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游ゴシック" panose="020B0400000000000000" pitchFamily="50" charset="-128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011603-F6E2-4FC3-BBD3-39409A888F13}" v="74" dt="2026-02-06T09:57:30.3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2" autoAdjust="0"/>
  </p:normalViewPr>
  <p:slideViewPr>
    <p:cSldViewPr>
      <p:cViewPr varScale="1">
        <p:scale>
          <a:sx n="74" d="100"/>
          <a:sy n="74" d="100"/>
        </p:scale>
        <p:origin x="5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玲大 中村" userId="1a7de7d354f4b5d1" providerId="LiveId" clId="{77D6E796-5ACF-457C-9575-8A09B6203C03}"/>
    <pc:docChg chg="modSld">
      <pc:chgData name="玲大 中村" userId="1a7de7d354f4b5d1" providerId="LiveId" clId="{77D6E796-5ACF-457C-9575-8A09B6203C03}" dt="2026-02-06T09:57:33.974" v="140" actId="20577"/>
      <pc:docMkLst>
        <pc:docMk/>
      </pc:docMkLst>
      <pc:sldChg chg="modSp mod">
        <pc:chgData name="玲大 中村" userId="1a7de7d354f4b5d1" providerId="LiveId" clId="{77D6E796-5ACF-457C-9575-8A09B6203C03}" dt="2026-02-06T09:47:55.158" v="8" actId="1076"/>
        <pc:sldMkLst>
          <pc:docMk/>
          <pc:sldMk cId="0" sldId="256"/>
        </pc:sldMkLst>
        <pc:spChg chg="mod">
          <ac:chgData name="玲大 中村" userId="1a7de7d354f4b5d1" providerId="LiveId" clId="{77D6E796-5ACF-457C-9575-8A09B6203C03}" dt="2026-02-06T09:47:28.910" v="1"/>
          <ac:spMkLst>
            <pc:docMk/>
            <pc:sldMk cId="0" sldId="256"/>
            <ac:spMk id="11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47:23.996" v="0"/>
          <ac:spMkLst>
            <pc:docMk/>
            <pc:sldMk cId="0" sldId="256"/>
            <ac:spMk id="12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47:55.158" v="8" actId="1076"/>
          <ac:spMkLst>
            <pc:docMk/>
            <pc:sldMk cId="0" sldId="256"/>
            <ac:spMk id="13" creationId="{00000000-0000-0000-0000-000000000000}"/>
          </ac:spMkLst>
        </pc:spChg>
      </pc:sldChg>
      <pc:sldChg chg="modSp mod">
        <pc:chgData name="玲大 中村" userId="1a7de7d354f4b5d1" providerId="LiveId" clId="{77D6E796-5ACF-457C-9575-8A09B6203C03}" dt="2026-02-06T09:49:46.340" v="42"/>
        <pc:sldMkLst>
          <pc:docMk/>
          <pc:sldMk cId="0" sldId="257"/>
        </pc:sldMkLst>
        <pc:spChg chg="mod">
          <ac:chgData name="玲大 中村" userId="1a7de7d354f4b5d1" providerId="LiveId" clId="{77D6E796-5ACF-457C-9575-8A09B6203C03}" dt="2026-02-06T09:48:05.903" v="9"/>
          <ac:spMkLst>
            <pc:docMk/>
            <pc:sldMk cId="0" sldId="257"/>
            <ac:spMk id="13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48:11.608" v="10"/>
          <ac:spMkLst>
            <pc:docMk/>
            <pc:sldMk cId="0" sldId="257"/>
            <ac:spMk id="15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48:23.115" v="12" actId="14100"/>
          <ac:spMkLst>
            <pc:docMk/>
            <pc:sldMk cId="0" sldId="257"/>
            <ac:spMk id="16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48:39.220" v="15" actId="14100"/>
          <ac:spMkLst>
            <pc:docMk/>
            <pc:sldMk cId="0" sldId="257"/>
            <ac:spMk id="17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49:12.387" v="35" actId="20577"/>
          <ac:spMkLst>
            <pc:docMk/>
            <pc:sldMk cId="0" sldId="257"/>
            <ac:spMk id="18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48:29.091" v="13"/>
          <ac:spMkLst>
            <pc:docMk/>
            <pc:sldMk cId="0" sldId="257"/>
            <ac:spMk id="19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48:44.623" v="16"/>
          <ac:spMkLst>
            <pc:docMk/>
            <pc:sldMk cId="0" sldId="257"/>
            <ac:spMk id="20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48:56.892" v="18"/>
          <ac:spMkLst>
            <pc:docMk/>
            <pc:sldMk cId="0" sldId="257"/>
            <ac:spMk id="21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49:18.551" v="36"/>
          <ac:spMkLst>
            <pc:docMk/>
            <pc:sldMk cId="0" sldId="257"/>
            <ac:spMk id="22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49:22.999" v="37"/>
          <ac:spMkLst>
            <pc:docMk/>
            <pc:sldMk cId="0" sldId="257"/>
            <ac:spMk id="23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49:29.465" v="38"/>
          <ac:spMkLst>
            <pc:docMk/>
            <pc:sldMk cId="0" sldId="257"/>
            <ac:spMk id="24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49:36.446" v="40" actId="20577"/>
          <ac:spMkLst>
            <pc:docMk/>
            <pc:sldMk cId="0" sldId="257"/>
            <ac:spMk id="25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49:42.099" v="41"/>
          <ac:spMkLst>
            <pc:docMk/>
            <pc:sldMk cId="0" sldId="257"/>
            <ac:spMk id="26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49:46.340" v="42"/>
          <ac:spMkLst>
            <pc:docMk/>
            <pc:sldMk cId="0" sldId="257"/>
            <ac:spMk id="27" creationId="{00000000-0000-0000-0000-000000000000}"/>
          </ac:spMkLst>
        </pc:spChg>
      </pc:sldChg>
      <pc:sldChg chg="modSp mod">
        <pc:chgData name="玲大 中村" userId="1a7de7d354f4b5d1" providerId="LiveId" clId="{77D6E796-5ACF-457C-9575-8A09B6203C03}" dt="2026-02-06T09:50:46.244" v="53"/>
        <pc:sldMkLst>
          <pc:docMk/>
          <pc:sldMk cId="0" sldId="258"/>
        </pc:sldMkLst>
        <pc:spChg chg="mod">
          <ac:chgData name="玲大 中村" userId="1a7de7d354f4b5d1" providerId="LiveId" clId="{77D6E796-5ACF-457C-9575-8A09B6203C03}" dt="2026-02-06T09:49:54.828" v="43"/>
          <ac:spMkLst>
            <pc:docMk/>
            <pc:sldMk cId="0" sldId="258"/>
            <ac:spMk id="6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49:59.892" v="44"/>
          <ac:spMkLst>
            <pc:docMk/>
            <pc:sldMk cId="0" sldId="258"/>
            <ac:spMk id="12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0:10.038" v="47" actId="20577"/>
          <ac:spMkLst>
            <pc:docMk/>
            <pc:sldMk cId="0" sldId="258"/>
            <ac:spMk id="13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0:41.448" v="52"/>
          <ac:spMkLst>
            <pc:docMk/>
            <pc:sldMk cId="0" sldId="258"/>
            <ac:spMk id="14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0:46.244" v="53"/>
          <ac:spMkLst>
            <pc:docMk/>
            <pc:sldMk cId="0" sldId="258"/>
            <ac:spMk id="15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0:20.365" v="48"/>
          <ac:spMkLst>
            <pc:docMk/>
            <pc:sldMk cId="0" sldId="258"/>
            <ac:spMk id="19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0:24.285" v="49"/>
          <ac:spMkLst>
            <pc:docMk/>
            <pc:sldMk cId="0" sldId="258"/>
            <ac:spMk id="20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0:31.590" v="50"/>
          <ac:spMkLst>
            <pc:docMk/>
            <pc:sldMk cId="0" sldId="258"/>
            <ac:spMk id="21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0:36.032" v="51"/>
          <ac:spMkLst>
            <pc:docMk/>
            <pc:sldMk cId="0" sldId="258"/>
            <ac:spMk id="25" creationId="{00000000-0000-0000-0000-000000000000}"/>
          </ac:spMkLst>
        </pc:spChg>
      </pc:sldChg>
      <pc:sldChg chg="modSp mod">
        <pc:chgData name="玲大 中村" userId="1a7de7d354f4b5d1" providerId="LiveId" clId="{77D6E796-5ACF-457C-9575-8A09B6203C03}" dt="2026-02-06T09:52:20.834" v="72" actId="20577"/>
        <pc:sldMkLst>
          <pc:docMk/>
          <pc:sldMk cId="0" sldId="259"/>
        </pc:sldMkLst>
        <pc:spChg chg="mod">
          <ac:chgData name="玲大 中村" userId="1a7de7d354f4b5d1" providerId="LiveId" clId="{77D6E796-5ACF-457C-9575-8A09B6203C03}" dt="2026-02-06T09:50:57.324" v="54"/>
          <ac:spMkLst>
            <pc:docMk/>
            <pc:sldMk cId="0" sldId="259"/>
            <ac:spMk id="6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1:03.844" v="55"/>
          <ac:spMkLst>
            <pc:docMk/>
            <pc:sldMk cId="0" sldId="259"/>
            <ac:spMk id="36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1:05.463" v="56"/>
          <ac:spMkLst>
            <pc:docMk/>
            <pc:sldMk cId="0" sldId="259"/>
            <ac:spMk id="38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1:19.442" v="59"/>
          <ac:spMkLst>
            <pc:docMk/>
            <pc:sldMk cId="0" sldId="259"/>
            <ac:spMk id="39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1:31.413" v="61"/>
          <ac:spMkLst>
            <pc:docMk/>
            <pc:sldMk cId="0" sldId="259"/>
            <ac:spMk id="40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1:39.924" v="63"/>
          <ac:spMkLst>
            <pc:docMk/>
            <pc:sldMk cId="0" sldId="259"/>
            <ac:spMk id="41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1:12.134" v="58"/>
          <ac:spMkLst>
            <pc:docMk/>
            <pc:sldMk cId="0" sldId="259"/>
            <ac:spMk id="42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1:35.420" v="62"/>
          <ac:spMkLst>
            <pc:docMk/>
            <pc:sldMk cId="0" sldId="259"/>
            <ac:spMk id="43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1:24.981" v="60"/>
          <ac:spMkLst>
            <pc:docMk/>
            <pc:sldMk cId="0" sldId="259"/>
            <ac:spMk id="44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1:45.476" v="65"/>
          <ac:spMkLst>
            <pc:docMk/>
            <pc:sldMk cId="0" sldId="259"/>
            <ac:spMk id="45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1:53.433" v="66"/>
          <ac:spMkLst>
            <pc:docMk/>
            <pc:sldMk cId="0" sldId="259"/>
            <ac:spMk id="46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2:03.891" v="69" actId="20577"/>
          <ac:spMkLst>
            <pc:docMk/>
            <pc:sldMk cId="0" sldId="259"/>
            <ac:spMk id="47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2:13.379" v="70"/>
          <ac:spMkLst>
            <pc:docMk/>
            <pc:sldMk cId="0" sldId="259"/>
            <ac:spMk id="48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2:20.834" v="72" actId="20577"/>
          <ac:spMkLst>
            <pc:docMk/>
            <pc:sldMk cId="0" sldId="259"/>
            <ac:spMk id="49" creationId="{00000000-0000-0000-0000-000000000000}"/>
          </ac:spMkLst>
        </pc:spChg>
      </pc:sldChg>
      <pc:sldChg chg="modSp mod">
        <pc:chgData name="玲大 中村" userId="1a7de7d354f4b5d1" providerId="LiveId" clId="{77D6E796-5ACF-457C-9575-8A09B6203C03}" dt="2026-02-06T09:53:40.856" v="84"/>
        <pc:sldMkLst>
          <pc:docMk/>
          <pc:sldMk cId="0" sldId="260"/>
        </pc:sldMkLst>
        <pc:spChg chg="mod">
          <ac:chgData name="玲大 中村" userId="1a7de7d354f4b5d1" providerId="LiveId" clId="{77D6E796-5ACF-457C-9575-8A09B6203C03}" dt="2026-02-06T09:52:30.041" v="73"/>
          <ac:spMkLst>
            <pc:docMk/>
            <pc:sldMk cId="0" sldId="260"/>
            <ac:spMk id="6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2:44.330" v="75"/>
          <ac:spMkLst>
            <pc:docMk/>
            <pc:sldMk cId="0" sldId="260"/>
            <ac:spMk id="19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3:01.377" v="78" actId="20577"/>
          <ac:spMkLst>
            <pc:docMk/>
            <pc:sldMk cId="0" sldId="260"/>
            <ac:spMk id="20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2:39.576" v="74"/>
          <ac:spMkLst>
            <pc:docMk/>
            <pc:sldMk cId="0" sldId="260"/>
            <ac:spMk id="21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2:51.629" v="76"/>
          <ac:spMkLst>
            <pc:docMk/>
            <pc:sldMk cId="0" sldId="260"/>
            <ac:spMk id="22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3:11.236" v="79"/>
          <ac:spMkLst>
            <pc:docMk/>
            <pc:sldMk cId="0" sldId="260"/>
            <ac:spMk id="23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3:23.770" v="81"/>
          <ac:spMkLst>
            <pc:docMk/>
            <pc:sldMk cId="0" sldId="260"/>
            <ac:spMk id="24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3:16.132" v="80"/>
          <ac:spMkLst>
            <pc:docMk/>
            <pc:sldMk cId="0" sldId="260"/>
            <ac:spMk id="27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3:16.132" v="80"/>
          <ac:spMkLst>
            <pc:docMk/>
            <pc:sldMk cId="0" sldId="260"/>
            <ac:spMk id="28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3:16.132" v="80"/>
          <ac:spMkLst>
            <pc:docMk/>
            <pc:sldMk cId="0" sldId="260"/>
            <ac:spMk id="29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3:28.887" v="82"/>
          <ac:spMkLst>
            <pc:docMk/>
            <pc:sldMk cId="0" sldId="260"/>
            <ac:spMk id="32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3:28.887" v="82"/>
          <ac:spMkLst>
            <pc:docMk/>
            <pc:sldMk cId="0" sldId="260"/>
            <ac:spMk id="33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3:28.887" v="82"/>
          <ac:spMkLst>
            <pc:docMk/>
            <pc:sldMk cId="0" sldId="260"/>
            <ac:spMk id="34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3:35.775" v="83"/>
          <ac:spMkLst>
            <pc:docMk/>
            <pc:sldMk cId="0" sldId="260"/>
            <ac:spMk id="35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3:40.856" v="84"/>
          <ac:spMkLst>
            <pc:docMk/>
            <pc:sldMk cId="0" sldId="260"/>
            <ac:spMk id="36" creationId="{00000000-0000-0000-0000-000000000000}"/>
          </ac:spMkLst>
        </pc:spChg>
        <pc:grpChg chg="mod">
          <ac:chgData name="玲大 中村" userId="1a7de7d354f4b5d1" providerId="LiveId" clId="{77D6E796-5ACF-457C-9575-8A09B6203C03}" dt="2026-02-06T09:53:16.132" v="80"/>
          <ac:grpSpMkLst>
            <pc:docMk/>
            <pc:sldMk cId="0" sldId="260"/>
            <ac:grpSpMk id="25" creationId="{00000000-0000-0000-0000-000000000000}"/>
          </ac:grpSpMkLst>
        </pc:grpChg>
        <pc:grpChg chg="mod">
          <ac:chgData name="玲大 中村" userId="1a7de7d354f4b5d1" providerId="LiveId" clId="{77D6E796-5ACF-457C-9575-8A09B6203C03}" dt="2026-02-06T09:53:16.132" v="80"/>
          <ac:grpSpMkLst>
            <pc:docMk/>
            <pc:sldMk cId="0" sldId="260"/>
            <ac:grpSpMk id="26" creationId="{00000000-0000-0000-0000-000000000000}"/>
          </ac:grpSpMkLst>
        </pc:grpChg>
        <pc:grpChg chg="mod">
          <ac:chgData name="玲大 中村" userId="1a7de7d354f4b5d1" providerId="LiveId" clId="{77D6E796-5ACF-457C-9575-8A09B6203C03}" dt="2026-02-06T09:53:28.887" v="82"/>
          <ac:grpSpMkLst>
            <pc:docMk/>
            <pc:sldMk cId="0" sldId="260"/>
            <ac:grpSpMk id="30" creationId="{00000000-0000-0000-0000-000000000000}"/>
          </ac:grpSpMkLst>
        </pc:grpChg>
        <pc:grpChg chg="mod">
          <ac:chgData name="玲大 中村" userId="1a7de7d354f4b5d1" providerId="LiveId" clId="{77D6E796-5ACF-457C-9575-8A09B6203C03}" dt="2026-02-06T09:53:28.887" v="82"/>
          <ac:grpSpMkLst>
            <pc:docMk/>
            <pc:sldMk cId="0" sldId="260"/>
            <ac:grpSpMk id="31" creationId="{00000000-0000-0000-0000-000000000000}"/>
          </ac:grpSpMkLst>
        </pc:grpChg>
      </pc:sldChg>
      <pc:sldChg chg="modSp mod">
        <pc:chgData name="玲大 中村" userId="1a7de7d354f4b5d1" providerId="LiveId" clId="{77D6E796-5ACF-457C-9575-8A09B6203C03}" dt="2026-02-06T09:57:33.974" v="140" actId="20577"/>
        <pc:sldMkLst>
          <pc:docMk/>
          <pc:sldMk cId="0" sldId="261"/>
        </pc:sldMkLst>
        <pc:spChg chg="mod">
          <ac:chgData name="玲大 中村" userId="1a7de7d354f4b5d1" providerId="LiveId" clId="{77D6E796-5ACF-457C-9575-8A09B6203C03}" dt="2026-02-06T09:53:49.582" v="85"/>
          <ac:spMkLst>
            <pc:docMk/>
            <pc:sldMk cId="0" sldId="261"/>
            <ac:spMk id="5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4:05.885" v="87" actId="122"/>
          <ac:spMkLst>
            <pc:docMk/>
            <pc:sldMk cId="0" sldId="261"/>
            <ac:spMk id="46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4:22.798" v="91" actId="20577"/>
          <ac:spMkLst>
            <pc:docMk/>
            <pc:sldMk cId="0" sldId="261"/>
            <ac:spMk id="47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4:12.186" v="88"/>
          <ac:spMkLst>
            <pc:docMk/>
            <pc:sldMk cId="0" sldId="261"/>
            <ac:spMk id="48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4:37.177" v="94"/>
          <ac:spMkLst>
            <pc:docMk/>
            <pc:sldMk cId="0" sldId="261"/>
            <ac:spMk id="49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4:48.783" v="98" actId="20577"/>
          <ac:spMkLst>
            <pc:docMk/>
            <pc:sldMk cId="0" sldId="261"/>
            <ac:spMk id="50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4:32.177" v="93" actId="122"/>
          <ac:spMkLst>
            <pc:docMk/>
            <pc:sldMk cId="0" sldId="261"/>
            <ac:spMk id="51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5:03.342" v="101"/>
          <ac:spMkLst>
            <pc:docMk/>
            <pc:sldMk cId="0" sldId="261"/>
            <ac:spMk id="52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5:13.754" v="104" actId="20577"/>
          <ac:spMkLst>
            <pc:docMk/>
            <pc:sldMk cId="0" sldId="261"/>
            <ac:spMk id="53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5:41.020" v="109" actId="1076"/>
          <ac:spMkLst>
            <pc:docMk/>
            <pc:sldMk cId="0" sldId="261"/>
            <ac:spMk id="54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5:55.925" v="112" actId="14100"/>
          <ac:spMkLst>
            <pc:docMk/>
            <pc:sldMk cId="0" sldId="261"/>
            <ac:spMk id="55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4:58.140" v="100" actId="122"/>
          <ac:spMkLst>
            <pc:docMk/>
            <pc:sldMk cId="0" sldId="261"/>
            <ac:spMk id="56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5:24.917" v="106" actId="122"/>
          <ac:spMkLst>
            <pc:docMk/>
            <pc:sldMk cId="0" sldId="261"/>
            <ac:spMk id="57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6:49.860" v="124" actId="122"/>
          <ac:spMkLst>
            <pc:docMk/>
            <pc:sldMk cId="0" sldId="261"/>
            <ac:spMk id="65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6:49.860" v="124" actId="122"/>
          <ac:spMkLst>
            <pc:docMk/>
            <pc:sldMk cId="0" sldId="261"/>
            <ac:spMk id="66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6:52.586" v="125" actId="122"/>
          <ac:spMkLst>
            <pc:docMk/>
            <pc:sldMk cId="0" sldId="261"/>
            <ac:spMk id="94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6:06.600" v="114" actId="122"/>
          <ac:spMkLst>
            <pc:docMk/>
            <pc:sldMk cId="0" sldId="261"/>
            <ac:spMk id="95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6:18.811" v="117" actId="20577"/>
          <ac:spMkLst>
            <pc:docMk/>
            <pc:sldMk cId="0" sldId="261"/>
            <ac:spMk id="96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7:19.057" v="134" actId="20577"/>
          <ac:spMkLst>
            <pc:docMk/>
            <pc:sldMk cId="0" sldId="261"/>
            <ac:spMk id="97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6:54.979" v="126" actId="122"/>
          <ac:spMkLst>
            <pc:docMk/>
            <pc:sldMk cId="0" sldId="261"/>
            <ac:spMk id="98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6:43.389" v="120" actId="20577"/>
          <ac:spMkLst>
            <pc:docMk/>
            <pc:sldMk cId="0" sldId="261"/>
            <ac:spMk id="99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7:26.146" v="137" actId="20577"/>
          <ac:spMkLst>
            <pc:docMk/>
            <pc:sldMk cId="0" sldId="261"/>
            <ac:spMk id="100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6:46.290" v="123" actId="20577"/>
          <ac:spMkLst>
            <pc:docMk/>
            <pc:sldMk cId="0" sldId="261"/>
            <ac:spMk id="101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7:33.974" v="140" actId="20577"/>
          <ac:spMkLst>
            <pc:docMk/>
            <pc:sldMk cId="0" sldId="261"/>
            <ac:spMk id="102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6:57.394" v="127" actId="122"/>
          <ac:spMkLst>
            <pc:docMk/>
            <pc:sldMk cId="0" sldId="261"/>
            <ac:spMk id="103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6:59.833" v="128" actId="122"/>
          <ac:spMkLst>
            <pc:docMk/>
            <pc:sldMk cId="0" sldId="261"/>
            <ac:spMk id="104" creationId="{00000000-0000-0000-0000-000000000000}"/>
          </ac:spMkLst>
        </pc:spChg>
        <pc:spChg chg="mod">
          <ac:chgData name="玲大 中村" userId="1a7de7d354f4b5d1" providerId="LiveId" clId="{77D6E796-5ACF-457C-9575-8A09B6203C03}" dt="2026-02-06T09:57:10.171" v="131" actId="20577"/>
          <ac:spMkLst>
            <pc:docMk/>
            <pc:sldMk cId="0" sldId="261"/>
            <ac:spMk id="10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FE6C3-398F-9C44-A749-DD7EBD0BABAD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1855F-1D90-F544-BA32-21A3053EE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251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1855F-1D90-F544-BA32-21A3053EE3D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894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1855F-1D90-F544-BA32-21A3053EE3D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4260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1855F-1D90-F544-BA32-21A3053EE3D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79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3204369" y="-2540270"/>
            <a:ext cx="15585413" cy="1458680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940"/>
              </a:lnSpc>
            </a:pPr>
            <a:endParaRPr/>
          </a:p>
        </p:txBody>
      </p:sp>
      <p:sp>
        <p:nvSpPr>
          <p:cNvPr id="8" name="Freeform 8"/>
          <p:cNvSpPr/>
          <p:nvPr/>
        </p:nvSpPr>
        <p:spPr>
          <a:xfrm>
            <a:off x="2550058" y="6936730"/>
            <a:ext cx="4344527" cy="3056967"/>
          </a:xfrm>
          <a:custGeom>
            <a:avLst/>
            <a:gdLst/>
            <a:ahLst/>
            <a:cxnLst/>
            <a:rect l="l" t="t" r="r" b="b"/>
            <a:pathLst>
              <a:path w="4344527" h="3056967">
                <a:moveTo>
                  <a:pt x="0" y="0"/>
                </a:moveTo>
                <a:lnTo>
                  <a:pt x="4344528" y="0"/>
                </a:lnTo>
                <a:lnTo>
                  <a:pt x="4344528" y="3056968"/>
                </a:lnTo>
                <a:lnTo>
                  <a:pt x="0" y="30569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9" name="Freeform 9"/>
          <p:cNvSpPr/>
          <p:nvPr/>
        </p:nvSpPr>
        <p:spPr>
          <a:xfrm>
            <a:off x="2281040" y="112001"/>
            <a:ext cx="4044029" cy="2941112"/>
          </a:xfrm>
          <a:custGeom>
            <a:avLst/>
            <a:gdLst/>
            <a:ahLst/>
            <a:cxnLst/>
            <a:rect l="l" t="t" r="r" b="b"/>
            <a:pathLst>
              <a:path w="4044029" h="2941112">
                <a:moveTo>
                  <a:pt x="0" y="0"/>
                </a:moveTo>
                <a:lnTo>
                  <a:pt x="4044029" y="0"/>
                </a:lnTo>
                <a:lnTo>
                  <a:pt x="4044029" y="2941112"/>
                </a:lnTo>
                <a:lnTo>
                  <a:pt x="0" y="29411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0" name="Freeform 10"/>
          <p:cNvSpPr/>
          <p:nvPr/>
        </p:nvSpPr>
        <p:spPr>
          <a:xfrm>
            <a:off x="1028700" y="3368095"/>
            <a:ext cx="4113816" cy="3253654"/>
          </a:xfrm>
          <a:custGeom>
            <a:avLst/>
            <a:gdLst/>
            <a:ahLst/>
            <a:cxnLst/>
            <a:rect l="l" t="t" r="r" b="b"/>
            <a:pathLst>
              <a:path w="4113816" h="3253654">
                <a:moveTo>
                  <a:pt x="0" y="0"/>
                </a:moveTo>
                <a:lnTo>
                  <a:pt x="4113816" y="0"/>
                </a:lnTo>
                <a:lnTo>
                  <a:pt x="4113816" y="3253654"/>
                </a:lnTo>
                <a:lnTo>
                  <a:pt x="0" y="32536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1" name="TextBox 11"/>
          <p:cNvSpPr txBox="1"/>
          <p:nvPr/>
        </p:nvSpPr>
        <p:spPr>
          <a:xfrm>
            <a:off x="8781773" y="2687787"/>
            <a:ext cx="7685418" cy="2038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9"/>
              </a:lnSpc>
              <a:spcBef>
                <a:spcPct val="0"/>
              </a:spcBef>
            </a:pPr>
            <a:r>
              <a:rPr lang="ja-JP" altLang="en-US" sz="11999" b="1" dirty="0">
                <a:solidFill>
                  <a:srgbClr val="545454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事業計畫書</a:t>
            </a:r>
            <a:endParaRPr lang="en-US" sz="11999" b="1" dirty="0">
              <a:solidFill>
                <a:srgbClr val="545454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781773" y="1796856"/>
            <a:ext cx="7372627" cy="1085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zh-TW" altLang="en-US" sz="6399" b="1" dirty="0">
                <a:solidFill>
                  <a:srgbClr val="545454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株式會社〇〇〇〇〇</a:t>
            </a:r>
            <a:endParaRPr lang="en-US" sz="6399" b="1" dirty="0">
              <a:solidFill>
                <a:srgbClr val="545454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584160" y="6079604"/>
            <a:ext cx="6077225" cy="2659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ja-JP" altLang="en-US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－事業概要 </a:t>
            </a:r>
            <a:r>
              <a:rPr lang="en-US" altLang="ja-JP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[P2]</a:t>
            </a:r>
            <a:br>
              <a:rPr lang="en-US" altLang="ja-JP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</a:br>
            <a:r>
              <a:rPr lang="ja-JP" altLang="en-US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－目的・目標</a:t>
            </a:r>
            <a:r>
              <a:rPr lang="en-US" altLang="ja-JP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[P3]</a:t>
            </a:r>
            <a:br>
              <a:rPr lang="en-US" altLang="ja-JP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</a:br>
            <a:r>
              <a:rPr lang="ja-JP" altLang="en-US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－市場分析・策略</a:t>
            </a:r>
            <a:r>
              <a:rPr lang="en-US" altLang="ja-JP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[P4]</a:t>
            </a:r>
            <a:br>
              <a:rPr lang="en-US" altLang="ja-JP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</a:br>
            <a:r>
              <a:rPr lang="ja-JP" altLang="en-US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－產品・服務特色</a:t>
            </a:r>
            <a:r>
              <a:rPr lang="en-US" altLang="ja-JP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[P5]</a:t>
            </a:r>
            <a:br>
              <a:rPr lang="en-US" altLang="ja-JP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</a:br>
            <a:r>
              <a:rPr lang="ja-JP" altLang="en-US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－執行時程表</a:t>
            </a:r>
            <a:r>
              <a:rPr lang="en-US" altLang="ja-JP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[P6]</a:t>
            </a:r>
            <a:endParaRPr lang="en-US" sz="2999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14" name="TextBox 14"/>
          <p:cNvSpPr txBox="1"/>
          <p:nvPr/>
        </p:nvSpPr>
        <p:spPr>
          <a:xfrm rot="5400000">
            <a:off x="15481355" y="2390832"/>
            <a:ext cx="4225815" cy="669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 u="none" strike="noStrike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BUSINESS PLANS</a:t>
            </a:r>
          </a:p>
        </p:txBody>
      </p:sp>
      <p:sp>
        <p:nvSpPr>
          <p:cNvPr id="15" name="AutoShape 15"/>
          <p:cNvSpPr/>
          <p:nvPr/>
        </p:nvSpPr>
        <p:spPr>
          <a:xfrm flipH="1" flipV="1">
            <a:off x="17541876" y="5143500"/>
            <a:ext cx="0" cy="5143500"/>
          </a:xfrm>
          <a:prstGeom prst="line">
            <a:avLst/>
          </a:prstGeom>
          <a:ln w="38100" cap="flat">
            <a:solidFill>
              <a:srgbClr val="6596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 flipH="1" flipV="1">
            <a:off x="17541876" y="2690527"/>
            <a:ext cx="0" cy="7596473"/>
          </a:xfrm>
          <a:prstGeom prst="line">
            <a:avLst/>
          </a:prstGeom>
          <a:ln w="38100" cap="flat">
            <a:solidFill>
              <a:srgbClr val="6596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701343"/>
            <a:ext cx="8165492" cy="8125691"/>
            <a:chOff x="0" y="0"/>
            <a:chExt cx="10887322" cy="1083425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0887322" cy="10834254"/>
              <a:chOff x="0" y="0"/>
              <a:chExt cx="2150582" cy="21401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150582" cy="2140100"/>
              </a:xfrm>
              <a:custGeom>
                <a:avLst/>
                <a:gdLst/>
                <a:ahLst/>
                <a:cxnLst/>
                <a:rect l="l" t="t" r="r" b="b"/>
                <a:pathLst>
                  <a:path w="2150582" h="2140100">
                    <a:moveTo>
                      <a:pt x="47406" y="0"/>
                    </a:moveTo>
                    <a:lnTo>
                      <a:pt x="2103176" y="0"/>
                    </a:lnTo>
                    <a:cubicBezTo>
                      <a:pt x="2129358" y="0"/>
                      <a:pt x="2150582" y="21225"/>
                      <a:pt x="2150582" y="47406"/>
                    </a:cubicBezTo>
                    <a:lnTo>
                      <a:pt x="2150582" y="2092693"/>
                    </a:lnTo>
                    <a:cubicBezTo>
                      <a:pt x="2150582" y="2105266"/>
                      <a:pt x="2145587" y="2117324"/>
                      <a:pt x="2136697" y="2126215"/>
                    </a:cubicBezTo>
                    <a:cubicBezTo>
                      <a:pt x="2127807" y="2135105"/>
                      <a:pt x="2115749" y="2140100"/>
                      <a:pt x="2103176" y="2140100"/>
                    </a:cubicBezTo>
                    <a:lnTo>
                      <a:pt x="47406" y="2140100"/>
                    </a:lnTo>
                    <a:cubicBezTo>
                      <a:pt x="34833" y="2140100"/>
                      <a:pt x="22775" y="2135105"/>
                      <a:pt x="13885" y="2126215"/>
                    </a:cubicBezTo>
                    <a:cubicBezTo>
                      <a:pt x="4995" y="2117324"/>
                      <a:pt x="0" y="2105266"/>
                      <a:pt x="0" y="2092693"/>
                    </a:cubicBezTo>
                    <a:lnTo>
                      <a:pt x="0" y="47406"/>
                    </a:lnTo>
                    <a:cubicBezTo>
                      <a:pt x="0" y="34833"/>
                      <a:pt x="4995" y="22775"/>
                      <a:pt x="13885" y="13885"/>
                    </a:cubicBezTo>
                    <a:cubicBezTo>
                      <a:pt x="22775" y="4995"/>
                      <a:pt x="34833" y="0"/>
                      <a:pt x="47406" y="0"/>
                    </a:cubicBezTo>
                    <a:close/>
                  </a:path>
                </a:pathLst>
              </a:custGeom>
              <a:solidFill>
                <a:srgbClr val="659640"/>
              </a:solidFill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2150582" cy="21782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401897" cy="10834254"/>
              <a:chOff x="0" y="0"/>
              <a:chExt cx="276918" cy="21401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76918" cy="2140100"/>
              </a:xfrm>
              <a:custGeom>
                <a:avLst/>
                <a:gdLst/>
                <a:ahLst/>
                <a:cxnLst/>
                <a:rect l="l" t="t" r="r" b="b"/>
                <a:pathLst>
                  <a:path w="276918" h="2140100">
                    <a:moveTo>
                      <a:pt x="0" y="0"/>
                    </a:moveTo>
                    <a:lnTo>
                      <a:pt x="276918" y="0"/>
                    </a:lnTo>
                    <a:lnTo>
                      <a:pt x="276918" y="2140100"/>
                    </a:lnTo>
                    <a:lnTo>
                      <a:pt x="0" y="2140100"/>
                    </a:lnTo>
                    <a:close/>
                  </a:path>
                </a:pathLst>
              </a:custGeom>
              <a:solidFill>
                <a:srgbClr val="659640"/>
              </a:solidFill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276918" cy="21782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495054" y="190294"/>
            <a:ext cx="2348144" cy="778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40"/>
              </a:lnSpc>
              <a:spcBef>
                <a:spcPct val="0"/>
              </a:spcBef>
            </a:pPr>
            <a:r>
              <a:rPr lang="ja-JP" altLang="en-US" sz="4600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事業概要</a:t>
            </a:r>
            <a:endParaRPr lang="en-US" sz="4600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14" name="TextBox 14"/>
          <p:cNvSpPr txBox="1"/>
          <p:nvPr/>
        </p:nvSpPr>
        <p:spPr>
          <a:xfrm rot="5400000">
            <a:off x="15516622" y="2355564"/>
            <a:ext cx="4155281" cy="669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ABOUT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95054" y="2052775"/>
            <a:ext cx="1541360" cy="504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ja-JP" altLang="en-US" sz="2999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公司資訊</a:t>
            </a:r>
            <a:endParaRPr lang="en-US" sz="2999" b="1" dirty="0">
              <a:solidFill>
                <a:srgbClr val="FFFFFF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95053" y="2827068"/>
            <a:ext cx="2225923" cy="332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ja-JP" altLang="en-US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公司名稱</a:t>
            </a:r>
            <a:r>
              <a:rPr lang="en-US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　　　｜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95054" y="3455400"/>
            <a:ext cx="2225922" cy="332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ja-JP" altLang="en-US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代表人姓名</a:t>
            </a:r>
            <a:r>
              <a:rPr lang="en-US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　　｜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95054" y="4087543"/>
            <a:ext cx="2528266" cy="332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ja-JP" altLang="en-US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設立日期</a:t>
            </a:r>
            <a:r>
              <a:rPr lang="en-US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　</a:t>
            </a:r>
            <a:r>
              <a:rPr lang="ja-JP" altLang="en-US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　　</a:t>
            </a:r>
            <a:r>
              <a:rPr lang="en-US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｜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619805" y="2827068"/>
            <a:ext cx="5050633" cy="330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沖繩全球商事股份有限公司</a:t>
            </a:r>
            <a:endParaRPr lang="en-US" sz="2000" b="1" dirty="0">
              <a:solidFill>
                <a:srgbClr val="FFFFFF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619805" y="3457306"/>
            <a:ext cx="1478151" cy="330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ja-JP" altLang="en-US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沖繩　太郎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619806" y="4087543"/>
            <a:ext cx="2883708" cy="330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altLang="ja-JP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2015</a:t>
            </a:r>
            <a:r>
              <a:rPr lang="ja-JP" altLang="en-US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年</a:t>
            </a:r>
            <a:r>
              <a:rPr lang="en-US" altLang="ja-JP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6</a:t>
            </a:r>
            <a:r>
              <a:rPr lang="ja-JP" altLang="en-US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月</a:t>
            </a:r>
            <a:r>
              <a:rPr lang="en-US" altLang="ja-JP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10</a:t>
            </a:r>
            <a:r>
              <a:rPr lang="ja-JP" altLang="en-US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日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95054" y="5070449"/>
            <a:ext cx="1541361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4199"/>
              </a:lnSpc>
              <a:spcBef>
                <a:spcPct val="0"/>
              </a:spcBef>
            </a:pPr>
            <a:r>
              <a:rPr lang="ja-JP" altLang="en-US" sz="2999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事業內容</a:t>
            </a:r>
            <a:endParaRPr lang="en-US" sz="2999" b="1" u="none" strike="noStrike" dirty="0">
              <a:solidFill>
                <a:srgbClr val="FFFFFF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95054" y="5803874"/>
            <a:ext cx="7175384" cy="784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zh-TW" altLang="en-US" sz="2000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從事沖繩縣產食品之出口及當地銷售業務。特別以亞洲市場健康意識高漲為契機，拓展沖繩產食品之需求。</a:t>
            </a:r>
            <a:endParaRPr lang="ja-JP" altLang="en-US" sz="2000" dirty="0">
              <a:solidFill>
                <a:srgbClr val="FFFFFF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851292" y="1644193"/>
            <a:ext cx="4940908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zh-TW" altLang="en-US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企業願景／使命</a:t>
            </a:r>
            <a:endParaRPr lang="en-US" sz="2999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8851292" y="2425431"/>
            <a:ext cx="7987473" cy="78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zh-TW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以將沖繩豐饒食文化傳遞至全球為使命，</a:t>
            </a:r>
            <a:br>
              <a:rPr lang="en-US" altLang="zh-TW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</a:br>
            <a:r>
              <a:rPr lang="zh-TW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透過高品質食品倡導健康生活方式。</a:t>
            </a:r>
            <a:endParaRPr lang="ja-JP" altLang="en-US" sz="2000" dirty="0">
              <a:solidFill>
                <a:srgbClr val="0D0D0D"/>
              </a:solidFill>
              <a:latin typeface="Zen Maru Gothic"/>
              <a:ea typeface="Zen Maru Gothic"/>
              <a:cs typeface="Zen Maru Gothic"/>
              <a:sym typeface="Zen Maru Gothic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8851292" y="7572349"/>
            <a:ext cx="3188308" cy="504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zh-TW" altLang="en-US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拓展國家／地區</a:t>
            </a:r>
            <a:endParaRPr lang="en-US" sz="2999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8851292" y="8224360"/>
            <a:ext cx="7987473" cy="369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zh-TW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新加坡、香港、台灣</a:t>
            </a:r>
            <a:endParaRPr lang="ja-JP" altLang="en-US" sz="2000" dirty="0">
              <a:solidFill>
                <a:srgbClr val="0D0D0D"/>
              </a:solidFill>
              <a:latin typeface="Zen Maru Gothic"/>
              <a:ea typeface="Zen Maru Gothic"/>
              <a:cs typeface="Zen Maru Gothic"/>
              <a:sym typeface="Zen Maru Gothic"/>
            </a:endParaRPr>
          </a:p>
        </p:txBody>
      </p:sp>
      <p:grpSp>
        <p:nvGrpSpPr>
          <p:cNvPr id="28" name="Group 28"/>
          <p:cNvGrpSpPr/>
          <p:nvPr/>
        </p:nvGrpSpPr>
        <p:grpSpPr>
          <a:xfrm>
            <a:off x="11892" y="770604"/>
            <a:ext cx="7583920" cy="747666"/>
            <a:chOff x="0" y="0"/>
            <a:chExt cx="10111893" cy="996889"/>
          </a:xfrm>
        </p:grpSpPr>
        <p:sp>
          <p:nvSpPr>
            <p:cNvPr id="29" name="Freeform 29"/>
            <p:cNvSpPr/>
            <p:nvPr/>
          </p:nvSpPr>
          <p:spPr>
            <a:xfrm>
              <a:off x="5448087" y="0"/>
              <a:ext cx="4663806" cy="996889"/>
            </a:xfrm>
            <a:custGeom>
              <a:avLst/>
              <a:gdLst/>
              <a:ahLst/>
              <a:cxnLst/>
              <a:rect l="l" t="t" r="r" b="b"/>
              <a:pathLst>
                <a:path w="4663806" h="996889">
                  <a:moveTo>
                    <a:pt x="0" y="0"/>
                  </a:moveTo>
                  <a:lnTo>
                    <a:pt x="4663806" y="0"/>
                  </a:lnTo>
                  <a:lnTo>
                    <a:pt x="4663806" y="996889"/>
                  </a:lnTo>
                  <a:lnTo>
                    <a:pt x="0" y="9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Freeform 30"/>
            <p:cNvSpPr/>
            <p:nvPr/>
          </p:nvSpPr>
          <p:spPr>
            <a:xfrm flipH="1">
              <a:off x="2422985" y="0"/>
              <a:ext cx="3130860" cy="996889"/>
            </a:xfrm>
            <a:custGeom>
              <a:avLst/>
              <a:gdLst/>
              <a:ahLst/>
              <a:cxnLst/>
              <a:rect l="l" t="t" r="r" b="b"/>
              <a:pathLst>
                <a:path w="3130860" h="996889">
                  <a:moveTo>
                    <a:pt x="3130860" y="0"/>
                  </a:moveTo>
                  <a:lnTo>
                    <a:pt x="0" y="0"/>
                  </a:lnTo>
                  <a:lnTo>
                    <a:pt x="0" y="996889"/>
                  </a:lnTo>
                  <a:lnTo>
                    <a:pt x="3130860" y="996889"/>
                  </a:lnTo>
                  <a:lnTo>
                    <a:pt x="313086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48962"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2675819" cy="996889"/>
            </a:xfrm>
            <a:custGeom>
              <a:avLst/>
              <a:gdLst/>
              <a:ahLst/>
              <a:cxnLst/>
              <a:rect l="l" t="t" r="r" b="b"/>
              <a:pathLst>
                <a:path w="2675819" h="996889">
                  <a:moveTo>
                    <a:pt x="0" y="0"/>
                  </a:moveTo>
                  <a:lnTo>
                    <a:pt x="2675819" y="0"/>
                  </a:lnTo>
                  <a:lnTo>
                    <a:pt x="2675819" y="996889"/>
                  </a:lnTo>
                  <a:lnTo>
                    <a:pt x="0" y="9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17005" r="-57288"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 flipV="1">
            <a:off x="17541876" y="2333763"/>
            <a:ext cx="0" cy="7953237"/>
          </a:xfrm>
          <a:prstGeom prst="line">
            <a:avLst/>
          </a:prstGeom>
          <a:ln w="38100" cap="flat">
            <a:solidFill>
              <a:srgbClr val="6596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TextBox 6"/>
          <p:cNvSpPr txBox="1"/>
          <p:nvPr/>
        </p:nvSpPr>
        <p:spPr>
          <a:xfrm>
            <a:off x="495054" y="190294"/>
            <a:ext cx="3047256" cy="778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40"/>
              </a:lnSpc>
              <a:spcBef>
                <a:spcPct val="0"/>
              </a:spcBef>
            </a:pPr>
            <a:r>
              <a:rPr lang="ja-JP" altLang="en-US" sz="4600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目的・目標</a:t>
            </a:r>
            <a:endParaRPr lang="en-US" sz="4600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892" y="770604"/>
            <a:ext cx="7583920" cy="747666"/>
            <a:chOff x="0" y="0"/>
            <a:chExt cx="10111893" cy="996889"/>
          </a:xfrm>
        </p:grpSpPr>
        <p:sp>
          <p:nvSpPr>
            <p:cNvPr id="8" name="Freeform 8"/>
            <p:cNvSpPr/>
            <p:nvPr/>
          </p:nvSpPr>
          <p:spPr>
            <a:xfrm>
              <a:off x="5448087" y="0"/>
              <a:ext cx="4663806" cy="996889"/>
            </a:xfrm>
            <a:custGeom>
              <a:avLst/>
              <a:gdLst/>
              <a:ahLst/>
              <a:cxnLst/>
              <a:rect l="l" t="t" r="r" b="b"/>
              <a:pathLst>
                <a:path w="4663806" h="996889">
                  <a:moveTo>
                    <a:pt x="0" y="0"/>
                  </a:moveTo>
                  <a:lnTo>
                    <a:pt x="4663806" y="0"/>
                  </a:lnTo>
                  <a:lnTo>
                    <a:pt x="4663806" y="996889"/>
                  </a:lnTo>
                  <a:lnTo>
                    <a:pt x="0" y="9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9"/>
            <p:cNvSpPr/>
            <p:nvPr/>
          </p:nvSpPr>
          <p:spPr>
            <a:xfrm flipH="1">
              <a:off x="2422985" y="0"/>
              <a:ext cx="3130860" cy="996889"/>
            </a:xfrm>
            <a:custGeom>
              <a:avLst/>
              <a:gdLst/>
              <a:ahLst/>
              <a:cxnLst/>
              <a:rect l="l" t="t" r="r" b="b"/>
              <a:pathLst>
                <a:path w="3130860" h="996889">
                  <a:moveTo>
                    <a:pt x="3130860" y="0"/>
                  </a:moveTo>
                  <a:lnTo>
                    <a:pt x="0" y="0"/>
                  </a:lnTo>
                  <a:lnTo>
                    <a:pt x="0" y="996889"/>
                  </a:lnTo>
                  <a:lnTo>
                    <a:pt x="3130860" y="996889"/>
                  </a:lnTo>
                  <a:lnTo>
                    <a:pt x="313086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r="-48962"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2675819" cy="996889"/>
            </a:xfrm>
            <a:custGeom>
              <a:avLst/>
              <a:gdLst/>
              <a:ahLst/>
              <a:cxnLst/>
              <a:rect l="l" t="t" r="r" b="b"/>
              <a:pathLst>
                <a:path w="2675819" h="996889">
                  <a:moveTo>
                    <a:pt x="0" y="0"/>
                  </a:moveTo>
                  <a:lnTo>
                    <a:pt x="2675819" y="0"/>
                  </a:lnTo>
                  <a:lnTo>
                    <a:pt x="2675819" y="996889"/>
                  </a:lnTo>
                  <a:lnTo>
                    <a:pt x="0" y="9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7005" r="-57288"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" name="TextBox 11"/>
          <p:cNvSpPr txBox="1"/>
          <p:nvPr/>
        </p:nvSpPr>
        <p:spPr>
          <a:xfrm rot="5400000">
            <a:off x="15516622" y="2355564"/>
            <a:ext cx="4155281" cy="669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GOAL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5054" y="1875712"/>
            <a:ext cx="2781546" cy="504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199"/>
              </a:lnSpc>
              <a:spcBef>
                <a:spcPct val="0"/>
              </a:spcBef>
            </a:pPr>
            <a:r>
              <a:rPr lang="ja-JP" altLang="en-US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海外拓展目的</a:t>
            </a:r>
            <a:endParaRPr lang="en-US" sz="2999" b="1" u="none" strike="noStrike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95054" y="2619620"/>
            <a:ext cx="16435740" cy="1191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200"/>
              </a:lnSpc>
              <a:spcBef>
                <a:spcPct val="0"/>
              </a:spcBef>
            </a:pPr>
            <a:r>
              <a:rPr lang="zh-TW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透過沖繩產食品的出口及當地銷售開拓新市場，實現收益基礎多元化。</a:t>
            </a:r>
            <a:br>
              <a:rPr lang="en-US" altLang="zh-TW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</a:br>
            <a:r>
              <a:rPr lang="zh-TW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尤其在健康意識高漲的背景下，藉由擴大亞洲市場對沖繩產食品的需求，提升品牌價值並實現永續成長。</a:t>
            </a:r>
            <a:br>
              <a:rPr lang="en-US" altLang="zh-TW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</a:br>
            <a:r>
              <a:rPr lang="zh-TW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同時透過取得當地市場份額，為沖繩經濟注入活力。</a:t>
            </a:r>
            <a:endParaRPr lang="ja-JP" altLang="en-US" sz="2000" u="none" strike="noStrike" dirty="0">
              <a:solidFill>
                <a:srgbClr val="0D0D0D"/>
              </a:solidFill>
              <a:latin typeface="Zen Maru Gothic"/>
              <a:ea typeface="Zen Maru Gothic"/>
              <a:cs typeface="Zen Maru Gothic"/>
              <a:sym typeface="Zen Maru Gothi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95054" y="8286578"/>
            <a:ext cx="3238746" cy="504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zh-TW" altLang="en-US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具體數值目標</a:t>
            </a:r>
            <a:endParaRPr lang="en-US" sz="2999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95054" y="8937625"/>
            <a:ext cx="16674165" cy="369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zh-TW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新加坡市場佔有率達</a:t>
            </a:r>
            <a:r>
              <a:rPr lang="en-US" altLang="zh-TW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5%</a:t>
            </a:r>
            <a:r>
              <a:rPr lang="zh-TW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，三年後銷售額達</a:t>
            </a:r>
            <a:r>
              <a:rPr lang="en-US" altLang="zh-TW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3</a:t>
            </a:r>
            <a:r>
              <a:rPr lang="zh-TW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億日圓。</a:t>
            </a:r>
            <a:endParaRPr lang="ja-JP" altLang="en-US" sz="2000" dirty="0">
              <a:solidFill>
                <a:srgbClr val="0D0D0D"/>
              </a:solidFill>
              <a:latin typeface="Zen Maru Gothic"/>
              <a:ea typeface="Zen Maru Gothic"/>
              <a:cs typeface="Zen Maru Gothic"/>
              <a:sym typeface="Zen Maru Gothic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495054" y="5833510"/>
            <a:ext cx="8056787" cy="1955774"/>
            <a:chOff x="0" y="0"/>
            <a:chExt cx="2121952" cy="51510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21952" cy="515101"/>
            </a:xfrm>
            <a:custGeom>
              <a:avLst/>
              <a:gdLst/>
              <a:ahLst/>
              <a:cxnLst/>
              <a:rect l="l" t="t" r="r" b="b"/>
              <a:pathLst>
                <a:path w="2121952" h="515101">
                  <a:moveTo>
                    <a:pt x="24023" y="0"/>
                  </a:moveTo>
                  <a:lnTo>
                    <a:pt x="2097929" y="0"/>
                  </a:lnTo>
                  <a:cubicBezTo>
                    <a:pt x="2104300" y="0"/>
                    <a:pt x="2110411" y="2531"/>
                    <a:pt x="2114916" y="7036"/>
                  </a:cubicBezTo>
                  <a:cubicBezTo>
                    <a:pt x="2119421" y="11541"/>
                    <a:pt x="2121952" y="17652"/>
                    <a:pt x="2121952" y="24023"/>
                  </a:cubicBezTo>
                  <a:lnTo>
                    <a:pt x="2121952" y="491078"/>
                  </a:lnTo>
                  <a:cubicBezTo>
                    <a:pt x="2121952" y="497449"/>
                    <a:pt x="2119421" y="503560"/>
                    <a:pt x="2114916" y="508065"/>
                  </a:cubicBezTo>
                  <a:cubicBezTo>
                    <a:pt x="2110411" y="512570"/>
                    <a:pt x="2104300" y="515101"/>
                    <a:pt x="2097929" y="515101"/>
                  </a:cubicBezTo>
                  <a:lnTo>
                    <a:pt x="24023" y="515101"/>
                  </a:lnTo>
                  <a:cubicBezTo>
                    <a:pt x="17652" y="515101"/>
                    <a:pt x="11541" y="512570"/>
                    <a:pt x="7036" y="508065"/>
                  </a:cubicBezTo>
                  <a:cubicBezTo>
                    <a:pt x="2531" y="503560"/>
                    <a:pt x="0" y="497449"/>
                    <a:pt x="0" y="491078"/>
                  </a:cubicBezTo>
                  <a:lnTo>
                    <a:pt x="0" y="24023"/>
                  </a:lnTo>
                  <a:cubicBezTo>
                    <a:pt x="0" y="17652"/>
                    <a:pt x="2531" y="11541"/>
                    <a:pt x="7036" y="7036"/>
                  </a:cubicBezTo>
                  <a:cubicBezTo>
                    <a:pt x="11541" y="2531"/>
                    <a:pt x="17652" y="0"/>
                    <a:pt x="2402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659640"/>
              </a:solidFill>
              <a:prstDash val="solid"/>
              <a:rou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121952" cy="553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13834" y="5201086"/>
            <a:ext cx="2269090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ja-JP" altLang="en-US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短期目標</a:t>
            </a:r>
            <a:endParaRPr lang="en-US" sz="2999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11558" y="6026930"/>
            <a:ext cx="7623778" cy="369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zh-TW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於新加坡簽訂當地合作夥伴合約，首年度達成</a:t>
            </a:r>
            <a:r>
              <a:rPr lang="en-US" altLang="zh-TW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1,500</a:t>
            </a:r>
            <a:r>
              <a:rPr lang="zh-TW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萬日圓銷售額。</a:t>
            </a:r>
            <a:endParaRPr lang="ja-JP" altLang="en-US" sz="2000" dirty="0">
              <a:solidFill>
                <a:srgbClr val="0D0D0D"/>
              </a:solidFill>
              <a:latin typeface="Zen Maru Gothic"/>
              <a:ea typeface="Zen Maru Gothic"/>
              <a:cs typeface="Zen Maru Gothic"/>
              <a:sym typeface="Zen Maru Gothi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995556" y="5183099"/>
            <a:ext cx="2479592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ja-JP" altLang="en-US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長期目標</a:t>
            </a:r>
            <a:endParaRPr lang="en-US" sz="2999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8874007" y="5833510"/>
            <a:ext cx="8056787" cy="1955774"/>
            <a:chOff x="0" y="0"/>
            <a:chExt cx="2121952" cy="51510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121952" cy="515101"/>
            </a:xfrm>
            <a:custGeom>
              <a:avLst/>
              <a:gdLst/>
              <a:ahLst/>
              <a:cxnLst/>
              <a:rect l="l" t="t" r="r" b="b"/>
              <a:pathLst>
                <a:path w="2121952" h="515101">
                  <a:moveTo>
                    <a:pt x="24023" y="0"/>
                  </a:moveTo>
                  <a:lnTo>
                    <a:pt x="2097929" y="0"/>
                  </a:lnTo>
                  <a:cubicBezTo>
                    <a:pt x="2104300" y="0"/>
                    <a:pt x="2110411" y="2531"/>
                    <a:pt x="2114916" y="7036"/>
                  </a:cubicBezTo>
                  <a:cubicBezTo>
                    <a:pt x="2119421" y="11541"/>
                    <a:pt x="2121952" y="17652"/>
                    <a:pt x="2121952" y="24023"/>
                  </a:cubicBezTo>
                  <a:lnTo>
                    <a:pt x="2121952" y="491078"/>
                  </a:lnTo>
                  <a:cubicBezTo>
                    <a:pt x="2121952" y="497449"/>
                    <a:pt x="2119421" y="503560"/>
                    <a:pt x="2114916" y="508065"/>
                  </a:cubicBezTo>
                  <a:cubicBezTo>
                    <a:pt x="2110411" y="512570"/>
                    <a:pt x="2104300" y="515101"/>
                    <a:pt x="2097929" y="515101"/>
                  </a:cubicBezTo>
                  <a:lnTo>
                    <a:pt x="24023" y="515101"/>
                  </a:lnTo>
                  <a:cubicBezTo>
                    <a:pt x="17652" y="515101"/>
                    <a:pt x="11541" y="512570"/>
                    <a:pt x="7036" y="508065"/>
                  </a:cubicBezTo>
                  <a:cubicBezTo>
                    <a:pt x="2531" y="503560"/>
                    <a:pt x="0" y="497449"/>
                    <a:pt x="0" y="491078"/>
                  </a:cubicBezTo>
                  <a:lnTo>
                    <a:pt x="0" y="24023"/>
                  </a:lnTo>
                  <a:cubicBezTo>
                    <a:pt x="0" y="17652"/>
                    <a:pt x="2531" y="11541"/>
                    <a:pt x="7036" y="7036"/>
                  </a:cubicBezTo>
                  <a:cubicBezTo>
                    <a:pt x="11541" y="2531"/>
                    <a:pt x="17652" y="0"/>
                    <a:pt x="2402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659640"/>
              </a:solidFill>
              <a:prstDash val="solid"/>
              <a:rou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2121952" cy="553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072000" y="6026930"/>
            <a:ext cx="7623778" cy="373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zh-TW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三年內拓展至亞洲五國，目標總銷售額達</a:t>
            </a:r>
            <a:r>
              <a:rPr lang="en-US" altLang="zh-TW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3</a:t>
            </a:r>
            <a:r>
              <a:rPr lang="zh-TW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億日圓。</a:t>
            </a:r>
            <a:endParaRPr lang="ja-JP" altLang="en-US" sz="2000" dirty="0">
              <a:solidFill>
                <a:srgbClr val="0D0D0D"/>
              </a:solidFill>
              <a:latin typeface="Zen Maru Gothic"/>
              <a:ea typeface="Zen Maru Gothic"/>
              <a:cs typeface="Zen Maru Gothic"/>
              <a:sym typeface="Zen Maru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 flipV="1">
            <a:off x="17541876" y="5609162"/>
            <a:ext cx="0" cy="4677838"/>
          </a:xfrm>
          <a:prstGeom prst="line">
            <a:avLst/>
          </a:prstGeom>
          <a:ln w="38100" cap="flat">
            <a:solidFill>
              <a:srgbClr val="6596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TextBox 6"/>
          <p:cNvSpPr txBox="1"/>
          <p:nvPr/>
        </p:nvSpPr>
        <p:spPr>
          <a:xfrm>
            <a:off x="495054" y="190294"/>
            <a:ext cx="4229346" cy="778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40"/>
              </a:lnSpc>
              <a:spcBef>
                <a:spcPct val="0"/>
              </a:spcBef>
            </a:pPr>
            <a:r>
              <a:rPr lang="ja-JP" altLang="en-US" sz="4600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市場分析・策略</a:t>
            </a:r>
            <a:endParaRPr lang="en-US" sz="4600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892" y="770604"/>
            <a:ext cx="7583920" cy="747666"/>
            <a:chOff x="0" y="0"/>
            <a:chExt cx="10111893" cy="996889"/>
          </a:xfrm>
        </p:grpSpPr>
        <p:sp>
          <p:nvSpPr>
            <p:cNvPr id="8" name="Freeform 8"/>
            <p:cNvSpPr/>
            <p:nvPr/>
          </p:nvSpPr>
          <p:spPr>
            <a:xfrm>
              <a:off x="5448087" y="0"/>
              <a:ext cx="4663806" cy="996889"/>
            </a:xfrm>
            <a:custGeom>
              <a:avLst/>
              <a:gdLst/>
              <a:ahLst/>
              <a:cxnLst/>
              <a:rect l="l" t="t" r="r" b="b"/>
              <a:pathLst>
                <a:path w="4663806" h="996889">
                  <a:moveTo>
                    <a:pt x="0" y="0"/>
                  </a:moveTo>
                  <a:lnTo>
                    <a:pt x="4663806" y="0"/>
                  </a:lnTo>
                  <a:lnTo>
                    <a:pt x="4663806" y="996889"/>
                  </a:lnTo>
                  <a:lnTo>
                    <a:pt x="0" y="9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9"/>
            <p:cNvSpPr/>
            <p:nvPr/>
          </p:nvSpPr>
          <p:spPr>
            <a:xfrm flipH="1">
              <a:off x="2422985" y="0"/>
              <a:ext cx="3130860" cy="996889"/>
            </a:xfrm>
            <a:custGeom>
              <a:avLst/>
              <a:gdLst/>
              <a:ahLst/>
              <a:cxnLst/>
              <a:rect l="l" t="t" r="r" b="b"/>
              <a:pathLst>
                <a:path w="3130860" h="996889">
                  <a:moveTo>
                    <a:pt x="3130860" y="0"/>
                  </a:moveTo>
                  <a:lnTo>
                    <a:pt x="0" y="0"/>
                  </a:lnTo>
                  <a:lnTo>
                    <a:pt x="0" y="996889"/>
                  </a:lnTo>
                  <a:lnTo>
                    <a:pt x="3130860" y="996889"/>
                  </a:lnTo>
                  <a:lnTo>
                    <a:pt x="313086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r="-48962"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2675819" cy="996889"/>
            </a:xfrm>
            <a:custGeom>
              <a:avLst/>
              <a:gdLst/>
              <a:ahLst/>
              <a:cxnLst/>
              <a:rect l="l" t="t" r="r" b="b"/>
              <a:pathLst>
                <a:path w="2675819" h="996889">
                  <a:moveTo>
                    <a:pt x="0" y="0"/>
                  </a:moveTo>
                  <a:lnTo>
                    <a:pt x="2675819" y="0"/>
                  </a:lnTo>
                  <a:lnTo>
                    <a:pt x="2675819" y="996889"/>
                  </a:lnTo>
                  <a:lnTo>
                    <a:pt x="0" y="9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7005" r="-57288"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916354" y="1877281"/>
            <a:ext cx="11829485" cy="630754"/>
            <a:chOff x="0" y="0"/>
            <a:chExt cx="3115584" cy="16612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15584" cy="166125"/>
            </a:xfrm>
            <a:custGeom>
              <a:avLst/>
              <a:gdLst/>
              <a:ahLst/>
              <a:cxnLst/>
              <a:rect l="l" t="t" r="r" b="b"/>
              <a:pathLst>
                <a:path w="3115584" h="166125">
                  <a:moveTo>
                    <a:pt x="7854" y="0"/>
                  </a:moveTo>
                  <a:lnTo>
                    <a:pt x="3107731" y="0"/>
                  </a:lnTo>
                  <a:cubicBezTo>
                    <a:pt x="3109814" y="0"/>
                    <a:pt x="3111811" y="827"/>
                    <a:pt x="3113284" y="2300"/>
                  </a:cubicBezTo>
                  <a:cubicBezTo>
                    <a:pt x="3114757" y="3773"/>
                    <a:pt x="3115584" y="5771"/>
                    <a:pt x="3115584" y="7854"/>
                  </a:cubicBezTo>
                  <a:lnTo>
                    <a:pt x="3115584" y="158271"/>
                  </a:lnTo>
                  <a:cubicBezTo>
                    <a:pt x="3115584" y="160354"/>
                    <a:pt x="3114757" y="162352"/>
                    <a:pt x="3113284" y="163824"/>
                  </a:cubicBezTo>
                  <a:cubicBezTo>
                    <a:pt x="3111811" y="165297"/>
                    <a:pt x="3109814" y="166125"/>
                    <a:pt x="3107731" y="166125"/>
                  </a:cubicBezTo>
                  <a:lnTo>
                    <a:pt x="7854" y="166125"/>
                  </a:lnTo>
                  <a:cubicBezTo>
                    <a:pt x="5771" y="166125"/>
                    <a:pt x="3773" y="165297"/>
                    <a:pt x="2300" y="163824"/>
                  </a:cubicBezTo>
                  <a:cubicBezTo>
                    <a:pt x="827" y="162352"/>
                    <a:pt x="0" y="160354"/>
                    <a:pt x="0" y="158271"/>
                  </a:cubicBezTo>
                  <a:lnTo>
                    <a:pt x="0" y="7854"/>
                  </a:lnTo>
                  <a:cubicBezTo>
                    <a:pt x="0" y="5771"/>
                    <a:pt x="827" y="3773"/>
                    <a:pt x="2300" y="2300"/>
                  </a:cubicBezTo>
                  <a:cubicBezTo>
                    <a:pt x="3773" y="827"/>
                    <a:pt x="5771" y="0"/>
                    <a:pt x="7854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3115584" cy="20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916354" y="3614174"/>
            <a:ext cx="11766858" cy="1356332"/>
            <a:chOff x="0" y="0"/>
            <a:chExt cx="3099090" cy="35722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099090" cy="357223"/>
            </a:xfrm>
            <a:custGeom>
              <a:avLst/>
              <a:gdLst/>
              <a:ahLst/>
              <a:cxnLst/>
              <a:rect l="l" t="t" r="r" b="b"/>
              <a:pathLst>
                <a:path w="3099090" h="357223">
                  <a:moveTo>
                    <a:pt x="7895" y="0"/>
                  </a:moveTo>
                  <a:lnTo>
                    <a:pt x="3091195" y="0"/>
                  </a:lnTo>
                  <a:cubicBezTo>
                    <a:pt x="3095555" y="0"/>
                    <a:pt x="3099090" y="3535"/>
                    <a:pt x="3099090" y="7895"/>
                  </a:cubicBezTo>
                  <a:lnTo>
                    <a:pt x="3099090" y="349328"/>
                  </a:lnTo>
                  <a:cubicBezTo>
                    <a:pt x="3099090" y="353688"/>
                    <a:pt x="3095555" y="357223"/>
                    <a:pt x="3091195" y="357223"/>
                  </a:cubicBezTo>
                  <a:lnTo>
                    <a:pt x="7895" y="357223"/>
                  </a:lnTo>
                  <a:cubicBezTo>
                    <a:pt x="3535" y="357223"/>
                    <a:pt x="0" y="353688"/>
                    <a:pt x="0" y="349328"/>
                  </a:cubicBezTo>
                  <a:lnTo>
                    <a:pt x="0" y="7895"/>
                  </a:lnTo>
                  <a:cubicBezTo>
                    <a:pt x="0" y="3535"/>
                    <a:pt x="3535" y="0"/>
                    <a:pt x="7895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3099090" cy="3953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916354" y="2740274"/>
            <a:ext cx="11829485" cy="630754"/>
            <a:chOff x="0" y="0"/>
            <a:chExt cx="3115584" cy="16612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115584" cy="166125"/>
            </a:xfrm>
            <a:custGeom>
              <a:avLst/>
              <a:gdLst/>
              <a:ahLst/>
              <a:cxnLst/>
              <a:rect l="l" t="t" r="r" b="b"/>
              <a:pathLst>
                <a:path w="3115584" h="166125">
                  <a:moveTo>
                    <a:pt x="7854" y="0"/>
                  </a:moveTo>
                  <a:lnTo>
                    <a:pt x="3107731" y="0"/>
                  </a:lnTo>
                  <a:cubicBezTo>
                    <a:pt x="3109814" y="0"/>
                    <a:pt x="3111811" y="827"/>
                    <a:pt x="3113284" y="2300"/>
                  </a:cubicBezTo>
                  <a:cubicBezTo>
                    <a:pt x="3114757" y="3773"/>
                    <a:pt x="3115584" y="5771"/>
                    <a:pt x="3115584" y="7854"/>
                  </a:cubicBezTo>
                  <a:lnTo>
                    <a:pt x="3115584" y="158271"/>
                  </a:lnTo>
                  <a:cubicBezTo>
                    <a:pt x="3115584" y="160354"/>
                    <a:pt x="3114757" y="162352"/>
                    <a:pt x="3113284" y="163824"/>
                  </a:cubicBezTo>
                  <a:cubicBezTo>
                    <a:pt x="3111811" y="165297"/>
                    <a:pt x="3109814" y="166125"/>
                    <a:pt x="3107731" y="166125"/>
                  </a:cubicBezTo>
                  <a:lnTo>
                    <a:pt x="7854" y="166125"/>
                  </a:lnTo>
                  <a:cubicBezTo>
                    <a:pt x="5771" y="166125"/>
                    <a:pt x="3773" y="165297"/>
                    <a:pt x="2300" y="163824"/>
                  </a:cubicBezTo>
                  <a:cubicBezTo>
                    <a:pt x="827" y="162352"/>
                    <a:pt x="0" y="160354"/>
                    <a:pt x="0" y="158271"/>
                  </a:cubicBezTo>
                  <a:lnTo>
                    <a:pt x="0" y="7854"/>
                  </a:lnTo>
                  <a:cubicBezTo>
                    <a:pt x="0" y="5771"/>
                    <a:pt x="827" y="3773"/>
                    <a:pt x="2300" y="2300"/>
                  </a:cubicBezTo>
                  <a:cubicBezTo>
                    <a:pt x="3773" y="827"/>
                    <a:pt x="5771" y="0"/>
                    <a:pt x="7854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3115584" cy="20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916354" y="5199106"/>
            <a:ext cx="11829485" cy="630754"/>
            <a:chOff x="0" y="0"/>
            <a:chExt cx="3115584" cy="16612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115584" cy="166125"/>
            </a:xfrm>
            <a:custGeom>
              <a:avLst/>
              <a:gdLst/>
              <a:ahLst/>
              <a:cxnLst/>
              <a:rect l="l" t="t" r="r" b="b"/>
              <a:pathLst>
                <a:path w="3115584" h="166125">
                  <a:moveTo>
                    <a:pt x="7854" y="0"/>
                  </a:moveTo>
                  <a:lnTo>
                    <a:pt x="3107731" y="0"/>
                  </a:lnTo>
                  <a:cubicBezTo>
                    <a:pt x="3109814" y="0"/>
                    <a:pt x="3111811" y="827"/>
                    <a:pt x="3113284" y="2300"/>
                  </a:cubicBezTo>
                  <a:cubicBezTo>
                    <a:pt x="3114757" y="3773"/>
                    <a:pt x="3115584" y="5771"/>
                    <a:pt x="3115584" y="7854"/>
                  </a:cubicBezTo>
                  <a:lnTo>
                    <a:pt x="3115584" y="158271"/>
                  </a:lnTo>
                  <a:cubicBezTo>
                    <a:pt x="3115584" y="160354"/>
                    <a:pt x="3114757" y="162352"/>
                    <a:pt x="3113284" y="163824"/>
                  </a:cubicBezTo>
                  <a:cubicBezTo>
                    <a:pt x="3111811" y="165297"/>
                    <a:pt x="3109814" y="166125"/>
                    <a:pt x="3107731" y="166125"/>
                  </a:cubicBezTo>
                  <a:lnTo>
                    <a:pt x="7854" y="166125"/>
                  </a:lnTo>
                  <a:cubicBezTo>
                    <a:pt x="5771" y="166125"/>
                    <a:pt x="3773" y="165297"/>
                    <a:pt x="2300" y="163824"/>
                  </a:cubicBezTo>
                  <a:cubicBezTo>
                    <a:pt x="827" y="162352"/>
                    <a:pt x="0" y="160354"/>
                    <a:pt x="0" y="158271"/>
                  </a:cubicBezTo>
                  <a:lnTo>
                    <a:pt x="0" y="7854"/>
                  </a:lnTo>
                  <a:cubicBezTo>
                    <a:pt x="0" y="5771"/>
                    <a:pt x="827" y="3773"/>
                    <a:pt x="2300" y="2300"/>
                  </a:cubicBezTo>
                  <a:cubicBezTo>
                    <a:pt x="3773" y="827"/>
                    <a:pt x="5771" y="0"/>
                    <a:pt x="7854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3115584" cy="20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95054" y="7483656"/>
            <a:ext cx="7601839" cy="2338721"/>
            <a:chOff x="0" y="0"/>
            <a:chExt cx="2002130" cy="61596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002130" cy="615960"/>
            </a:xfrm>
            <a:custGeom>
              <a:avLst/>
              <a:gdLst/>
              <a:ahLst/>
              <a:cxnLst/>
              <a:rect l="l" t="t" r="r" b="b"/>
              <a:pathLst>
                <a:path w="2002130" h="615960">
                  <a:moveTo>
                    <a:pt x="25461" y="0"/>
                  </a:moveTo>
                  <a:lnTo>
                    <a:pt x="1976670" y="0"/>
                  </a:lnTo>
                  <a:cubicBezTo>
                    <a:pt x="1983422" y="0"/>
                    <a:pt x="1989898" y="2682"/>
                    <a:pt x="1994673" y="7457"/>
                  </a:cubicBezTo>
                  <a:cubicBezTo>
                    <a:pt x="1999448" y="12232"/>
                    <a:pt x="2002130" y="18708"/>
                    <a:pt x="2002130" y="25461"/>
                  </a:cubicBezTo>
                  <a:lnTo>
                    <a:pt x="2002130" y="590499"/>
                  </a:lnTo>
                  <a:cubicBezTo>
                    <a:pt x="2002130" y="597251"/>
                    <a:pt x="1999448" y="603728"/>
                    <a:pt x="1994673" y="608502"/>
                  </a:cubicBezTo>
                  <a:cubicBezTo>
                    <a:pt x="1989898" y="613277"/>
                    <a:pt x="1983422" y="615960"/>
                    <a:pt x="1976670" y="615960"/>
                  </a:cubicBezTo>
                  <a:lnTo>
                    <a:pt x="25461" y="615960"/>
                  </a:lnTo>
                  <a:cubicBezTo>
                    <a:pt x="18708" y="615960"/>
                    <a:pt x="12232" y="613277"/>
                    <a:pt x="7457" y="608502"/>
                  </a:cubicBezTo>
                  <a:cubicBezTo>
                    <a:pt x="2682" y="603728"/>
                    <a:pt x="0" y="597251"/>
                    <a:pt x="0" y="590499"/>
                  </a:cubicBezTo>
                  <a:lnTo>
                    <a:pt x="0" y="25461"/>
                  </a:lnTo>
                  <a:cubicBezTo>
                    <a:pt x="0" y="18708"/>
                    <a:pt x="2682" y="12232"/>
                    <a:pt x="7457" y="7457"/>
                  </a:cubicBezTo>
                  <a:cubicBezTo>
                    <a:pt x="12232" y="2682"/>
                    <a:pt x="18708" y="0"/>
                    <a:pt x="2546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659640"/>
              </a:solidFill>
              <a:prstDash val="solid"/>
              <a:rou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2002130" cy="654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144000" y="7483656"/>
            <a:ext cx="7601839" cy="2338721"/>
            <a:chOff x="0" y="0"/>
            <a:chExt cx="2002130" cy="61596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002130" cy="615960"/>
            </a:xfrm>
            <a:custGeom>
              <a:avLst/>
              <a:gdLst/>
              <a:ahLst/>
              <a:cxnLst/>
              <a:rect l="l" t="t" r="r" b="b"/>
              <a:pathLst>
                <a:path w="2002130" h="615960">
                  <a:moveTo>
                    <a:pt x="25461" y="0"/>
                  </a:moveTo>
                  <a:lnTo>
                    <a:pt x="1976670" y="0"/>
                  </a:lnTo>
                  <a:cubicBezTo>
                    <a:pt x="1983422" y="0"/>
                    <a:pt x="1989898" y="2682"/>
                    <a:pt x="1994673" y="7457"/>
                  </a:cubicBezTo>
                  <a:cubicBezTo>
                    <a:pt x="1999448" y="12232"/>
                    <a:pt x="2002130" y="18708"/>
                    <a:pt x="2002130" y="25461"/>
                  </a:cubicBezTo>
                  <a:lnTo>
                    <a:pt x="2002130" y="590499"/>
                  </a:lnTo>
                  <a:cubicBezTo>
                    <a:pt x="2002130" y="597251"/>
                    <a:pt x="1999448" y="603728"/>
                    <a:pt x="1994673" y="608502"/>
                  </a:cubicBezTo>
                  <a:cubicBezTo>
                    <a:pt x="1989898" y="613277"/>
                    <a:pt x="1983422" y="615960"/>
                    <a:pt x="1976670" y="615960"/>
                  </a:cubicBezTo>
                  <a:lnTo>
                    <a:pt x="25461" y="615960"/>
                  </a:lnTo>
                  <a:cubicBezTo>
                    <a:pt x="18708" y="615960"/>
                    <a:pt x="12232" y="613277"/>
                    <a:pt x="7457" y="608502"/>
                  </a:cubicBezTo>
                  <a:cubicBezTo>
                    <a:pt x="2682" y="603728"/>
                    <a:pt x="0" y="597251"/>
                    <a:pt x="0" y="590499"/>
                  </a:cubicBezTo>
                  <a:lnTo>
                    <a:pt x="0" y="25461"/>
                  </a:lnTo>
                  <a:cubicBezTo>
                    <a:pt x="0" y="18708"/>
                    <a:pt x="2682" y="12232"/>
                    <a:pt x="7457" y="7457"/>
                  </a:cubicBezTo>
                  <a:cubicBezTo>
                    <a:pt x="12232" y="2682"/>
                    <a:pt x="18708" y="0"/>
                    <a:pt x="2546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659640"/>
              </a:solidFill>
              <a:prstDash val="solid"/>
              <a:rou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2002130" cy="654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 rot="-5400000">
            <a:off x="8230472" y="8085037"/>
            <a:ext cx="779948" cy="463238"/>
            <a:chOff x="0" y="0"/>
            <a:chExt cx="368400" cy="21880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68400" cy="218806"/>
            </a:xfrm>
            <a:custGeom>
              <a:avLst/>
              <a:gdLst/>
              <a:ahLst/>
              <a:cxnLst/>
              <a:rect l="l" t="t" r="r" b="b"/>
              <a:pathLst>
                <a:path w="368400" h="218806">
                  <a:moveTo>
                    <a:pt x="184200" y="218806"/>
                  </a:moveTo>
                  <a:lnTo>
                    <a:pt x="368400" y="0"/>
                  </a:lnTo>
                  <a:lnTo>
                    <a:pt x="0" y="0"/>
                  </a:lnTo>
                  <a:lnTo>
                    <a:pt x="184200" y="218806"/>
                  </a:lnTo>
                  <a:close/>
                </a:path>
              </a:pathLst>
            </a:custGeom>
            <a:solidFill>
              <a:srgbClr val="659640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57563" y="-22471"/>
              <a:ext cx="253275" cy="1396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95054" y="1877281"/>
            <a:ext cx="651728" cy="3952580"/>
            <a:chOff x="0" y="0"/>
            <a:chExt cx="171648" cy="104100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71648" cy="1041009"/>
            </a:xfrm>
            <a:custGeom>
              <a:avLst/>
              <a:gdLst/>
              <a:ahLst/>
              <a:cxnLst/>
              <a:rect l="l" t="t" r="r" b="b"/>
              <a:pathLst>
                <a:path w="171648" h="1041009">
                  <a:moveTo>
                    <a:pt x="85824" y="0"/>
                  </a:moveTo>
                  <a:lnTo>
                    <a:pt x="85824" y="0"/>
                  </a:lnTo>
                  <a:cubicBezTo>
                    <a:pt x="108586" y="0"/>
                    <a:pt x="130416" y="9042"/>
                    <a:pt x="146511" y="25137"/>
                  </a:cubicBezTo>
                  <a:cubicBezTo>
                    <a:pt x="162606" y="41233"/>
                    <a:pt x="171648" y="63062"/>
                    <a:pt x="171648" y="85824"/>
                  </a:cubicBezTo>
                  <a:lnTo>
                    <a:pt x="171648" y="955185"/>
                  </a:lnTo>
                  <a:cubicBezTo>
                    <a:pt x="171648" y="977947"/>
                    <a:pt x="162606" y="999776"/>
                    <a:pt x="146511" y="1015871"/>
                  </a:cubicBezTo>
                  <a:cubicBezTo>
                    <a:pt x="130416" y="1031967"/>
                    <a:pt x="108586" y="1041009"/>
                    <a:pt x="85824" y="1041009"/>
                  </a:cubicBezTo>
                  <a:lnTo>
                    <a:pt x="85824" y="1041009"/>
                  </a:lnTo>
                  <a:cubicBezTo>
                    <a:pt x="63062" y="1041009"/>
                    <a:pt x="41233" y="1031967"/>
                    <a:pt x="25137" y="1015871"/>
                  </a:cubicBezTo>
                  <a:cubicBezTo>
                    <a:pt x="9042" y="999776"/>
                    <a:pt x="0" y="977947"/>
                    <a:pt x="0" y="955185"/>
                  </a:cubicBezTo>
                  <a:lnTo>
                    <a:pt x="0" y="85824"/>
                  </a:lnTo>
                  <a:cubicBezTo>
                    <a:pt x="0" y="63062"/>
                    <a:pt x="9042" y="41233"/>
                    <a:pt x="25137" y="25137"/>
                  </a:cubicBezTo>
                  <a:cubicBezTo>
                    <a:pt x="41233" y="9042"/>
                    <a:pt x="63062" y="0"/>
                    <a:pt x="85824" y="0"/>
                  </a:cubicBezTo>
                  <a:close/>
                </a:path>
              </a:pathLst>
            </a:custGeom>
            <a:solidFill>
              <a:srgbClr val="659640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71648" cy="10791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 rot="5400000">
            <a:off x="15237671" y="2634516"/>
            <a:ext cx="4713185" cy="669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MARKET ANALYSIS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39473" y="2735871"/>
            <a:ext cx="447676" cy="2178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4199"/>
              </a:lnSpc>
              <a:spcBef>
                <a:spcPct val="0"/>
              </a:spcBef>
            </a:pPr>
            <a:r>
              <a:rPr lang="ja-JP" altLang="en-US" sz="2999" b="1" spc="1175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市場調查</a:t>
            </a:r>
            <a:endParaRPr lang="en-US" sz="2999" b="1" spc="1175" dirty="0">
              <a:solidFill>
                <a:srgbClr val="FFFFFF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515247" y="1927735"/>
            <a:ext cx="9525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endParaRPr/>
          </a:p>
        </p:txBody>
      </p:sp>
      <p:sp>
        <p:nvSpPr>
          <p:cNvPr id="38" name="TextBox 38"/>
          <p:cNvSpPr txBox="1"/>
          <p:nvPr/>
        </p:nvSpPr>
        <p:spPr>
          <a:xfrm>
            <a:off x="1582720" y="1965963"/>
            <a:ext cx="1312880" cy="405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ja-JP" altLang="en-US" sz="23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市場調查</a:t>
            </a:r>
            <a:endParaRPr lang="en-US" sz="2399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582720" y="2828956"/>
            <a:ext cx="2515236" cy="405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ja-JP" altLang="en-US" sz="23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目標客群</a:t>
            </a:r>
            <a:endParaRPr lang="en-US" sz="2399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582719" y="3741478"/>
            <a:ext cx="2515237" cy="405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zh-TW" altLang="en-US" sz="23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競爭對手分析</a:t>
            </a:r>
            <a:endParaRPr lang="en-US" sz="2399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582719" y="5287788"/>
            <a:ext cx="2820173" cy="405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zh-TW" altLang="en-US" sz="23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當地消費者需求</a:t>
            </a:r>
            <a:endParaRPr lang="en-US" sz="2399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5161590" y="2003745"/>
            <a:ext cx="11372111" cy="33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zh-TW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市場調查　新加坡有機食品市場規模截至</a:t>
            </a:r>
            <a:r>
              <a:rPr lang="en-US" altLang="zh-TW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2023</a:t>
            </a:r>
            <a:r>
              <a:rPr lang="zh-TW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年約達</a:t>
            </a:r>
            <a:r>
              <a:rPr lang="en-US" altLang="zh-TW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500</a:t>
            </a:r>
            <a:r>
              <a:rPr lang="zh-TW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億日圓，預計每年成長率為</a:t>
            </a:r>
            <a:r>
              <a:rPr lang="en-US" altLang="zh-TW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5%</a:t>
            </a:r>
            <a:r>
              <a:rPr lang="zh-TW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。</a:t>
            </a:r>
            <a:endParaRPr lang="ja-JP" altLang="en-US" sz="2000" dirty="0">
              <a:solidFill>
                <a:srgbClr val="0D0D0D"/>
              </a:solidFill>
              <a:latin typeface="Zen Maru Gothic"/>
              <a:ea typeface="Zen Maru Gothic"/>
              <a:cs typeface="Zen Maru Gothic"/>
              <a:sym typeface="Zen Maru Gothic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5161590" y="3751003"/>
            <a:ext cx="11396191" cy="33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altLang="zh-TW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A</a:t>
            </a:r>
            <a:r>
              <a:rPr lang="zh-TW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公司（有機食品專業連鎖店）、</a:t>
            </a:r>
            <a:r>
              <a:rPr lang="en-US" altLang="zh-TW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B</a:t>
            </a:r>
            <a:r>
              <a:rPr lang="zh-TW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公司（擅長線上銷售的在地企業）</a:t>
            </a:r>
            <a:endParaRPr lang="ja-JP" altLang="en-US" sz="2000" dirty="0">
              <a:solidFill>
                <a:srgbClr val="0D0D0D"/>
              </a:solidFill>
              <a:latin typeface="Zen Maru Gothic"/>
              <a:ea typeface="Zen Maru Gothic"/>
              <a:cs typeface="Zen Maru Gothic"/>
              <a:sym typeface="Zen Maru Gothic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5161590" y="2866739"/>
            <a:ext cx="11372111" cy="335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altLang="zh-TW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25</a:t>
            </a:r>
            <a:r>
              <a:rPr lang="zh-TW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至</a:t>
            </a:r>
            <a:r>
              <a:rPr lang="en-US" altLang="zh-TW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45</a:t>
            </a:r>
            <a:r>
              <a:rPr lang="zh-TW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歲注重健康的富裕女性族群，尤以辦公室工作者及高收入家庭主婦為主要目標客群。</a:t>
            </a:r>
            <a:endParaRPr lang="ja-JP" altLang="en-US" sz="2000" dirty="0">
              <a:solidFill>
                <a:srgbClr val="0D0D0D"/>
              </a:solidFill>
              <a:latin typeface="Zen Maru Gothic"/>
              <a:ea typeface="Zen Maru Gothic"/>
              <a:cs typeface="Zen Maru Gothic"/>
              <a:sym typeface="Zen Maru Gothic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5161590" y="5325571"/>
            <a:ext cx="11521622" cy="332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zh-TW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隨著健康意識提升，日本有機食品需求增長，消費者特別重視安全性與高品質。</a:t>
            </a:r>
            <a:endParaRPr lang="ja-JP" altLang="en-US" sz="2000" dirty="0">
              <a:solidFill>
                <a:srgbClr val="0D0D0D"/>
              </a:solidFill>
              <a:latin typeface="Zen Maru Gothic"/>
              <a:ea typeface="Zen Maru Gothic"/>
              <a:cs typeface="Zen Maru Gothic"/>
              <a:sym typeface="Zen Maru Gothic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590549" y="6849036"/>
            <a:ext cx="2082344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4199"/>
              </a:lnSpc>
              <a:spcBef>
                <a:spcPct val="0"/>
              </a:spcBef>
            </a:pPr>
            <a:r>
              <a:rPr lang="ja-JP" altLang="en-US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市場分析</a:t>
            </a:r>
            <a:endParaRPr lang="en-US" sz="2999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829510" y="7633583"/>
            <a:ext cx="6991333" cy="78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zh-TW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基於數據與調查結果</a:t>
            </a:r>
            <a:r>
              <a:rPr lang="en-US" altLang="zh-TW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,</a:t>
            </a:r>
            <a:r>
              <a:rPr lang="zh-TW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分析市場動向、成長潛力、現存課題及商機。預測事業發展前景，釐清風險與契機。</a:t>
            </a:r>
            <a:endParaRPr lang="ja-JP" altLang="en-US" sz="2000" dirty="0">
              <a:solidFill>
                <a:srgbClr val="0D0D0D"/>
              </a:solidFill>
              <a:latin typeface="Zen Maru Gothic"/>
              <a:ea typeface="Zen Maru Gothic"/>
              <a:cs typeface="Zen Maru Gothic"/>
              <a:sym typeface="Zen Maru Gothic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9239496" y="6849036"/>
            <a:ext cx="2082344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4199"/>
              </a:lnSpc>
              <a:spcBef>
                <a:spcPct val="0"/>
              </a:spcBef>
            </a:pPr>
            <a:r>
              <a:rPr lang="ja-JP" altLang="en-US" sz="2999" b="1" spc="395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策略規劃</a:t>
            </a:r>
            <a:endParaRPr lang="en-US" sz="2999" b="1" spc="395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9478456" y="7633583"/>
            <a:ext cx="6991333" cy="78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zh-TW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依據市場分析結果，明確闡述企業商品與服務的佈局方針。</a:t>
            </a:r>
            <a:br>
              <a:rPr lang="en-US" altLang="zh-TW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</a:br>
            <a:r>
              <a:rPr lang="zh-TW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提出建立競爭優勢、定價策略、通路開發等具體行動方案。</a:t>
            </a:r>
            <a:endParaRPr lang="ja-JP" altLang="en-US" sz="2000" dirty="0">
              <a:solidFill>
                <a:srgbClr val="0D0D0D"/>
              </a:solidFill>
              <a:latin typeface="Zen Maru Gothic"/>
              <a:ea typeface="Zen Maru Gothic"/>
              <a:cs typeface="Zen Maru Gothic"/>
              <a:sym typeface="Zen Maru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 flipV="1">
            <a:off x="17541876" y="3614174"/>
            <a:ext cx="0" cy="6672826"/>
          </a:xfrm>
          <a:prstGeom prst="line">
            <a:avLst/>
          </a:prstGeom>
          <a:ln w="38100" cap="flat">
            <a:solidFill>
              <a:srgbClr val="6596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TextBox 6"/>
          <p:cNvSpPr txBox="1"/>
          <p:nvPr/>
        </p:nvSpPr>
        <p:spPr>
          <a:xfrm>
            <a:off x="495054" y="190294"/>
            <a:ext cx="6210546" cy="778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40"/>
              </a:lnSpc>
              <a:spcBef>
                <a:spcPct val="0"/>
              </a:spcBef>
            </a:pPr>
            <a:r>
              <a:rPr lang="ja-JP" altLang="en-US" sz="4600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產品・服務特色</a:t>
            </a:r>
            <a:endParaRPr lang="en-US" sz="4600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892" y="770604"/>
            <a:ext cx="7583920" cy="747666"/>
            <a:chOff x="0" y="0"/>
            <a:chExt cx="10111893" cy="996889"/>
          </a:xfrm>
        </p:grpSpPr>
        <p:sp>
          <p:nvSpPr>
            <p:cNvPr id="8" name="Freeform 8"/>
            <p:cNvSpPr/>
            <p:nvPr/>
          </p:nvSpPr>
          <p:spPr>
            <a:xfrm>
              <a:off x="5448087" y="0"/>
              <a:ext cx="4663806" cy="996889"/>
            </a:xfrm>
            <a:custGeom>
              <a:avLst/>
              <a:gdLst/>
              <a:ahLst/>
              <a:cxnLst/>
              <a:rect l="l" t="t" r="r" b="b"/>
              <a:pathLst>
                <a:path w="4663806" h="996889">
                  <a:moveTo>
                    <a:pt x="0" y="0"/>
                  </a:moveTo>
                  <a:lnTo>
                    <a:pt x="4663806" y="0"/>
                  </a:lnTo>
                  <a:lnTo>
                    <a:pt x="4663806" y="996889"/>
                  </a:lnTo>
                  <a:lnTo>
                    <a:pt x="0" y="9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9"/>
            <p:cNvSpPr/>
            <p:nvPr/>
          </p:nvSpPr>
          <p:spPr>
            <a:xfrm flipH="1">
              <a:off x="2422985" y="0"/>
              <a:ext cx="3130860" cy="996889"/>
            </a:xfrm>
            <a:custGeom>
              <a:avLst/>
              <a:gdLst/>
              <a:ahLst/>
              <a:cxnLst/>
              <a:rect l="l" t="t" r="r" b="b"/>
              <a:pathLst>
                <a:path w="3130860" h="996889">
                  <a:moveTo>
                    <a:pt x="3130860" y="0"/>
                  </a:moveTo>
                  <a:lnTo>
                    <a:pt x="0" y="0"/>
                  </a:lnTo>
                  <a:lnTo>
                    <a:pt x="0" y="996889"/>
                  </a:lnTo>
                  <a:lnTo>
                    <a:pt x="3130860" y="996889"/>
                  </a:lnTo>
                  <a:lnTo>
                    <a:pt x="313086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48962"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2675819" cy="996889"/>
            </a:xfrm>
            <a:custGeom>
              <a:avLst/>
              <a:gdLst/>
              <a:ahLst/>
              <a:cxnLst/>
              <a:rect l="l" t="t" r="r" b="b"/>
              <a:pathLst>
                <a:path w="2675819" h="996889">
                  <a:moveTo>
                    <a:pt x="0" y="0"/>
                  </a:moveTo>
                  <a:lnTo>
                    <a:pt x="2675819" y="0"/>
                  </a:lnTo>
                  <a:lnTo>
                    <a:pt x="2675819" y="996889"/>
                  </a:lnTo>
                  <a:lnTo>
                    <a:pt x="0" y="9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17005" r="-57288"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" name="TextBox 11"/>
          <p:cNvSpPr txBox="1"/>
          <p:nvPr/>
        </p:nvSpPr>
        <p:spPr>
          <a:xfrm rot="5400000">
            <a:off x="15237671" y="2634516"/>
            <a:ext cx="4713185" cy="669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FEATURES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0" y="1701343"/>
            <a:ext cx="8165492" cy="6012298"/>
            <a:chOff x="0" y="0"/>
            <a:chExt cx="10887322" cy="8016397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0887322" cy="8016397"/>
              <a:chOff x="0" y="0"/>
              <a:chExt cx="2150582" cy="158348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150582" cy="1583486"/>
              </a:xfrm>
              <a:custGeom>
                <a:avLst/>
                <a:gdLst/>
                <a:ahLst/>
                <a:cxnLst/>
                <a:rect l="l" t="t" r="r" b="b"/>
                <a:pathLst>
                  <a:path w="2150582" h="1583486">
                    <a:moveTo>
                      <a:pt x="47406" y="0"/>
                    </a:moveTo>
                    <a:lnTo>
                      <a:pt x="2103176" y="0"/>
                    </a:lnTo>
                    <a:cubicBezTo>
                      <a:pt x="2129358" y="0"/>
                      <a:pt x="2150582" y="21225"/>
                      <a:pt x="2150582" y="47406"/>
                    </a:cubicBezTo>
                    <a:lnTo>
                      <a:pt x="2150582" y="1536079"/>
                    </a:lnTo>
                    <a:cubicBezTo>
                      <a:pt x="2150582" y="1562261"/>
                      <a:pt x="2129358" y="1583486"/>
                      <a:pt x="2103176" y="1583486"/>
                    </a:cubicBezTo>
                    <a:lnTo>
                      <a:pt x="47406" y="1583486"/>
                    </a:lnTo>
                    <a:cubicBezTo>
                      <a:pt x="34833" y="1583486"/>
                      <a:pt x="22775" y="1578491"/>
                      <a:pt x="13885" y="1569601"/>
                    </a:cubicBezTo>
                    <a:cubicBezTo>
                      <a:pt x="4995" y="1560710"/>
                      <a:pt x="0" y="1548652"/>
                      <a:pt x="0" y="1536079"/>
                    </a:cubicBezTo>
                    <a:lnTo>
                      <a:pt x="0" y="47406"/>
                    </a:lnTo>
                    <a:cubicBezTo>
                      <a:pt x="0" y="34833"/>
                      <a:pt x="4995" y="22775"/>
                      <a:pt x="13885" y="13885"/>
                    </a:cubicBezTo>
                    <a:cubicBezTo>
                      <a:pt x="22775" y="4995"/>
                      <a:pt x="34833" y="0"/>
                      <a:pt x="47406" y="0"/>
                    </a:cubicBezTo>
                    <a:close/>
                  </a:path>
                </a:pathLst>
              </a:custGeom>
              <a:solidFill>
                <a:srgbClr val="659640"/>
              </a:solidFill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2150582" cy="162158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0" y="0"/>
              <a:ext cx="1401897" cy="8016397"/>
              <a:chOff x="0" y="0"/>
              <a:chExt cx="276918" cy="158348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76918" cy="1583486"/>
              </a:xfrm>
              <a:custGeom>
                <a:avLst/>
                <a:gdLst/>
                <a:ahLst/>
                <a:cxnLst/>
                <a:rect l="l" t="t" r="r" b="b"/>
                <a:pathLst>
                  <a:path w="276918" h="1583486">
                    <a:moveTo>
                      <a:pt x="0" y="0"/>
                    </a:moveTo>
                    <a:lnTo>
                      <a:pt x="276918" y="0"/>
                    </a:lnTo>
                    <a:lnTo>
                      <a:pt x="276918" y="1583486"/>
                    </a:lnTo>
                    <a:lnTo>
                      <a:pt x="0" y="1583486"/>
                    </a:lnTo>
                    <a:close/>
                  </a:path>
                </a:pathLst>
              </a:custGeom>
              <a:solidFill>
                <a:srgbClr val="659640"/>
              </a:solidFill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276918" cy="162158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sp>
        <p:nvSpPr>
          <p:cNvPr id="19" name="TextBox 19"/>
          <p:cNvSpPr txBox="1"/>
          <p:nvPr/>
        </p:nvSpPr>
        <p:spPr>
          <a:xfrm>
            <a:off x="515247" y="2815484"/>
            <a:ext cx="7325789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altLang="ja-JP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Okinawa Pure Tea</a:t>
            </a:r>
            <a:endParaRPr lang="ja-JP" altLang="en-US" sz="2000" b="1" dirty="0" err="1">
              <a:solidFill>
                <a:srgbClr val="FFFFFF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95054" y="5245345"/>
            <a:ext cx="7100758" cy="691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ja-JP" altLang="en-US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推廣沖繩縣產有機草本茶「</a:t>
            </a:r>
            <a:r>
              <a:rPr lang="en-US" altLang="ja-JP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Okinawa Pure Tea</a:t>
            </a:r>
            <a:r>
              <a:rPr lang="ja-JP" altLang="en-US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」。</a:t>
            </a:r>
            <a:br>
              <a:rPr lang="en-US" altLang="ja-JP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</a:br>
            <a:r>
              <a:rPr lang="ja-JP" altLang="en-US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採用無農藥・無添加製程，專供高級飯店及咖啡廳使用。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95054" y="1956438"/>
            <a:ext cx="3086346" cy="509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ja-JP" altLang="en-US" sz="2999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產品・服務名稱</a:t>
            </a:r>
            <a:endParaRPr lang="en-US" sz="2999" b="1" dirty="0">
              <a:solidFill>
                <a:srgbClr val="FFFFFF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95054" y="4441492"/>
            <a:ext cx="3848346" cy="509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ja-JP" altLang="en-US" sz="2999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產品・服務概要</a:t>
            </a:r>
            <a:endParaRPr lang="en-US" sz="2999" b="1" dirty="0">
              <a:solidFill>
                <a:srgbClr val="FFFFFF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775636" y="1866421"/>
            <a:ext cx="825564" cy="438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ja-JP" altLang="en-US" sz="2600" b="1" spc="37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特色</a:t>
            </a:r>
            <a:endParaRPr lang="en-US" sz="2600" b="1" spc="37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765314" y="4797020"/>
            <a:ext cx="4517821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zh-TW" altLang="en-US" sz="2600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與競爭產品的差異化優勢</a:t>
            </a:r>
            <a:endParaRPr lang="en-US" sz="2600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8749249" y="2497720"/>
            <a:ext cx="8137045" cy="1949452"/>
            <a:chOff x="0" y="0"/>
            <a:chExt cx="10849393" cy="259927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0849393" cy="2599270"/>
              <a:chOff x="0" y="0"/>
              <a:chExt cx="2143090" cy="51343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143090" cy="513436"/>
              </a:xfrm>
              <a:custGeom>
                <a:avLst/>
                <a:gdLst/>
                <a:ahLst/>
                <a:cxnLst/>
                <a:rect l="l" t="t" r="r" b="b"/>
                <a:pathLst>
                  <a:path w="2143090" h="513436">
                    <a:moveTo>
                      <a:pt x="23786" y="0"/>
                    </a:moveTo>
                    <a:lnTo>
                      <a:pt x="2119304" y="0"/>
                    </a:lnTo>
                    <a:cubicBezTo>
                      <a:pt x="2132441" y="0"/>
                      <a:pt x="2143090" y="10649"/>
                      <a:pt x="2143090" y="23786"/>
                    </a:cubicBezTo>
                    <a:lnTo>
                      <a:pt x="2143090" y="489650"/>
                    </a:lnTo>
                    <a:cubicBezTo>
                      <a:pt x="2143090" y="495958"/>
                      <a:pt x="2140584" y="502008"/>
                      <a:pt x="2136123" y="506469"/>
                    </a:cubicBezTo>
                    <a:cubicBezTo>
                      <a:pt x="2131662" y="510930"/>
                      <a:pt x="2125612" y="513436"/>
                      <a:pt x="2119304" y="513436"/>
                    </a:cubicBezTo>
                    <a:lnTo>
                      <a:pt x="23786" y="513436"/>
                    </a:lnTo>
                    <a:cubicBezTo>
                      <a:pt x="10649" y="513436"/>
                      <a:pt x="0" y="502787"/>
                      <a:pt x="0" y="489650"/>
                    </a:cubicBezTo>
                    <a:lnTo>
                      <a:pt x="0" y="23786"/>
                    </a:lnTo>
                    <a:cubicBezTo>
                      <a:pt x="0" y="10649"/>
                      <a:pt x="10649" y="0"/>
                      <a:pt x="237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65964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2143090" cy="5515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526335" y="449012"/>
              <a:ext cx="9889600" cy="498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TW" altLang="en-US" sz="2000" dirty="0">
                  <a:solidFill>
                    <a:srgbClr val="0D0D0D"/>
                  </a:solidFill>
                  <a:latin typeface="Zen Maru Gothic"/>
                  <a:ea typeface="Zen Maru Gothic"/>
                  <a:cs typeface="Zen Maru Gothic"/>
                  <a:sym typeface="Zen Maru Gothic"/>
                </a:rPr>
                <a:t>記載產品或服務在特性、技術、設計、功能等方面的獨特性。</a:t>
              </a:r>
              <a:endParaRPr lang="ja-JP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775636" y="5484118"/>
            <a:ext cx="8137045" cy="1949452"/>
            <a:chOff x="0" y="0"/>
            <a:chExt cx="10849393" cy="2599270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0849393" cy="2599270"/>
              <a:chOff x="0" y="0"/>
              <a:chExt cx="2143090" cy="513436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143090" cy="513436"/>
              </a:xfrm>
              <a:custGeom>
                <a:avLst/>
                <a:gdLst/>
                <a:ahLst/>
                <a:cxnLst/>
                <a:rect l="l" t="t" r="r" b="b"/>
                <a:pathLst>
                  <a:path w="2143090" h="513436">
                    <a:moveTo>
                      <a:pt x="23786" y="0"/>
                    </a:moveTo>
                    <a:lnTo>
                      <a:pt x="2119304" y="0"/>
                    </a:lnTo>
                    <a:cubicBezTo>
                      <a:pt x="2132441" y="0"/>
                      <a:pt x="2143090" y="10649"/>
                      <a:pt x="2143090" y="23786"/>
                    </a:cubicBezTo>
                    <a:lnTo>
                      <a:pt x="2143090" y="489650"/>
                    </a:lnTo>
                    <a:cubicBezTo>
                      <a:pt x="2143090" y="495958"/>
                      <a:pt x="2140584" y="502008"/>
                      <a:pt x="2136123" y="506469"/>
                    </a:cubicBezTo>
                    <a:cubicBezTo>
                      <a:pt x="2131662" y="510930"/>
                      <a:pt x="2125612" y="513436"/>
                      <a:pt x="2119304" y="513436"/>
                    </a:cubicBezTo>
                    <a:lnTo>
                      <a:pt x="23786" y="513436"/>
                    </a:lnTo>
                    <a:cubicBezTo>
                      <a:pt x="10649" y="513436"/>
                      <a:pt x="0" y="502787"/>
                      <a:pt x="0" y="489650"/>
                    </a:cubicBezTo>
                    <a:lnTo>
                      <a:pt x="0" y="23786"/>
                    </a:lnTo>
                    <a:cubicBezTo>
                      <a:pt x="0" y="10649"/>
                      <a:pt x="10649" y="0"/>
                      <a:pt x="237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65964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38100"/>
                <a:ext cx="2143090" cy="5515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526335" y="449012"/>
              <a:ext cx="9889600" cy="1041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TW" altLang="en-US" sz="2000" dirty="0">
                  <a:solidFill>
                    <a:srgbClr val="0D0D0D"/>
                  </a:solidFill>
                  <a:latin typeface="Zen Maru Gothic"/>
                  <a:ea typeface="Zen Maru Gothic"/>
                  <a:cs typeface="Zen Maru Gothic"/>
                  <a:sym typeface="Zen Maru Gothic"/>
                </a:rPr>
                <a:t>相較競品，本產品採用</a:t>
              </a:r>
              <a:r>
                <a:rPr lang="en-US" altLang="zh-TW" sz="2000" dirty="0">
                  <a:solidFill>
                    <a:srgbClr val="0D0D0D"/>
                  </a:solidFill>
                  <a:latin typeface="Zen Maru Gothic"/>
                  <a:ea typeface="Zen Maru Gothic"/>
                  <a:cs typeface="Zen Maru Gothic"/>
                  <a:sym typeface="Zen Maru Gothic"/>
                </a:rPr>
                <a:t>100%</a:t>
              </a:r>
              <a:r>
                <a:rPr lang="zh-TW" altLang="en-US" sz="2000" dirty="0">
                  <a:solidFill>
                    <a:srgbClr val="0D0D0D"/>
                  </a:solidFill>
                  <a:latin typeface="Zen Maru Gothic"/>
                  <a:ea typeface="Zen Maru Gothic"/>
                  <a:cs typeface="Zen Maru Gothic"/>
                  <a:sym typeface="Zen Maru Gothic"/>
                </a:rPr>
                <a:t>沖繩產原料、具備高品質香氣與風味、採用環保包裝，以環保品牌形象實現差異化。</a:t>
              </a:r>
              <a:endParaRPr lang="ja-JP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endParaRP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495053" y="8301398"/>
            <a:ext cx="5600945" cy="438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zh-TW" altLang="en-US" sz="2600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針對當地市場的客製化內容</a:t>
            </a:r>
            <a:endParaRPr lang="en-US" sz="2600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495054" y="8911633"/>
            <a:ext cx="17008909" cy="379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zh-TW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說明如何依據當地文化與消費者需求調整產品服務。呈現反映當地市場特色之改良要點。</a:t>
            </a:r>
            <a:endParaRPr lang="ja-JP" altLang="en-US" sz="2000" dirty="0">
              <a:solidFill>
                <a:srgbClr val="0D0D0D"/>
              </a:solidFill>
              <a:latin typeface="Zen Maru Gothic"/>
              <a:ea typeface="Zen Maru Gothic"/>
              <a:cs typeface="Zen Maru Gothic"/>
              <a:sym typeface="Zen Maru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95054" y="190294"/>
            <a:ext cx="5981946" cy="778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40"/>
              </a:lnSpc>
              <a:spcBef>
                <a:spcPct val="0"/>
              </a:spcBef>
            </a:pPr>
            <a:r>
              <a:rPr lang="ja-JP" altLang="en-US" sz="4600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執行時程表</a:t>
            </a:r>
            <a:endParaRPr lang="en-US" sz="4600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1892" y="770604"/>
            <a:ext cx="7583920" cy="747666"/>
            <a:chOff x="0" y="0"/>
            <a:chExt cx="10111893" cy="996889"/>
          </a:xfrm>
        </p:grpSpPr>
        <p:sp>
          <p:nvSpPr>
            <p:cNvPr id="7" name="Freeform 7"/>
            <p:cNvSpPr/>
            <p:nvPr/>
          </p:nvSpPr>
          <p:spPr>
            <a:xfrm>
              <a:off x="5448087" y="0"/>
              <a:ext cx="4663806" cy="996889"/>
            </a:xfrm>
            <a:custGeom>
              <a:avLst/>
              <a:gdLst/>
              <a:ahLst/>
              <a:cxnLst/>
              <a:rect l="l" t="t" r="r" b="b"/>
              <a:pathLst>
                <a:path w="4663806" h="996889">
                  <a:moveTo>
                    <a:pt x="0" y="0"/>
                  </a:moveTo>
                  <a:lnTo>
                    <a:pt x="4663806" y="0"/>
                  </a:lnTo>
                  <a:lnTo>
                    <a:pt x="4663806" y="996889"/>
                  </a:lnTo>
                  <a:lnTo>
                    <a:pt x="0" y="9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Freeform 8"/>
            <p:cNvSpPr/>
            <p:nvPr/>
          </p:nvSpPr>
          <p:spPr>
            <a:xfrm flipH="1">
              <a:off x="2422985" y="0"/>
              <a:ext cx="3130860" cy="996889"/>
            </a:xfrm>
            <a:custGeom>
              <a:avLst/>
              <a:gdLst/>
              <a:ahLst/>
              <a:cxnLst/>
              <a:rect l="l" t="t" r="r" b="b"/>
              <a:pathLst>
                <a:path w="3130860" h="996889">
                  <a:moveTo>
                    <a:pt x="3130860" y="0"/>
                  </a:moveTo>
                  <a:lnTo>
                    <a:pt x="0" y="0"/>
                  </a:lnTo>
                  <a:lnTo>
                    <a:pt x="0" y="996889"/>
                  </a:lnTo>
                  <a:lnTo>
                    <a:pt x="3130860" y="996889"/>
                  </a:lnTo>
                  <a:lnTo>
                    <a:pt x="313086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48962"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2675819" cy="996889"/>
            </a:xfrm>
            <a:custGeom>
              <a:avLst/>
              <a:gdLst/>
              <a:ahLst/>
              <a:cxnLst/>
              <a:rect l="l" t="t" r="r" b="b"/>
              <a:pathLst>
                <a:path w="2675819" h="996889">
                  <a:moveTo>
                    <a:pt x="0" y="0"/>
                  </a:moveTo>
                  <a:lnTo>
                    <a:pt x="2675819" y="0"/>
                  </a:lnTo>
                  <a:lnTo>
                    <a:pt x="2675819" y="996889"/>
                  </a:lnTo>
                  <a:lnTo>
                    <a:pt x="0" y="9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17005" r="-57288"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701788" y="2022028"/>
            <a:ext cx="4262539" cy="3843441"/>
            <a:chOff x="0" y="0"/>
            <a:chExt cx="1122644" cy="10122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22644" cy="1012264"/>
            </a:xfrm>
            <a:custGeom>
              <a:avLst/>
              <a:gdLst/>
              <a:ahLst/>
              <a:cxnLst/>
              <a:rect l="l" t="t" r="r" b="b"/>
              <a:pathLst>
                <a:path w="1122644" h="1012264">
                  <a:moveTo>
                    <a:pt x="36325" y="0"/>
                  </a:moveTo>
                  <a:lnTo>
                    <a:pt x="1086319" y="0"/>
                  </a:lnTo>
                  <a:cubicBezTo>
                    <a:pt x="1106381" y="0"/>
                    <a:pt x="1122644" y="16263"/>
                    <a:pt x="1122644" y="36325"/>
                  </a:cubicBezTo>
                  <a:lnTo>
                    <a:pt x="1122644" y="975939"/>
                  </a:lnTo>
                  <a:cubicBezTo>
                    <a:pt x="1122644" y="996001"/>
                    <a:pt x="1106381" y="1012264"/>
                    <a:pt x="1086319" y="1012264"/>
                  </a:cubicBezTo>
                  <a:lnTo>
                    <a:pt x="36325" y="1012264"/>
                  </a:lnTo>
                  <a:cubicBezTo>
                    <a:pt x="26691" y="1012264"/>
                    <a:pt x="17452" y="1008437"/>
                    <a:pt x="10639" y="1001625"/>
                  </a:cubicBezTo>
                  <a:cubicBezTo>
                    <a:pt x="3827" y="994813"/>
                    <a:pt x="0" y="985573"/>
                    <a:pt x="0" y="975939"/>
                  </a:cubicBezTo>
                  <a:lnTo>
                    <a:pt x="0" y="36325"/>
                  </a:lnTo>
                  <a:cubicBezTo>
                    <a:pt x="0" y="26691"/>
                    <a:pt x="3827" y="17452"/>
                    <a:pt x="10639" y="10639"/>
                  </a:cubicBezTo>
                  <a:cubicBezTo>
                    <a:pt x="17452" y="3827"/>
                    <a:pt x="26691" y="0"/>
                    <a:pt x="36325" y="0"/>
                  </a:cubicBezTo>
                  <a:close/>
                </a:path>
              </a:pathLst>
            </a:custGeom>
            <a:solidFill>
              <a:srgbClr val="B6D28A"/>
            </a:solidFill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122644" cy="1050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20480" y="2020094"/>
            <a:ext cx="4262539" cy="3845375"/>
            <a:chOff x="0" y="0"/>
            <a:chExt cx="1122644" cy="101277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22644" cy="1012774"/>
            </a:xfrm>
            <a:custGeom>
              <a:avLst/>
              <a:gdLst/>
              <a:ahLst/>
              <a:cxnLst/>
              <a:rect l="l" t="t" r="r" b="b"/>
              <a:pathLst>
                <a:path w="1122644" h="1012774">
                  <a:moveTo>
                    <a:pt x="36325" y="0"/>
                  </a:moveTo>
                  <a:lnTo>
                    <a:pt x="1086319" y="0"/>
                  </a:lnTo>
                  <a:cubicBezTo>
                    <a:pt x="1106381" y="0"/>
                    <a:pt x="1122644" y="16263"/>
                    <a:pt x="1122644" y="36325"/>
                  </a:cubicBezTo>
                  <a:lnTo>
                    <a:pt x="1122644" y="976448"/>
                  </a:lnTo>
                  <a:cubicBezTo>
                    <a:pt x="1122644" y="996510"/>
                    <a:pt x="1106381" y="1012774"/>
                    <a:pt x="1086319" y="1012774"/>
                  </a:cubicBezTo>
                  <a:lnTo>
                    <a:pt x="36325" y="1012774"/>
                  </a:lnTo>
                  <a:cubicBezTo>
                    <a:pt x="26691" y="1012774"/>
                    <a:pt x="17452" y="1008947"/>
                    <a:pt x="10639" y="1002134"/>
                  </a:cubicBezTo>
                  <a:cubicBezTo>
                    <a:pt x="3827" y="995322"/>
                    <a:pt x="0" y="986082"/>
                    <a:pt x="0" y="976448"/>
                  </a:cubicBezTo>
                  <a:lnTo>
                    <a:pt x="0" y="36325"/>
                  </a:lnTo>
                  <a:cubicBezTo>
                    <a:pt x="0" y="26691"/>
                    <a:pt x="3827" y="17452"/>
                    <a:pt x="10639" y="10639"/>
                  </a:cubicBezTo>
                  <a:cubicBezTo>
                    <a:pt x="17452" y="3827"/>
                    <a:pt x="26691" y="0"/>
                    <a:pt x="36325" y="0"/>
                  </a:cubicBezTo>
                  <a:close/>
                </a:path>
              </a:pathLst>
            </a:custGeom>
            <a:solidFill>
              <a:srgbClr val="B6D28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122644" cy="1050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10662" y="2300780"/>
            <a:ext cx="3722164" cy="546057"/>
            <a:chOff x="0" y="0"/>
            <a:chExt cx="980323" cy="14381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80323" cy="143817"/>
            </a:xfrm>
            <a:custGeom>
              <a:avLst/>
              <a:gdLst/>
              <a:ahLst/>
              <a:cxnLst/>
              <a:rect l="l" t="t" r="r" b="b"/>
              <a:pathLst>
                <a:path w="980323" h="143817">
                  <a:moveTo>
                    <a:pt x="41599" y="0"/>
                  </a:moveTo>
                  <a:lnTo>
                    <a:pt x="938724" y="0"/>
                  </a:lnTo>
                  <a:cubicBezTo>
                    <a:pt x="961698" y="0"/>
                    <a:pt x="980323" y="18625"/>
                    <a:pt x="980323" y="41599"/>
                  </a:cubicBezTo>
                  <a:lnTo>
                    <a:pt x="980323" y="102218"/>
                  </a:lnTo>
                  <a:cubicBezTo>
                    <a:pt x="980323" y="125193"/>
                    <a:pt x="961698" y="143817"/>
                    <a:pt x="938724" y="143817"/>
                  </a:cubicBezTo>
                  <a:lnTo>
                    <a:pt x="41599" y="143817"/>
                  </a:lnTo>
                  <a:cubicBezTo>
                    <a:pt x="18625" y="143817"/>
                    <a:pt x="0" y="125193"/>
                    <a:pt x="0" y="102218"/>
                  </a:cubicBezTo>
                  <a:lnTo>
                    <a:pt x="0" y="41599"/>
                  </a:lnTo>
                  <a:cubicBezTo>
                    <a:pt x="0" y="18625"/>
                    <a:pt x="18625" y="0"/>
                    <a:pt x="41599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980323" cy="181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87583" y="3638047"/>
            <a:ext cx="3722164" cy="1904101"/>
            <a:chOff x="0" y="0"/>
            <a:chExt cx="980323" cy="50149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80323" cy="501492"/>
            </a:xfrm>
            <a:custGeom>
              <a:avLst/>
              <a:gdLst/>
              <a:ahLst/>
              <a:cxnLst/>
              <a:rect l="l" t="t" r="r" b="b"/>
              <a:pathLst>
                <a:path w="980323" h="501492">
                  <a:moveTo>
                    <a:pt x="41599" y="0"/>
                  </a:moveTo>
                  <a:lnTo>
                    <a:pt x="938724" y="0"/>
                  </a:lnTo>
                  <a:cubicBezTo>
                    <a:pt x="961698" y="0"/>
                    <a:pt x="980323" y="18625"/>
                    <a:pt x="980323" y="41599"/>
                  </a:cubicBezTo>
                  <a:lnTo>
                    <a:pt x="980323" y="459893"/>
                  </a:lnTo>
                  <a:cubicBezTo>
                    <a:pt x="980323" y="470925"/>
                    <a:pt x="975940" y="481506"/>
                    <a:pt x="968139" y="489307"/>
                  </a:cubicBezTo>
                  <a:cubicBezTo>
                    <a:pt x="960338" y="497109"/>
                    <a:pt x="949757" y="501492"/>
                    <a:pt x="938724" y="501492"/>
                  </a:cubicBezTo>
                  <a:lnTo>
                    <a:pt x="41599" y="501492"/>
                  </a:lnTo>
                  <a:cubicBezTo>
                    <a:pt x="18625" y="501492"/>
                    <a:pt x="0" y="482867"/>
                    <a:pt x="0" y="459893"/>
                  </a:cubicBezTo>
                  <a:lnTo>
                    <a:pt x="0" y="41599"/>
                  </a:lnTo>
                  <a:cubicBezTo>
                    <a:pt x="0" y="18625"/>
                    <a:pt x="18625" y="0"/>
                    <a:pt x="41599" y="0"/>
                  </a:cubicBezTo>
                  <a:close/>
                </a:path>
              </a:pathLst>
            </a:custGeom>
            <a:solidFill>
              <a:srgbClr val="F3F2F3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980323" cy="5395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783044" y="2022028"/>
            <a:ext cx="4262539" cy="3843441"/>
            <a:chOff x="0" y="0"/>
            <a:chExt cx="1122644" cy="101226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122644" cy="1012264"/>
            </a:xfrm>
            <a:custGeom>
              <a:avLst/>
              <a:gdLst/>
              <a:ahLst/>
              <a:cxnLst/>
              <a:rect l="l" t="t" r="r" b="b"/>
              <a:pathLst>
                <a:path w="1122644" h="1012264">
                  <a:moveTo>
                    <a:pt x="36325" y="0"/>
                  </a:moveTo>
                  <a:lnTo>
                    <a:pt x="1086319" y="0"/>
                  </a:lnTo>
                  <a:cubicBezTo>
                    <a:pt x="1106381" y="0"/>
                    <a:pt x="1122644" y="16263"/>
                    <a:pt x="1122644" y="36325"/>
                  </a:cubicBezTo>
                  <a:lnTo>
                    <a:pt x="1122644" y="975939"/>
                  </a:lnTo>
                  <a:cubicBezTo>
                    <a:pt x="1122644" y="996001"/>
                    <a:pt x="1106381" y="1012264"/>
                    <a:pt x="1086319" y="1012264"/>
                  </a:cubicBezTo>
                  <a:lnTo>
                    <a:pt x="36325" y="1012264"/>
                  </a:lnTo>
                  <a:cubicBezTo>
                    <a:pt x="26691" y="1012264"/>
                    <a:pt x="17452" y="1008437"/>
                    <a:pt x="10639" y="1001625"/>
                  </a:cubicBezTo>
                  <a:cubicBezTo>
                    <a:pt x="3827" y="994813"/>
                    <a:pt x="0" y="985573"/>
                    <a:pt x="0" y="975939"/>
                  </a:cubicBezTo>
                  <a:lnTo>
                    <a:pt x="0" y="36325"/>
                  </a:lnTo>
                  <a:cubicBezTo>
                    <a:pt x="0" y="26691"/>
                    <a:pt x="3827" y="17452"/>
                    <a:pt x="10639" y="10639"/>
                  </a:cubicBezTo>
                  <a:cubicBezTo>
                    <a:pt x="17452" y="3827"/>
                    <a:pt x="26691" y="0"/>
                    <a:pt x="36325" y="0"/>
                  </a:cubicBezTo>
                  <a:close/>
                </a:path>
              </a:pathLst>
            </a:custGeom>
            <a:solidFill>
              <a:srgbClr val="B6D28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122644" cy="1050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053232" y="3638047"/>
            <a:ext cx="3722164" cy="1904101"/>
            <a:chOff x="0" y="0"/>
            <a:chExt cx="980323" cy="50149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80323" cy="501492"/>
            </a:xfrm>
            <a:custGeom>
              <a:avLst/>
              <a:gdLst/>
              <a:ahLst/>
              <a:cxnLst/>
              <a:rect l="l" t="t" r="r" b="b"/>
              <a:pathLst>
                <a:path w="980323" h="501492">
                  <a:moveTo>
                    <a:pt x="41599" y="0"/>
                  </a:moveTo>
                  <a:lnTo>
                    <a:pt x="938724" y="0"/>
                  </a:lnTo>
                  <a:cubicBezTo>
                    <a:pt x="961698" y="0"/>
                    <a:pt x="980323" y="18625"/>
                    <a:pt x="980323" y="41599"/>
                  </a:cubicBezTo>
                  <a:lnTo>
                    <a:pt x="980323" y="459893"/>
                  </a:lnTo>
                  <a:cubicBezTo>
                    <a:pt x="980323" y="470925"/>
                    <a:pt x="975940" y="481506"/>
                    <a:pt x="968139" y="489307"/>
                  </a:cubicBezTo>
                  <a:cubicBezTo>
                    <a:pt x="960338" y="497109"/>
                    <a:pt x="949757" y="501492"/>
                    <a:pt x="938724" y="501492"/>
                  </a:cubicBezTo>
                  <a:lnTo>
                    <a:pt x="41599" y="501492"/>
                  </a:lnTo>
                  <a:cubicBezTo>
                    <a:pt x="18625" y="501492"/>
                    <a:pt x="0" y="482867"/>
                    <a:pt x="0" y="459893"/>
                  </a:cubicBezTo>
                  <a:lnTo>
                    <a:pt x="0" y="41599"/>
                  </a:lnTo>
                  <a:cubicBezTo>
                    <a:pt x="0" y="18625"/>
                    <a:pt x="18625" y="0"/>
                    <a:pt x="41599" y="0"/>
                  </a:cubicBezTo>
                  <a:close/>
                </a:path>
              </a:pathLst>
            </a:custGeom>
            <a:solidFill>
              <a:srgbClr val="F3F2F3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980323" cy="5395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245609" y="2020094"/>
            <a:ext cx="4262539" cy="3845375"/>
            <a:chOff x="0" y="0"/>
            <a:chExt cx="1122644" cy="101277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122644" cy="1012774"/>
            </a:xfrm>
            <a:custGeom>
              <a:avLst/>
              <a:gdLst/>
              <a:ahLst/>
              <a:cxnLst/>
              <a:rect l="l" t="t" r="r" b="b"/>
              <a:pathLst>
                <a:path w="1122644" h="1012774">
                  <a:moveTo>
                    <a:pt x="36325" y="0"/>
                  </a:moveTo>
                  <a:lnTo>
                    <a:pt x="1086319" y="0"/>
                  </a:lnTo>
                  <a:cubicBezTo>
                    <a:pt x="1106381" y="0"/>
                    <a:pt x="1122644" y="16263"/>
                    <a:pt x="1122644" y="36325"/>
                  </a:cubicBezTo>
                  <a:lnTo>
                    <a:pt x="1122644" y="976448"/>
                  </a:lnTo>
                  <a:cubicBezTo>
                    <a:pt x="1122644" y="996510"/>
                    <a:pt x="1106381" y="1012774"/>
                    <a:pt x="1086319" y="1012774"/>
                  </a:cubicBezTo>
                  <a:lnTo>
                    <a:pt x="36325" y="1012774"/>
                  </a:lnTo>
                  <a:cubicBezTo>
                    <a:pt x="26691" y="1012774"/>
                    <a:pt x="17452" y="1008947"/>
                    <a:pt x="10639" y="1002134"/>
                  </a:cubicBezTo>
                  <a:cubicBezTo>
                    <a:pt x="3827" y="995322"/>
                    <a:pt x="0" y="986082"/>
                    <a:pt x="0" y="976448"/>
                  </a:cubicBezTo>
                  <a:lnTo>
                    <a:pt x="0" y="36325"/>
                  </a:lnTo>
                  <a:cubicBezTo>
                    <a:pt x="0" y="26691"/>
                    <a:pt x="3827" y="17452"/>
                    <a:pt x="10639" y="10639"/>
                  </a:cubicBezTo>
                  <a:cubicBezTo>
                    <a:pt x="17452" y="3827"/>
                    <a:pt x="26691" y="0"/>
                    <a:pt x="36325" y="0"/>
                  </a:cubicBezTo>
                  <a:close/>
                </a:path>
              </a:pathLst>
            </a:custGeom>
            <a:solidFill>
              <a:srgbClr val="B6D28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122644" cy="1050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025784" y="2300780"/>
            <a:ext cx="3722164" cy="546057"/>
            <a:chOff x="0" y="0"/>
            <a:chExt cx="980323" cy="14381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980323" cy="143817"/>
            </a:xfrm>
            <a:custGeom>
              <a:avLst/>
              <a:gdLst/>
              <a:ahLst/>
              <a:cxnLst/>
              <a:rect l="l" t="t" r="r" b="b"/>
              <a:pathLst>
                <a:path w="980323" h="143817">
                  <a:moveTo>
                    <a:pt x="41599" y="0"/>
                  </a:moveTo>
                  <a:lnTo>
                    <a:pt x="938724" y="0"/>
                  </a:lnTo>
                  <a:cubicBezTo>
                    <a:pt x="961698" y="0"/>
                    <a:pt x="980323" y="18625"/>
                    <a:pt x="980323" y="41599"/>
                  </a:cubicBezTo>
                  <a:lnTo>
                    <a:pt x="980323" y="102218"/>
                  </a:lnTo>
                  <a:cubicBezTo>
                    <a:pt x="980323" y="125193"/>
                    <a:pt x="961698" y="143817"/>
                    <a:pt x="938724" y="143817"/>
                  </a:cubicBezTo>
                  <a:lnTo>
                    <a:pt x="41599" y="143817"/>
                  </a:lnTo>
                  <a:cubicBezTo>
                    <a:pt x="18625" y="143817"/>
                    <a:pt x="0" y="125193"/>
                    <a:pt x="0" y="102218"/>
                  </a:cubicBezTo>
                  <a:lnTo>
                    <a:pt x="0" y="41599"/>
                  </a:lnTo>
                  <a:cubicBezTo>
                    <a:pt x="0" y="18625"/>
                    <a:pt x="18625" y="0"/>
                    <a:pt x="41599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980323" cy="181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9538636" y="2300780"/>
            <a:ext cx="3722164" cy="546057"/>
            <a:chOff x="0" y="0"/>
            <a:chExt cx="980323" cy="14381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980323" cy="143817"/>
            </a:xfrm>
            <a:custGeom>
              <a:avLst/>
              <a:gdLst/>
              <a:ahLst/>
              <a:cxnLst/>
              <a:rect l="l" t="t" r="r" b="b"/>
              <a:pathLst>
                <a:path w="980323" h="143817">
                  <a:moveTo>
                    <a:pt x="41599" y="0"/>
                  </a:moveTo>
                  <a:lnTo>
                    <a:pt x="938724" y="0"/>
                  </a:lnTo>
                  <a:cubicBezTo>
                    <a:pt x="961698" y="0"/>
                    <a:pt x="980323" y="18625"/>
                    <a:pt x="980323" y="41599"/>
                  </a:cubicBezTo>
                  <a:lnTo>
                    <a:pt x="980323" y="102218"/>
                  </a:lnTo>
                  <a:cubicBezTo>
                    <a:pt x="980323" y="125193"/>
                    <a:pt x="961698" y="143817"/>
                    <a:pt x="938724" y="143817"/>
                  </a:cubicBezTo>
                  <a:lnTo>
                    <a:pt x="41599" y="143817"/>
                  </a:lnTo>
                  <a:cubicBezTo>
                    <a:pt x="18625" y="143817"/>
                    <a:pt x="0" y="125193"/>
                    <a:pt x="0" y="102218"/>
                  </a:cubicBezTo>
                  <a:lnTo>
                    <a:pt x="0" y="41599"/>
                  </a:lnTo>
                  <a:cubicBezTo>
                    <a:pt x="0" y="18625"/>
                    <a:pt x="18625" y="0"/>
                    <a:pt x="41599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980323" cy="181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3940148" y="2300780"/>
            <a:ext cx="3722164" cy="546057"/>
            <a:chOff x="0" y="0"/>
            <a:chExt cx="980323" cy="143817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980323" cy="143817"/>
            </a:xfrm>
            <a:custGeom>
              <a:avLst/>
              <a:gdLst/>
              <a:ahLst/>
              <a:cxnLst/>
              <a:rect l="l" t="t" r="r" b="b"/>
              <a:pathLst>
                <a:path w="980323" h="143817">
                  <a:moveTo>
                    <a:pt x="41599" y="0"/>
                  </a:moveTo>
                  <a:lnTo>
                    <a:pt x="938724" y="0"/>
                  </a:lnTo>
                  <a:cubicBezTo>
                    <a:pt x="961698" y="0"/>
                    <a:pt x="980323" y="18625"/>
                    <a:pt x="980323" y="41599"/>
                  </a:cubicBezTo>
                  <a:lnTo>
                    <a:pt x="980323" y="102218"/>
                  </a:lnTo>
                  <a:cubicBezTo>
                    <a:pt x="980323" y="125193"/>
                    <a:pt x="961698" y="143817"/>
                    <a:pt x="938724" y="143817"/>
                  </a:cubicBezTo>
                  <a:lnTo>
                    <a:pt x="41599" y="143817"/>
                  </a:lnTo>
                  <a:cubicBezTo>
                    <a:pt x="18625" y="143817"/>
                    <a:pt x="0" y="125193"/>
                    <a:pt x="0" y="102218"/>
                  </a:cubicBezTo>
                  <a:lnTo>
                    <a:pt x="0" y="41599"/>
                  </a:lnTo>
                  <a:cubicBezTo>
                    <a:pt x="0" y="18625"/>
                    <a:pt x="18625" y="0"/>
                    <a:pt x="41599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980323" cy="181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9521834" y="3638047"/>
            <a:ext cx="3722164" cy="1904101"/>
            <a:chOff x="0" y="0"/>
            <a:chExt cx="980323" cy="501492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980323" cy="501492"/>
            </a:xfrm>
            <a:custGeom>
              <a:avLst/>
              <a:gdLst/>
              <a:ahLst/>
              <a:cxnLst/>
              <a:rect l="l" t="t" r="r" b="b"/>
              <a:pathLst>
                <a:path w="980323" h="501492">
                  <a:moveTo>
                    <a:pt x="41599" y="0"/>
                  </a:moveTo>
                  <a:lnTo>
                    <a:pt x="938724" y="0"/>
                  </a:lnTo>
                  <a:cubicBezTo>
                    <a:pt x="961698" y="0"/>
                    <a:pt x="980323" y="18625"/>
                    <a:pt x="980323" y="41599"/>
                  </a:cubicBezTo>
                  <a:lnTo>
                    <a:pt x="980323" y="459893"/>
                  </a:lnTo>
                  <a:cubicBezTo>
                    <a:pt x="980323" y="470925"/>
                    <a:pt x="975940" y="481506"/>
                    <a:pt x="968139" y="489307"/>
                  </a:cubicBezTo>
                  <a:cubicBezTo>
                    <a:pt x="960338" y="497109"/>
                    <a:pt x="949757" y="501492"/>
                    <a:pt x="938724" y="501492"/>
                  </a:cubicBezTo>
                  <a:lnTo>
                    <a:pt x="41599" y="501492"/>
                  </a:lnTo>
                  <a:cubicBezTo>
                    <a:pt x="18625" y="501492"/>
                    <a:pt x="0" y="482867"/>
                    <a:pt x="0" y="459893"/>
                  </a:cubicBezTo>
                  <a:lnTo>
                    <a:pt x="0" y="41599"/>
                  </a:lnTo>
                  <a:cubicBezTo>
                    <a:pt x="0" y="18625"/>
                    <a:pt x="18625" y="0"/>
                    <a:pt x="41599" y="0"/>
                  </a:cubicBezTo>
                  <a:close/>
                </a:path>
              </a:pathLst>
            </a:custGeom>
            <a:solidFill>
              <a:srgbClr val="F3F2F3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980323" cy="5395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3984398" y="3638047"/>
            <a:ext cx="3722164" cy="1904101"/>
            <a:chOff x="0" y="0"/>
            <a:chExt cx="980323" cy="501492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980323" cy="501492"/>
            </a:xfrm>
            <a:custGeom>
              <a:avLst/>
              <a:gdLst/>
              <a:ahLst/>
              <a:cxnLst/>
              <a:rect l="l" t="t" r="r" b="b"/>
              <a:pathLst>
                <a:path w="980323" h="501492">
                  <a:moveTo>
                    <a:pt x="41599" y="0"/>
                  </a:moveTo>
                  <a:lnTo>
                    <a:pt x="938724" y="0"/>
                  </a:lnTo>
                  <a:cubicBezTo>
                    <a:pt x="961698" y="0"/>
                    <a:pt x="980323" y="18625"/>
                    <a:pt x="980323" y="41599"/>
                  </a:cubicBezTo>
                  <a:lnTo>
                    <a:pt x="980323" y="459893"/>
                  </a:lnTo>
                  <a:cubicBezTo>
                    <a:pt x="980323" y="470925"/>
                    <a:pt x="975940" y="481506"/>
                    <a:pt x="968139" y="489307"/>
                  </a:cubicBezTo>
                  <a:cubicBezTo>
                    <a:pt x="960338" y="497109"/>
                    <a:pt x="949757" y="501492"/>
                    <a:pt x="938724" y="501492"/>
                  </a:cubicBezTo>
                  <a:lnTo>
                    <a:pt x="41599" y="501492"/>
                  </a:lnTo>
                  <a:cubicBezTo>
                    <a:pt x="18625" y="501492"/>
                    <a:pt x="0" y="482867"/>
                    <a:pt x="0" y="459893"/>
                  </a:cubicBezTo>
                  <a:lnTo>
                    <a:pt x="0" y="41599"/>
                  </a:lnTo>
                  <a:cubicBezTo>
                    <a:pt x="0" y="18625"/>
                    <a:pt x="18625" y="0"/>
                    <a:pt x="41599" y="0"/>
                  </a:cubicBezTo>
                  <a:close/>
                </a:path>
              </a:pathLst>
            </a:custGeom>
            <a:solidFill>
              <a:srgbClr val="F3F2F3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38100"/>
              <a:ext cx="980323" cy="5395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804214" y="2315903"/>
            <a:ext cx="3373061" cy="438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altLang="ja-JP" sz="2599" b="1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2025</a:t>
            </a:r>
            <a:r>
              <a:rPr lang="ja-JP" altLang="en-US" sz="2599" b="1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年</a:t>
            </a:r>
            <a:r>
              <a:rPr lang="en-US" altLang="ja-JP" sz="2599" b="1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4</a:t>
            </a:r>
            <a:r>
              <a:rPr lang="ja-JP" altLang="en-US" sz="2599" b="1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月～</a:t>
            </a:r>
            <a:r>
              <a:rPr lang="en-US" altLang="ja-JP" sz="2599" b="1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6</a:t>
            </a:r>
            <a:r>
              <a:rPr lang="ja-JP" altLang="en-US" sz="2599" b="1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日</a:t>
            </a:r>
            <a:endParaRPr lang="en-US" sz="2599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804215" y="3761872"/>
            <a:ext cx="3301454" cy="938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・實地考察　</a:t>
            </a:r>
            <a:b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</a:b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・消費者問卷調查　</a:t>
            </a:r>
            <a:b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</a:b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・競爭分析</a:t>
            </a:r>
            <a:endParaRPr lang="en-US" altLang="ja-JP" sz="1800" dirty="0">
              <a:solidFill>
                <a:srgbClr val="0D0D0D"/>
              </a:solidFill>
              <a:latin typeface="Zen Maru Gothic"/>
              <a:ea typeface="Zen Maru Gothic"/>
              <a:cs typeface="Zen Maru Gothic"/>
              <a:sym typeface="Zen Maru Gothic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794666" y="3028315"/>
            <a:ext cx="1405734" cy="438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39"/>
              </a:lnSpc>
              <a:spcBef>
                <a:spcPct val="0"/>
              </a:spcBef>
            </a:pPr>
            <a:r>
              <a:rPr lang="ja-JP" altLang="en-US" sz="2599" b="1" dirty="0">
                <a:solidFill>
                  <a:srgbClr val="0D0D0D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市場調查</a:t>
            </a:r>
            <a:endParaRPr lang="en-US" sz="2599" b="1" dirty="0">
              <a:solidFill>
                <a:srgbClr val="0D0D0D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5428636" y="3028315"/>
            <a:ext cx="3029563" cy="438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zh-TW" altLang="en-US" sz="2599" b="1" dirty="0">
                <a:solidFill>
                  <a:srgbClr val="0D0D0D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銷售通路確立</a:t>
            </a:r>
            <a:endParaRPr lang="en-US" altLang="ja-JP" sz="2599" b="1" dirty="0">
              <a:solidFill>
                <a:srgbClr val="0D0D0D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5269863" y="3761872"/>
            <a:ext cx="3188335" cy="617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・與當地零售店、</a:t>
            </a:r>
            <a:b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</a:b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　電商平台簽訂合作協議</a:t>
            </a:r>
            <a:endParaRPr lang="en-US" sz="1800" dirty="0">
              <a:solidFill>
                <a:srgbClr val="0D0D0D"/>
              </a:solidFill>
              <a:latin typeface="Zen Maru Gothic"/>
              <a:ea typeface="Zen Maru Gothic"/>
              <a:cs typeface="Zen Maru Gothic"/>
              <a:sym typeface="Zen Maru Gothic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5269864" y="2315903"/>
            <a:ext cx="3478084" cy="438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altLang="ja-JP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2025</a:t>
            </a:r>
            <a:r>
              <a:rPr lang="ja-JP" altLang="en-US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年</a:t>
            </a:r>
            <a:r>
              <a:rPr lang="en-US" altLang="ja-JP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7</a:t>
            </a:r>
            <a:r>
              <a:rPr lang="ja-JP" altLang="en-US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月～</a:t>
            </a:r>
            <a:r>
              <a:rPr lang="en-US" altLang="ja-JP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9</a:t>
            </a:r>
            <a:r>
              <a:rPr lang="ja-JP" altLang="en-US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月</a:t>
            </a:r>
            <a:endParaRPr lang="en-US" sz="2599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10557514" y="3028315"/>
            <a:ext cx="1850828" cy="438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ja-JP" altLang="en-US" sz="2599" b="1" dirty="0">
                <a:solidFill>
                  <a:srgbClr val="0D0D0D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試銷階段</a:t>
            </a:r>
            <a:endParaRPr lang="en-US" sz="2599" b="1" dirty="0">
              <a:solidFill>
                <a:srgbClr val="0D0D0D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9738464" y="3761872"/>
            <a:ext cx="2789911" cy="617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・提供目標客群樣品　</a:t>
            </a:r>
            <a:b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</a:b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・社群媒體推廣</a:t>
            </a:r>
            <a:endParaRPr lang="en-US" sz="1800" dirty="0">
              <a:solidFill>
                <a:srgbClr val="0D0D0D"/>
              </a:solidFill>
              <a:latin typeface="Zen Maru Gothic"/>
              <a:ea typeface="Zen Maru Gothic"/>
              <a:cs typeface="Zen Maru Gothic"/>
              <a:sym typeface="Zen Maru Gothic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4350497" y="3003258"/>
            <a:ext cx="3160881" cy="427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ja-JP" altLang="en-US" sz="2599" b="1" dirty="0">
                <a:solidFill>
                  <a:srgbClr val="0D0D0D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正式銷售・品牌確立</a:t>
            </a:r>
            <a:endParaRPr lang="en-US" sz="2599" b="1" dirty="0">
              <a:solidFill>
                <a:srgbClr val="0D0D0D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14201030" y="3761872"/>
            <a:ext cx="2639170" cy="617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・廣告投放　</a:t>
            </a:r>
            <a:b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</a:b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・拓展品牌在地知名度</a:t>
            </a:r>
            <a:endParaRPr lang="en-US" sz="1800" dirty="0">
              <a:solidFill>
                <a:srgbClr val="0D0D0D"/>
              </a:solidFill>
              <a:latin typeface="Zen Maru Gothic"/>
              <a:ea typeface="Zen Maru Gothic"/>
              <a:cs typeface="Zen Maru Gothic"/>
              <a:sym typeface="Zen Maru Gothic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9738464" y="2315903"/>
            <a:ext cx="3505533" cy="438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altLang="ja-JP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2025</a:t>
            </a:r>
            <a:r>
              <a:rPr lang="ja-JP" altLang="en-US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年</a:t>
            </a:r>
            <a:r>
              <a:rPr lang="en-US" altLang="ja-JP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10</a:t>
            </a:r>
            <a:r>
              <a:rPr lang="ja-JP" altLang="en-US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月～</a:t>
            </a:r>
            <a:r>
              <a:rPr lang="en-US" altLang="ja-JP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12</a:t>
            </a:r>
            <a:r>
              <a:rPr lang="ja-JP" altLang="en-US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月</a:t>
            </a:r>
            <a:endParaRPr lang="en-US" sz="2599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14150502" y="2315903"/>
            <a:ext cx="3333283" cy="438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altLang="ja-JP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2026</a:t>
            </a:r>
            <a:r>
              <a:rPr lang="ja-JP" altLang="en-US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年</a:t>
            </a:r>
            <a:r>
              <a:rPr lang="en-US" altLang="ja-JP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1</a:t>
            </a:r>
            <a:r>
              <a:rPr lang="ja-JP" altLang="en-US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月～</a:t>
            </a:r>
            <a:r>
              <a:rPr lang="en-US" altLang="ja-JP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3</a:t>
            </a:r>
            <a:r>
              <a:rPr lang="ja-JP" altLang="en-US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月</a:t>
            </a:r>
            <a:endParaRPr lang="en-US" sz="2599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grpSp>
        <p:nvGrpSpPr>
          <p:cNvPr id="58" name="Group 58"/>
          <p:cNvGrpSpPr/>
          <p:nvPr/>
        </p:nvGrpSpPr>
        <p:grpSpPr>
          <a:xfrm>
            <a:off x="13703384" y="6067428"/>
            <a:ext cx="4262539" cy="3843441"/>
            <a:chOff x="0" y="0"/>
            <a:chExt cx="1122644" cy="1012264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122644" cy="1012264"/>
            </a:xfrm>
            <a:custGeom>
              <a:avLst/>
              <a:gdLst/>
              <a:ahLst/>
              <a:cxnLst/>
              <a:rect l="l" t="t" r="r" b="b"/>
              <a:pathLst>
                <a:path w="1122644" h="1012264">
                  <a:moveTo>
                    <a:pt x="36325" y="0"/>
                  </a:moveTo>
                  <a:lnTo>
                    <a:pt x="1086319" y="0"/>
                  </a:lnTo>
                  <a:cubicBezTo>
                    <a:pt x="1106381" y="0"/>
                    <a:pt x="1122644" y="16263"/>
                    <a:pt x="1122644" y="36325"/>
                  </a:cubicBezTo>
                  <a:lnTo>
                    <a:pt x="1122644" y="975939"/>
                  </a:lnTo>
                  <a:cubicBezTo>
                    <a:pt x="1122644" y="996001"/>
                    <a:pt x="1106381" y="1012264"/>
                    <a:pt x="1086319" y="1012264"/>
                  </a:cubicBezTo>
                  <a:lnTo>
                    <a:pt x="36325" y="1012264"/>
                  </a:lnTo>
                  <a:cubicBezTo>
                    <a:pt x="26691" y="1012264"/>
                    <a:pt x="17452" y="1008437"/>
                    <a:pt x="10639" y="1001625"/>
                  </a:cubicBezTo>
                  <a:cubicBezTo>
                    <a:pt x="3827" y="994813"/>
                    <a:pt x="0" y="985573"/>
                    <a:pt x="0" y="975939"/>
                  </a:cubicBezTo>
                  <a:lnTo>
                    <a:pt x="0" y="36325"/>
                  </a:lnTo>
                  <a:cubicBezTo>
                    <a:pt x="0" y="26691"/>
                    <a:pt x="3827" y="17452"/>
                    <a:pt x="10639" y="10639"/>
                  </a:cubicBezTo>
                  <a:cubicBezTo>
                    <a:pt x="17452" y="3827"/>
                    <a:pt x="26691" y="0"/>
                    <a:pt x="36325" y="0"/>
                  </a:cubicBezTo>
                  <a:close/>
                </a:path>
              </a:pathLst>
            </a:custGeom>
            <a:solidFill>
              <a:srgbClr val="B6D28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0" y="-38100"/>
              <a:ext cx="1122644" cy="1050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322076" y="6065494"/>
            <a:ext cx="4262539" cy="3845375"/>
            <a:chOff x="0" y="0"/>
            <a:chExt cx="1122644" cy="1012774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1122644" cy="1012774"/>
            </a:xfrm>
            <a:custGeom>
              <a:avLst/>
              <a:gdLst/>
              <a:ahLst/>
              <a:cxnLst/>
              <a:rect l="l" t="t" r="r" b="b"/>
              <a:pathLst>
                <a:path w="1122644" h="1012774">
                  <a:moveTo>
                    <a:pt x="36325" y="0"/>
                  </a:moveTo>
                  <a:lnTo>
                    <a:pt x="1086319" y="0"/>
                  </a:lnTo>
                  <a:cubicBezTo>
                    <a:pt x="1106381" y="0"/>
                    <a:pt x="1122644" y="16263"/>
                    <a:pt x="1122644" y="36325"/>
                  </a:cubicBezTo>
                  <a:lnTo>
                    <a:pt x="1122644" y="976448"/>
                  </a:lnTo>
                  <a:cubicBezTo>
                    <a:pt x="1122644" y="996510"/>
                    <a:pt x="1106381" y="1012774"/>
                    <a:pt x="1086319" y="1012774"/>
                  </a:cubicBezTo>
                  <a:lnTo>
                    <a:pt x="36325" y="1012774"/>
                  </a:lnTo>
                  <a:cubicBezTo>
                    <a:pt x="26691" y="1012774"/>
                    <a:pt x="17452" y="1008947"/>
                    <a:pt x="10639" y="1002134"/>
                  </a:cubicBezTo>
                  <a:cubicBezTo>
                    <a:pt x="3827" y="995322"/>
                    <a:pt x="0" y="986082"/>
                    <a:pt x="0" y="976448"/>
                  </a:cubicBezTo>
                  <a:lnTo>
                    <a:pt x="0" y="36325"/>
                  </a:lnTo>
                  <a:cubicBezTo>
                    <a:pt x="0" y="26691"/>
                    <a:pt x="3827" y="17452"/>
                    <a:pt x="10639" y="10639"/>
                  </a:cubicBezTo>
                  <a:cubicBezTo>
                    <a:pt x="17452" y="3827"/>
                    <a:pt x="26691" y="0"/>
                    <a:pt x="36325" y="0"/>
                  </a:cubicBezTo>
                  <a:close/>
                </a:path>
              </a:pathLst>
            </a:custGeom>
            <a:solidFill>
              <a:srgbClr val="B6D28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0" y="-38100"/>
              <a:ext cx="1122644" cy="1050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612259" y="6346180"/>
            <a:ext cx="3722164" cy="546057"/>
            <a:chOff x="0" y="0"/>
            <a:chExt cx="980323" cy="143817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980323" cy="143817"/>
            </a:xfrm>
            <a:custGeom>
              <a:avLst/>
              <a:gdLst/>
              <a:ahLst/>
              <a:cxnLst/>
              <a:rect l="l" t="t" r="r" b="b"/>
              <a:pathLst>
                <a:path w="980323" h="143817">
                  <a:moveTo>
                    <a:pt x="41599" y="0"/>
                  </a:moveTo>
                  <a:lnTo>
                    <a:pt x="938724" y="0"/>
                  </a:lnTo>
                  <a:cubicBezTo>
                    <a:pt x="961698" y="0"/>
                    <a:pt x="980323" y="18625"/>
                    <a:pt x="980323" y="41599"/>
                  </a:cubicBezTo>
                  <a:lnTo>
                    <a:pt x="980323" y="102218"/>
                  </a:lnTo>
                  <a:cubicBezTo>
                    <a:pt x="980323" y="125193"/>
                    <a:pt x="961698" y="143817"/>
                    <a:pt x="938724" y="143817"/>
                  </a:cubicBezTo>
                  <a:lnTo>
                    <a:pt x="41599" y="143817"/>
                  </a:lnTo>
                  <a:cubicBezTo>
                    <a:pt x="18625" y="143817"/>
                    <a:pt x="0" y="125193"/>
                    <a:pt x="0" y="102218"/>
                  </a:cubicBezTo>
                  <a:lnTo>
                    <a:pt x="0" y="41599"/>
                  </a:lnTo>
                  <a:cubicBezTo>
                    <a:pt x="0" y="18625"/>
                    <a:pt x="18625" y="0"/>
                    <a:pt x="41599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pPr algn="ctr"/>
              <a:endParaRPr lang="ja-JP" altLang="en-US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0" y="-38100"/>
              <a:ext cx="980323" cy="181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589180" y="7683447"/>
            <a:ext cx="3722164" cy="1904101"/>
            <a:chOff x="0" y="0"/>
            <a:chExt cx="980323" cy="501492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980323" cy="501492"/>
            </a:xfrm>
            <a:custGeom>
              <a:avLst/>
              <a:gdLst/>
              <a:ahLst/>
              <a:cxnLst/>
              <a:rect l="l" t="t" r="r" b="b"/>
              <a:pathLst>
                <a:path w="980323" h="501492">
                  <a:moveTo>
                    <a:pt x="41599" y="0"/>
                  </a:moveTo>
                  <a:lnTo>
                    <a:pt x="938724" y="0"/>
                  </a:lnTo>
                  <a:cubicBezTo>
                    <a:pt x="961698" y="0"/>
                    <a:pt x="980323" y="18625"/>
                    <a:pt x="980323" y="41599"/>
                  </a:cubicBezTo>
                  <a:lnTo>
                    <a:pt x="980323" y="459893"/>
                  </a:lnTo>
                  <a:cubicBezTo>
                    <a:pt x="980323" y="470925"/>
                    <a:pt x="975940" y="481506"/>
                    <a:pt x="968139" y="489307"/>
                  </a:cubicBezTo>
                  <a:cubicBezTo>
                    <a:pt x="960338" y="497109"/>
                    <a:pt x="949757" y="501492"/>
                    <a:pt x="938724" y="501492"/>
                  </a:cubicBezTo>
                  <a:lnTo>
                    <a:pt x="41599" y="501492"/>
                  </a:lnTo>
                  <a:cubicBezTo>
                    <a:pt x="18625" y="501492"/>
                    <a:pt x="0" y="482867"/>
                    <a:pt x="0" y="459893"/>
                  </a:cubicBezTo>
                  <a:lnTo>
                    <a:pt x="0" y="41599"/>
                  </a:lnTo>
                  <a:cubicBezTo>
                    <a:pt x="0" y="18625"/>
                    <a:pt x="18625" y="0"/>
                    <a:pt x="41599" y="0"/>
                  </a:cubicBezTo>
                  <a:close/>
                </a:path>
              </a:pathLst>
            </a:custGeom>
            <a:solidFill>
              <a:srgbClr val="F3F2F3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0" y="-38100"/>
              <a:ext cx="980323" cy="5395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4784641" y="6067428"/>
            <a:ext cx="4262539" cy="3843441"/>
            <a:chOff x="0" y="0"/>
            <a:chExt cx="1122644" cy="1012264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1122644" cy="1012264"/>
            </a:xfrm>
            <a:custGeom>
              <a:avLst/>
              <a:gdLst/>
              <a:ahLst/>
              <a:cxnLst/>
              <a:rect l="l" t="t" r="r" b="b"/>
              <a:pathLst>
                <a:path w="1122644" h="1012264">
                  <a:moveTo>
                    <a:pt x="36325" y="0"/>
                  </a:moveTo>
                  <a:lnTo>
                    <a:pt x="1086319" y="0"/>
                  </a:lnTo>
                  <a:cubicBezTo>
                    <a:pt x="1106381" y="0"/>
                    <a:pt x="1122644" y="16263"/>
                    <a:pt x="1122644" y="36325"/>
                  </a:cubicBezTo>
                  <a:lnTo>
                    <a:pt x="1122644" y="975939"/>
                  </a:lnTo>
                  <a:cubicBezTo>
                    <a:pt x="1122644" y="996001"/>
                    <a:pt x="1106381" y="1012264"/>
                    <a:pt x="1086319" y="1012264"/>
                  </a:cubicBezTo>
                  <a:lnTo>
                    <a:pt x="36325" y="1012264"/>
                  </a:lnTo>
                  <a:cubicBezTo>
                    <a:pt x="26691" y="1012264"/>
                    <a:pt x="17452" y="1008437"/>
                    <a:pt x="10639" y="1001625"/>
                  </a:cubicBezTo>
                  <a:cubicBezTo>
                    <a:pt x="3827" y="994813"/>
                    <a:pt x="0" y="985573"/>
                    <a:pt x="0" y="975939"/>
                  </a:cubicBezTo>
                  <a:lnTo>
                    <a:pt x="0" y="36325"/>
                  </a:lnTo>
                  <a:cubicBezTo>
                    <a:pt x="0" y="26691"/>
                    <a:pt x="3827" y="17452"/>
                    <a:pt x="10639" y="10639"/>
                  </a:cubicBezTo>
                  <a:cubicBezTo>
                    <a:pt x="17452" y="3827"/>
                    <a:pt x="26691" y="0"/>
                    <a:pt x="36325" y="0"/>
                  </a:cubicBezTo>
                  <a:close/>
                </a:path>
              </a:pathLst>
            </a:custGeom>
            <a:solidFill>
              <a:srgbClr val="B6D28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0" y="-38100"/>
              <a:ext cx="1122644" cy="1050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5054828" y="7683447"/>
            <a:ext cx="3722164" cy="1904101"/>
            <a:chOff x="0" y="0"/>
            <a:chExt cx="980323" cy="501492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980323" cy="501492"/>
            </a:xfrm>
            <a:custGeom>
              <a:avLst/>
              <a:gdLst/>
              <a:ahLst/>
              <a:cxnLst/>
              <a:rect l="l" t="t" r="r" b="b"/>
              <a:pathLst>
                <a:path w="980323" h="501492">
                  <a:moveTo>
                    <a:pt x="41599" y="0"/>
                  </a:moveTo>
                  <a:lnTo>
                    <a:pt x="938724" y="0"/>
                  </a:lnTo>
                  <a:cubicBezTo>
                    <a:pt x="961698" y="0"/>
                    <a:pt x="980323" y="18625"/>
                    <a:pt x="980323" y="41599"/>
                  </a:cubicBezTo>
                  <a:lnTo>
                    <a:pt x="980323" y="459893"/>
                  </a:lnTo>
                  <a:cubicBezTo>
                    <a:pt x="980323" y="470925"/>
                    <a:pt x="975940" y="481506"/>
                    <a:pt x="968139" y="489307"/>
                  </a:cubicBezTo>
                  <a:cubicBezTo>
                    <a:pt x="960338" y="497109"/>
                    <a:pt x="949757" y="501492"/>
                    <a:pt x="938724" y="501492"/>
                  </a:cubicBezTo>
                  <a:lnTo>
                    <a:pt x="41599" y="501492"/>
                  </a:lnTo>
                  <a:cubicBezTo>
                    <a:pt x="18625" y="501492"/>
                    <a:pt x="0" y="482867"/>
                    <a:pt x="0" y="459893"/>
                  </a:cubicBezTo>
                  <a:lnTo>
                    <a:pt x="0" y="41599"/>
                  </a:lnTo>
                  <a:cubicBezTo>
                    <a:pt x="0" y="18625"/>
                    <a:pt x="18625" y="0"/>
                    <a:pt x="41599" y="0"/>
                  </a:cubicBezTo>
                  <a:close/>
                </a:path>
              </a:pathLst>
            </a:custGeom>
            <a:solidFill>
              <a:srgbClr val="F3F2F3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0" y="-38100"/>
              <a:ext cx="980323" cy="5395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9247205" y="6065494"/>
            <a:ext cx="4262539" cy="3845375"/>
            <a:chOff x="0" y="0"/>
            <a:chExt cx="1122644" cy="1012774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1122644" cy="1012774"/>
            </a:xfrm>
            <a:custGeom>
              <a:avLst/>
              <a:gdLst/>
              <a:ahLst/>
              <a:cxnLst/>
              <a:rect l="l" t="t" r="r" b="b"/>
              <a:pathLst>
                <a:path w="1122644" h="1012774">
                  <a:moveTo>
                    <a:pt x="36325" y="0"/>
                  </a:moveTo>
                  <a:lnTo>
                    <a:pt x="1086319" y="0"/>
                  </a:lnTo>
                  <a:cubicBezTo>
                    <a:pt x="1106381" y="0"/>
                    <a:pt x="1122644" y="16263"/>
                    <a:pt x="1122644" y="36325"/>
                  </a:cubicBezTo>
                  <a:lnTo>
                    <a:pt x="1122644" y="976448"/>
                  </a:lnTo>
                  <a:cubicBezTo>
                    <a:pt x="1122644" y="996510"/>
                    <a:pt x="1106381" y="1012774"/>
                    <a:pt x="1086319" y="1012774"/>
                  </a:cubicBezTo>
                  <a:lnTo>
                    <a:pt x="36325" y="1012774"/>
                  </a:lnTo>
                  <a:cubicBezTo>
                    <a:pt x="26691" y="1012774"/>
                    <a:pt x="17452" y="1008947"/>
                    <a:pt x="10639" y="1002134"/>
                  </a:cubicBezTo>
                  <a:cubicBezTo>
                    <a:pt x="3827" y="995322"/>
                    <a:pt x="0" y="986082"/>
                    <a:pt x="0" y="976448"/>
                  </a:cubicBezTo>
                  <a:lnTo>
                    <a:pt x="0" y="36325"/>
                  </a:lnTo>
                  <a:cubicBezTo>
                    <a:pt x="0" y="26691"/>
                    <a:pt x="3827" y="17452"/>
                    <a:pt x="10639" y="10639"/>
                  </a:cubicBezTo>
                  <a:cubicBezTo>
                    <a:pt x="17452" y="3827"/>
                    <a:pt x="26691" y="0"/>
                    <a:pt x="36325" y="0"/>
                  </a:cubicBezTo>
                  <a:close/>
                </a:path>
              </a:pathLst>
            </a:custGeom>
            <a:solidFill>
              <a:srgbClr val="B6D28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0" y="-38100"/>
              <a:ext cx="1122644" cy="1050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5027380" y="6346180"/>
            <a:ext cx="3722164" cy="546057"/>
            <a:chOff x="0" y="0"/>
            <a:chExt cx="980323" cy="143817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980323" cy="143817"/>
            </a:xfrm>
            <a:custGeom>
              <a:avLst/>
              <a:gdLst/>
              <a:ahLst/>
              <a:cxnLst/>
              <a:rect l="l" t="t" r="r" b="b"/>
              <a:pathLst>
                <a:path w="980323" h="143817">
                  <a:moveTo>
                    <a:pt x="41599" y="0"/>
                  </a:moveTo>
                  <a:lnTo>
                    <a:pt x="938724" y="0"/>
                  </a:lnTo>
                  <a:cubicBezTo>
                    <a:pt x="961698" y="0"/>
                    <a:pt x="980323" y="18625"/>
                    <a:pt x="980323" y="41599"/>
                  </a:cubicBezTo>
                  <a:lnTo>
                    <a:pt x="980323" y="102218"/>
                  </a:lnTo>
                  <a:cubicBezTo>
                    <a:pt x="980323" y="125193"/>
                    <a:pt x="961698" y="143817"/>
                    <a:pt x="938724" y="143817"/>
                  </a:cubicBezTo>
                  <a:lnTo>
                    <a:pt x="41599" y="143817"/>
                  </a:lnTo>
                  <a:cubicBezTo>
                    <a:pt x="18625" y="143817"/>
                    <a:pt x="0" y="125193"/>
                    <a:pt x="0" y="102218"/>
                  </a:cubicBezTo>
                  <a:lnTo>
                    <a:pt x="0" y="41599"/>
                  </a:lnTo>
                  <a:cubicBezTo>
                    <a:pt x="0" y="18625"/>
                    <a:pt x="18625" y="0"/>
                    <a:pt x="41599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0" y="-38100"/>
              <a:ext cx="980323" cy="181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9540232" y="6346180"/>
            <a:ext cx="3722164" cy="546057"/>
            <a:chOff x="0" y="0"/>
            <a:chExt cx="980323" cy="143817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980323" cy="143817"/>
            </a:xfrm>
            <a:custGeom>
              <a:avLst/>
              <a:gdLst/>
              <a:ahLst/>
              <a:cxnLst/>
              <a:rect l="l" t="t" r="r" b="b"/>
              <a:pathLst>
                <a:path w="980323" h="143817">
                  <a:moveTo>
                    <a:pt x="41599" y="0"/>
                  </a:moveTo>
                  <a:lnTo>
                    <a:pt x="938724" y="0"/>
                  </a:lnTo>
                  <a:cubicBezTo>
                    <a:pt x="961698" y="0"/>
                    <a:pt x="980323" y="18625"/>
                    <a:pt x="980323" y="41599"/>
                  </a:cubicBezTo>
                  <a:lnTo>
                    <a:pt x="980323" y="102218"/>
                  </a:lnTo>
                  <a:cubicBezTo>
                    <a:pt x="980323" y="125193"/>
                    <a:pt x="961698" y="143817"/>
                    <a:pt x="938724" y="143817"/>
                  </a:cubicBezTo>
                  <a:lnTo>
                    <a:pt x="41599" y="143817"/>
                  </a:lnTo>
                  <a:cubicBezTo>
                    <a:pt x="18625" y="143817"/>
                    <a:pt x="0" y="125193"/>
                    <a:pt x="0" y="102218"/>
                  </a:cubicBezTo>
                  <a:lnTo>
                    <a:pt x="0" y="41599"/>
                  </a:lnTo>
                  <a:cubicBezTo>
                    <a:pt x="0" y="18625"/>
                    <a:pt x="18625" y="0"/>
                    <a:pt x="41599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0" y="-38100"/>
              <a:ext cx="980323" cy="181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3941744" y="6346180"/>
            <a:ext cx="3722164" cy="546057"/>
            <a:chOff x="0" y="0"/>
            <a:chExt cx="980323" cy="143817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980323" cy="143817"/>
            </a:xfrm>
            <a:custGeom>
              <a:avLst/>
              <a:gdLst/>
              <a:ahLst/>
              <a:cxnLst/>
              <a:rect l="l" t="t" r="r" b="b"/>
              <a:pathLst>
                <a:path w="980323" h="143817">
                  <a:moveTo>
                    <a:pt x="41599" y="0"/>
                  </a:moveTo>
                  <a:lnTo>
                    <a:pt x="938724" y="0"/>
                  </a:lnTo>
                  <a:cubicBezTo>
                    <a:pt x="961698" y="0"/>
                    <a:pt x="980323" y="18625"/>
                    <a:pt x="980323" y="41599"/>
                  </a:cubicBezTo>
                  <a:lnTo>
                    <a:pt x="980323" y="102218"/>
                  </a:lnTo>
                  <a:cubicBezTo>
                    <a:pt x="980323" y="125193"/>
                    <a:pt x="961698" y="143817"/>
                    <a:pt x="938724" y="143817"/>
                  </a:cubicBezTo>
                  <a:lnTo>
                    <a:pt x="41599" y="143817"/>
                  </a:lnTo>
                  <a:cubicBezTo>
                    <a:pt x="18625" y="143817"/>
                    <a:pt x="0" y="125193"/>
                    <a:pt x="0" y="102218"/>
                  </a:cubicBezTo>
                  <a:lnTo>
                    <a:pt x="0" y="41599"/>
                  </a:lnTo>
                  <a:cubicBezTo>
                    <a:pt x="0" y="18625"/>
                    <a:pt x="18625" y="0"/>
                    <a:pt x="41599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0" y="-38100"/>
              <a:ext cx="980323" cy="181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9523430" y="7683447"/>
            <a:ext cx="3722164" cy="1904101"/>
            <a:chOff x="0" y="0"/>
            <a:chExt cx="980323" cy="501492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980323" cy="501492"/>
            </a:xfrm>
            <a:custGeom>
              <a:avLst/>
              <a:gdLst/>
              <a:ahLst/>
              <a:cxnLst/>
              <a:rect l="l" t="t" r="r" b="b"/>
              <a:pathLst>
                <a:path w="980323" h="501492">
                  <a:moveTo>
                    <a:pt x="41599" y="0"/>
                  </a:moveTo>
                  <a:lnTo>
                    <a:pt x="938724" y="0"/>
                  </a:lnTo>
                  <a:cubicBezTo>
                    <a:pt x="961698" y="0"/>
                    <a:pt x="980323" y="18625"/>
                    <a:pt x="980323" y="41599"/>
                  </a:cubicBezTo>
                  <a:lnTo>
                    <a:pt x="980323" y="459893"/>
                  </a:lnTo>
                  <a:cubicBezTo>
                    <a:pt x="980323" y="470925"/>
                    <a:pt x="975940" y="481506"/>
                    <a:pt x="968139" y="489307"/>
                  </a:cubicBezTo>
                  <a:cubicBezTo>
                    <a:pt x="960338" y="497109"/>
                    <a:pt x="949757" y="501492"/>
                    <a:pt x="938724" y="501492"/>
                  </a:cubicBezTo>
                  <a:lnTo>
                    <a:pt x="41599" y="501492"/>
                  </a:lnTo>
                  <a:cubicBezTo>
                    <a:pt x="18625" y="501492"/>
                    <a:pt x="0" y="482867"/>
                    <a:pt x="0" y="459893"/>
                  </a:cubicBezTo>
                  <a:lnTo>
                    <a:pt x="0" y="41599"/>
                  </a:lnTo>
                  <a:cubicBezTo>
                    <a:pt x="0" y="18625"/>
                    <a:pt x="18625" y="0"/>
                    <a:pt x="41599" y="0"/>
                  </a:cubicBezTo>
                  <a:close/>
                </a:path>
              </a:pathLst>
            </a:custGeom>
            <a:solidFill>
              <a:srgbClr val="F3F2F3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0" y="-38100"/>
              <a:ext cx="980323" cy="5395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13985994" y="7683447"/>
            <a:ext cx="3722164" cy="1904101"/>
            <a:chOff x="0" y="0"/>
            <a:chExt cx="980323" cy="501492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980323" cy="501492"/>
            </a:xfrm>
            <a:custGeom>
              <a:avLst/>
              <a:gdLst/>
              <a:ahLst/>
              <a:cxnLst/>
              <a:rect l="l" t="t" r="r" b="b"/>
              <a:pathLst>
                <a:path w="980323" h="501492">
                  <a:moveTo>
                    <a:pt x="41599" y="0"/>
                  </a:moveTo>
                  <a:lnTo>
                    <a:pt x="938724" y="0"/>
                  </a:lnTo>
                  <a:cubicBezTo>
                    <a:pt x="961698" y="0"/>
                    <a:pt x="980323" y="18625"/>
                    <a:pt x="980323" y="41599"/>
                  </a:cubicBezTo>
                  <a:lnTo>
                    <a:pt x="980323" y="459893"/>
                  </a:lnTo>
                  <a:cubicBezTo>
                    <a:pt x="980323" y="470925"/>
                    <a:pt x="975940" y="481506"/>
                    <a:pt x="968139" y="489307"/>
                  </a:cubicBezTo>
                  <a:cubicBezTo>
                    <a:pt x="960338" y="497109"/>
                    <a:pt x="949757" y="501492"/>
                    <a:pt x="938724" y="501492"/>
                  </a:cubicBezTo>
                  <a:lnTo>
                    <a:pt x="41599" y="501492"/>
                  </a:lnTo>
                  <a:cubicBezTo>
                    <a:pt x="18625" y="501492"/>
                    <a:pt x="0" y="482867"/>
                    <a:pt x="0" y="459893"/>
                  </a:cubicBezTo>
                  <a:lnTo>
                    <a:pt x="0" y="41599"/>
                  </a:lnTo>
                  <a:cubicBezTo>
                    <a:pt x="0" y="18625"/>
                    <a:pt x="18625" y="0"/>
                    <a:pt x="41599" y="0"/>
                  </a:cubicBezTo>
                  <a:close/>
                </a:path>
              </a:pathLst>
            </a:custGeom>
            <a:solidFill>
              <a:srgbClr val="F3F2F3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0" y="-38100"/>
              <a:ext cx="980323" cy="5395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94" name="TextBox 94"/>
          <p:cNvSpPr txBox="1"/>
          <p:nvPr/>
        </p:nvSpPr>
        <p:spPr>
          <a:xfrm>
            <a:off x="805811" y="6376003"/>
            <a:ext cx="3371464" cy="438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○○○○</a:t>
            </a:r>
            <a:r>
              <a:rPr lang="en-US" sz="2599" b="1" dirty="0" err="1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年◯月</a:t>
            </a:r>
            <a:r>
              <a:rPr lang="en-US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〜◯</a:t>
            </a:r>
            <a:r>
              <a:rPr lang="en-US" sz="2599" b="1" dirty="0" err="1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月</a:t>
            </a:r>
            <a:endParaRPr lang="en-US" sz="2599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95" name="TextBox 95"/>
          <p:cNvSpPr txBox="1"/>
          <p:nvPr/>
        </p:nvSpPr>
        <p:spPr>
          <a:xfrm>
            <a:off x="1538041" y="7124700"/>
            <a:ext cx="1732748" cy="438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ja-JP" altLang="en-US" sz="2599" b="1" dirty="0">
                <a:solidFill>
                  <a:srgbClr val="0D0D0D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階段</a:t>
            </a:r>
            <a:r>
              <a:rPr lang="en-US" altLang="ja-JP" sz="2599" b="1" dirty="0">
                <a:solidFill>
                  <a:srgbClr val="0D0D0D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5</a:t>
            </a:r>
            <a:endParaRPr lang="en-US" sz="2599" b="1" dirty="0">
              <a:solidFill>
                <a:srgbClr val="0D0D0D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96" name="TextBox 96"/>
          <p:cNvSpPr txBox="1"/>
          <p:nvPr/>
        </p:nvSpPr>
        <p:spPr>
          <a:xfrm>
            <a:off x="6090509" y="7124700"/>
            <a:ext cx="1701041" cy="438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ja-JP" altLang="en-US" sz="2599" b="1" dirty="0">
                <a:solidFill>
                  <a:srgbClr val="0D0D0D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階段</a:t>
            </a:r>
            <a:r>
              <a:rPr lang="en-US" altLang="ja-JP" sz="2599" b="1" dirty="0">
                <a:solidFill>
                  <a:srgbClr val="0D0D0D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6</a:t>
            </a:r>
            <a:endParaRPr lang="en-US" sz="2599" b="1" dirty="0">
              <a:solidFill>
                <a:srgbClr val="0D0D0D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97" name="TextBox 97"/>
          <p:cNvSpPr txBox="1"/>
          <p:nvPr/>
        </p:nvSpPr>
        <p:spPr>
          <a:xfrm>
            <a:off x="5271460" y="7807272"/>
            <a:ext cx="1600200" cy="938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・行動</a:t>
            </a:r>
            <a: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1</a:t>
            </a: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　</a:t>
            </a:r>
            <a:b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</a:b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・行動</a:t>
            </a:r>
            <a: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2</a:t>
            </a: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　</a:t>
            </a:r>
            <a:b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</a:b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・行動</a:t>
            </a:r>
            <a: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3</a:t>
            </a:r>
            <a:endParaRPr lang="en-US" sz="1800" dirty="0">
              <a:solidFill>
                <a:srgbClr val="0D0D0D"/>
              </a:solidFill>
              <a:latin typeface="Zen Maru Gothic"/>
              <a:ea typeface="Zen Maru Gothic"/>
              <a:cs typeface="Zen Maru Gothic"/>
              <a:sym typeface="Zen Maru Gothic"/>
            </a:endParaRPr>
          </a:p>
        </p:txBody>
      </p:sp>
      <p:sp>
        <p:nvSpPr>
          <p:cNvPr id="98" name="TextBox 98"/>
          <p:cNvSpPr txBox="1"/>
          <p:nvPr/>
        </p:nvSpPr>
        <p:spPr>
          <a:xfrm>
            <a:off x="5271459" y="6376003"/>
            <a:ext cx="3455969" cy="438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○○○○</a:t>
            </a:r>
            <a:r>
              <a:rPr lang="en-US" sz="2599" b="1" dirty="0" err="1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年◯月</a:t>
            </a:r>
            <a:r>
              <a:rPr lang="en-US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〜◯</a:t>
            </a:r>
            <a:r>
              <a:rPr lang="en-US" sz="2599" b="1" dirty="0" err="1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月</a:t>
            </a:r>
            <a:endParaRPr lang="en-US" sz="2599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99" name="TextBox 99"/>
          <p:cNvSpPr txBox="1"/>
          <p:nvPr/>
        </p:nvSpPr>
        <p:spPr>
          <a:xfrm>
            <a:off x="10559110" y="7124700"/>
            <a:ext cx="1688619" cy="438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ja-JP" altLang="en-US" sz="2599" b="1" dirty="0">
                <a:solidFill>
                  <a:srgbClr val="0D0D0D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階段</a:t>
            </a:r>
            <a:r>
              <a:rPr lang="en-US" altLang="ja-JP" sz="2599" b="1" dirty="0">
                <a:solidFill>
                  <a:srgbClr val="0D0D0D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7</a:t>
            </a:r>
            <a:endParaRPr lang="en-US" sz="2599" b="1" dirty="0">
              <a:solidFill>
                <a:srgbClr val="0D0D0D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100" name="TextBox 100"/>
          <p:cNvSpPr txBox="1"/>
          <p:nvPr/>
        </p:nvSpPr>
        <p:spPr>
          <a:xfrm>
            <a:off x="9740062" y="7807272"/>
            <a:ext cx="1600200" cy="938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・行動</a:t>
            </a:r>
            <a: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1</a:t>
            </a: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　</a:t>
            </a:r>
            <a:b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</a:b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・行動</a:t>
            </a:r>
            <a: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2</a:t>
            </a: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　</a:t>
            </a:r>
            <a:b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</a:b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・行動</a:t>
            </a:r>
            <a: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3</a:t>
            </a:r>
            <a:endParaRPr lang="en-US" sz="1800" dirty="0">
              <a:solidFill>
                <a:srgbClr val="0D0D0D"/>
              </a:solidFill>
              <a:latin typeface="Zen Maru Gothic"/>
              <a:ea typeface="Zen Maru Gothic"/>
              <a:cs typeface="Zen Maru Gothic"/>
              <a:sym typeface="Zen Maru Gothic"/>
            </a:endParaRPr>
          </a:p>
        </p:txBody>
      </p:sp>
      <p:sp>
        <p:nvSpPr>
          <p:cNvPr id="101" name="TextBox 101"/>
          <p:cNvSpPr txBox="1"/>
          <p:nvPr/>
        </p:nvSpPr>
        <p:spPr>
          <a:xfrm>
            <a:off x="15021676" y="7124700"/>
            <a:ext cx="1818524" cy="425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ja-JP" altLang="en-US" sz="2599" b="1" dirty="0">
                <a:solidFill>
                  <a:srgbClr val="0D0D0D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階段</a:t>
            </a:r>
            <a:r>
              <a:rPr lang="en-US" altLang="ja-JP" sz="2599" b="1" dirty="0">
                <a:solidFill>
                  <a:srgbClr val="0D0D0D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8</a:t>
            </a:r>
            <a:endParaRPr lang="en-US" sz="2599" b="1" dirty="0">
              <a:solidFill>
                <a:srgbClr val="0D0D0D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102" name="TextBox 102"/>
          <p:cNvSpPr txBox="1"/>
          <p:nvPr/>
        </p:nvSpPr>
        <p:spPr>
          <a:xfrm>
            <a:off x="14202626" y="7807272"/>
            <a:ext cx="1600200" cy="938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・行動</a:t>
            </a:r>
            <a: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1</a:t>
            </a: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　</a:t>
            </a:r>
            <a:b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</a:b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・行動</a:t>
            </a:r>
            <a: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2</a:t>
            </a: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　</a:t>
            </a:r>
            <a:b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</a:b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・行動</a:t>
            </a:r>
            <a: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3</a:t>
            </a:r>
            <a:endParaRPr lang="en-US" sz="1800" dirty="0">
              <a:solidFill>
                <a:srgbClr val="0D0D0D"/>
              </a:solidFill>
              <a:latin typeface="Zen Maru Gothic"/>
              <a:ea typeface="Zen Maru Gothic"/>
              <a:cs typeface="Zen Maru Gothic"/>
              <a:sym typeface="Zen Maru Gothic"/>
            </a:endParaRPr>
          </a:p>
        </p:txBody>
      </p:sp>
      <p:sp>
        <p:nvSpPr>
          <p:cNvPr id="103" name="TextBox 103"/>
          <p:cNvSpPr txBox="1"/>
          <p:nvPr/>
        </p:nvSpPr>
        <p:spPr>
          <a:xfrm>
            <a:off x="9740062" y="6376003"/>
            <a:ext cx="3443546" cy="438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○○○○</a:t>
            </a:r>
            <a:r>
              <a:rPr lang="en-US" sz="2599" b="1" dirty="0" err="1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年◯月</a:t>
            </a:r>
            <a:r>
              <a:rPr lang="en-US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〜◯</a:t>
            </a:r>
            <a:r>
              <a:rPr lang="en-US" sz="2599" b="1" dirty="0" err="1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月</a:t>
            </a:r>
            <a:endParaRPr lang="en-US" sz="2599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104" name="TextBox 104"/>
          <p:cNvSpPr txBox="1"/>
          <p:nvPr/>
        </p:nvSpPr>
        <p:spPr>
          <a:xfrm>
            <a:off x="14152099" y="6376003"/>
            <a:ext cx="3330090" cy="438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○○○○</a:t>
            </a:r>
            <a:r>
              <a:rPr lang="en-US" sz="2599" b="1" dirty="0" err="1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年◯月</a:t>
            </a:r>
            <a:r>
              <a:rPr lang="en-US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〜◯</a:t>
            </a:r>
            <a:r>
              <a:rPr lang="en-US" sz="2599" b="1" dirty="0" err="1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月</a:t>
            </a:r>
            <a:endParaRPr lang="en-US" sz="2599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105" name="TextBox 105"/>
          <p:cNvSpPr txBox="1"/>
          <p:nvPr/>
        </p:nvSpPr>
        <p:spPr>
          <a:xfrm>
            <a:off x="804215" y="7807272"/>
            <a:ext cx="1600200" cy="938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・行動</a:t>
            </a:r>
            <a: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1</a:t>
            </a: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　</a:t>
            </a:r>
            <a:endParaRPr lang="en-US" altLang="ja-JP" dirty="0">
              <a:solidFill>
                <a:srgbClr val="0D0D0D"/>
              </a:solidFill>
              <a:latin typeface="Zen Maru Gothic"/>
              <a:ea typeface="Zen Maru Gothic"/>
              <a:cs typeface="Zen Maru Gothic"/>
              <a:sym typeface="Zen Maru Gothic"/>
            </a:endParaRPr>
          </a:p>
          <a:p>
            <a:pPr>
              <a:lnSpc>
                <a:spcPts val="2520"/>
              </a:lnSpc>
            </a:pP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・行動</a:t>
            </a:r>
            <a: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2</a:t>
            </a: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　</a:t>
            </a:r>
            <a:b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</a:b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・行動</a:t>
            </a:r>
            <a: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3</a:t>
            </a:r>
            <a:endParaRPr lang="en-US" sz="1800" dirty="0">
              <a:solidFill>
                <a:srgbClr val="0D0D0D"/>
              </a:solidFill>
              <a:latin typeface="Zen Maru Gothic"/>
              <a:ea typeface="Zen Maru Gothic"/>
              <a:cs typeface="Zen Maru Gothic"/>
              <a:sym typeface="Zen Maru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template_nature-green</Template>
  <TotalTime>11</TotalTime>
  <Words>560</Words>
  <Application>Microsoft Office PowerPoint</Application>
  <PresentationFormat>ユーザー設定</PresentationFormat>
  <Paragraphs>85</Paragraphs>
  <Slides>6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Calibri</vt:lpstr>
      <vt:lpstr>Zen Maru Gothic</vt:lpstr>
      <vt:lpstr>Zen Maru Gothic Bold</vt:lpstr>
      <vt:lpstr>游ゴシック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玲大 中村</dc:creator>
  <cp:lastModifiedBy>玲大 中村</cp:lastModifiedBy>
  <cp:revision>1</cp:revision>
  <dcterms:created xsi:type="dcterms:W3CDTF">2026-02-06T09:46:37Z</dcterms:created>
  <dcterms:modified xsi:type="dcterms:W3CDTF">2026-02-06T09:57:40Z</dcterms:modified>
  <dc:identifier>DAGeG9D4deo</dc:identifier>
</cp:coreProperties>
</file>