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Zen Maru Gothic" pitchFamily="2" charset="-128"/>
      <p:regular r:id="rId9"/>
      <p:bold r:id="rId10"/>
    </p:embeddedFont>
    <p:embeddedFont>
      <p:font typeface="Zen Maru Gothic Bold" pitchFamily="2" charset="-128"/>
      <p:bold r:id="rId11"/>
    </p:embeddedFont>
    <p:embeddedFont>
      <p:font typeface="游ゴシック" panose="020B0400000000000000" pitchFamily="34" charset="-128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94" autoAdjust="0"/>
  </p:normalViewPr>
  <p:slideViewPr>
    <p:cSldViewPr>
      <p:cViewPr varScale="1">
        <p:scale>
          <a:sx n="71" d="100"/>
          <a:sy n="71" d="100"/>
        </p:scale>
        <p:origin x="1336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隆太 宮城" userId="92f204ab9f33e0e3" providerId="LiveId" clId="{D904D0CD-FE04-5D36-8AEF-794C45C79F0A}"/>
    <pc:docChg chg="modSld">
      <pc:chgData name="隆太 宮城" userId="92f204ab9f33e0e3" providerId="LiveId" clId="{D904D0CD-FE04-5D36-8AEF-794C45C79F0A}" dt="2026-02-26T02:23:18.950" v="0" actId="14100"/>
      <pc:docMkLst>
        <pc:docMk/>
      </pc:docMkLst>
      <pc:sldChg chg="modSp mod">
        <pc:chgData name="隆太 宮城" userId="92f204ab9f33e0e3" providerId="LiveId" clId="{D904D0CD-FE04-5D36-8AEF-794C45C79F0A}" dt="2026-02-26T02:23:18.950" v="0" actId="14100"/>
        <pc:sldMkLst>
          <pc:docMk/>
          <pc:sldMk cId="0" sldId="256"/>
        </pc:sldMkLst>
        <pc:spChg chg="mod">
          <ac:chgData name="隆太 宮城" userId="92f204ab9f33e0e3" providerId="LiveId" clId="{D904D0CD-FE04-5D36-8AEF-794C45C79F0A}" dt="2026-02-26T02:23:18.950" v="0" actId="14100"/>
          <ac:spMkLst>
            <pc:docMk/>
            <pc:sldMk cId="0" sldId="256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FE6C3-398F-9C44-A749-DD7EBD0BABAD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855F-1D90-F544-BA32-21A3053EE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51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1855F-1D90-F544-BA32-21A3053EE3D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94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1855F-1D90-F544-BA32-21A3053EE3D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26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1855F-1D90-F544-BA32-21A3053EE3D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79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204369" y="-2540270"/>
            <a:ext cx="15585413" cy="145868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40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2550058" y="6936730"/>
            <a:ext cx="4344527" cy="3056967"/>
          </a:xfrm>
          <a:custGeom>
            <a:avLst/>
            <a:gdLst/>
            <a:ahLst/>
            <a:cxnLst/>
            <a:rect l="l" t="t" r="r" b="b"/>
            <a:pathLst>
              <a:path w="4344527" h="3056967">
                <a:moveTo>
                  <a:pt x="0" y="0"/>
                </a:moveTo>
                <a:lnTo>
                  <a:pt x="4344528" y="0"/>
                </a:lnTo>
                <a:lnTo>
                  <a:pt x="4344528" y="3056968"/>
                </a:lnTo>
                <a:lnTo>
                  <a:pt x="0" y="3056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" name="Freeform 9"/>
          <p:cNvSpPr/>
          <p:nvPr/>
        </p:nvSpPr>
        <p:spPr>
          <a:xfrm>
            <a:off x="2281040" y="112001"/>
            <a:ext cx="4044029" cy="2941112"/>
          </a:xfrm>
          <a:custGeom>
            <a:avLst/>
            <a:gdLst/>
            <a:ahLst/>
            <a:cxnLst/>
            <a:rect l="l" t="t" r="r" b="b"/>
            <a:pathLst>
              <a:path w="4044029" h="2941112">
                <a:moveTo>
                  <a:pt x="0" y="0"/>
                </a:moveTo>
                <a:lnTo>
                  <a:pt x="4044029" y="0"/>
                </a:lnTo>
                <a:lnTo>
                  <a:pt x="4044029" y="2941112"/>
                </a:lnTo>
                <a:lnTo>
                  <a:pt x="0" y="29411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" name="Freeform 10"/>
          <p:cNvSpPr/>
          <p:nvPr/>
        </p:nvSpPr>
        <p:spPr>
          <a:xfrm>
            <a:off x="1028700" y="3368095"/>
            <a:ext cx="4113816" cy="3253654"/>
          </a:xfrm>
          <a:custGeom>
            <a:avLst/>
            <a:gdLst/>
            <a:ahLst/>
            <a:cxnLst/>
            <a:rect l="l" t="t" r="r" b="b"/>
            <a:pathLst>
              <a:path w="4113816" h="3253654">
                <a:moveTo>
                  <a:pt x="0" y="0"/>
                </a:moveTo>
                <a:lnTo>
                  <a:pt x="4113816" y="0"/>
                </a:lnTo>
                <a:lnTo>
                  <a:pt x="4113816" y="3253654"/>
                </a:lnTo>
                <a:lnTo>
                  <a:pt x="0" y="32536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" name="TextBox 11"/>
          <p:cNvSpPr txBox="1"/>
          <p:nvPr/>
        </p:nvSpPr>
        <p:spPr>
          <a:xfrm>
            <a:off x="8500738" y="2897796"/>
            <a:ext cx="8293702" cy="20383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  <a:spcBef>
                <a:spcPct val="0"/>
              </a:spcBef>
            </a:pPr>
            <a:r>
              <a:rPr lang="ja-JP" altLang="en-US" sz="11999" b="1" dirty="0">
                <a:solidFill>
                  <a:srgbClr val="545454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事业计划书</a:t>
            </a:r>
            <a:endParaRPr lang="en-US" sz="11999" b="1" dirty="0">
              <a:solidFill>
                <a:srgbClr val="545454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04741" y="1831414"/>
            <a:ext cx="9147453" cy="1066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ja-JP" altLang="en-US" sz="6399" b="1" dirty="0">
                <a:solidFill>
                  <a:srgbClr val="545454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股份有限公司〇〇〇〇〇</a:t>
            </a:r>
            <a:endParaRPr lang="en-US" sz="6399" b="1" dirty="0">
              <a:solidFill>
                <a:srgbClr val="545454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84160" y="6142185"/>
            <a:ext cx="6077225" cy="265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－事业概要 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[P2]</a:t>
            </a:r>
            <a:b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－目的・目标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[P3]</a:t>
            </a:r>
            <a:b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－市场分析・战略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[P4]</a:t>
            </a:r>
            <a:b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－产品・服务特点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[P5]</a:t>
            </a:r>
            <a:b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</a:b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－执行日程</a:t>
            </a:r>
            <a:r>
              <a:rPr lang="en-US" altLang="ja-JP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[P6]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4" name="TextBox 14"/>
          <p:cNvSpPr txBox="1"/>
          <p:nvPr/>
        </p:nvSpPr>
        <p:spPr>
          <a:xfrm rot="5400000">
            <a:off x="15481355" y="2390832"/>
            <a:ext cx="4225815" cy="669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 u="none" strike="noStrike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BUSINESS PLANS</a:t>
            </a:r>
          </a:p>
        </p:txBody>
      </p:sp>
      <p:sp>
        <p:nvSpPr>
          <p:cNvPr id="15" name="AutoShape 15"/>
          <p:cNvSpPr/>
          <p:nvPr/>
        </p:nvSpPr>
        <p:spPr>
          <a:xfrm flipH="1" flipV="1">
            <a:off x="17541876" y="5143500"/>
            <a:ext cx="0" cy="5143500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H="1" flipV="1">
            <a:off x="17541876" y="2690527"/>
            <a:ext cx="0" cy="7596473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701343"/>
            <a:ext cx="8165492" cy="8125691"/>
            <a:chOff x="0" y="0"/>
            <a:chExt cx="10887322" cy="1083425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0887322" cy="10834254"/>
              <a:chOff x="0" y="0"/>
              <a:chExt cx="2150582" cy="21401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150582" cy="2140100"/>
              </a:xfrm>
              <a:custGeom>
                <a:avLst/>
                <a:gdLst/>
                <a:ahLst/>
                <a:cxnLst/>
                <a:rect l="l" t="t" r="r" b="b"/>
                <a:pathLst>
                  <a:path w="2150582" h="2140100">
                    <a:moveTo>
                      <a:pt x="47406" y="0"/>
                    </a:moveTo>
                    <a:lnTo>
                      <a:pt x="2103176" y="0"/>
                    </a:lnTo>
                    <a:cubicBezTo>
                      <a:pt x="2129358" y="0"/>
                      <a:pt x="2150582" y="21225"/>
                      <a:pt x="2150582" y="47406"/>
                    </a:cubicBezTo>
                    <a:lnTo>
                      <a:pt x="2150582" y="2092693"/>
                    </a:lnTo>
                    <a:cubicBezTo>
                      <a:pt x="2150582" y="2105266"/>
                      <a:pt x="2145587" y="2117324"/>
                      <a:pt x="2136697" y="2126215"/>
                    </a:cubicBezTo>
                    <a:cubicBezTo>
                      <a:pt x="2127807" y="2135105"/>
                      <a:pt x="2115749" y="2140100"/>
                      <a:pt x="2103176" y="2140100"/>
                    </a:cubicBezTo>
                    <a:lnTo>
                      <a:pt x="47406" y="2140100"/>
                    </a:lnTo>
                    <a:cubicBezTo>
                      <a:pt x="34833" y="2140100"/>
                      <a:pt x="22775" y="2135105"/>
                      <a:pt x="13885" y="2126215"/>
                    </a:cubicBezTo>
                    <a:cubicBezTo>
                      <a:pt x="4995" y="2117324"/>
                      <a:pt x="0" y="2105266"/>
                      <a:pt x="0" y="2092693"/>
                    </a:cubicBezTo>
                    <a:lnTo>
                      <a:pt x="0" y="47406"/>
                    </a:lnTo>
                    <a:cubicBezTo>
                      <a:pt x="0" y="34833"/>
                      <a:pt x="4995" y="22775"/>
                      <a:pt x="13885" y="13885"/>
                    </a:cubicBezTo>
                    <a:cubicBezTo>
                      <a:pt x="22775" y="4995"/>
                      <a:pt x="34833" y="0"/>
                      <a:pt x="47406" y="0"/>
                    </a:cubicBezTo>
                    <a:close/>
                  </a:path>
                </a:pathLst>
              </a:custGeom>
              <a:solidFill>
                <a:srgbClr val="659640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150582" cy="2178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1401897" cy="10834254"/>
              <a:chOff x="0" y="0"/>
              <a:chExt cx="276918" cy="21401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76918" cy="2140100"/>
              </a:xfrm>
              <a:custGeom>
                <a:avLst/>
                <a:gdLst/>
                <a:ahLst/>
                <a:cxnLst/>
                <a:rect l="l" t="t" r="r" b="b"/>
                <a:pathLst>
                  <a:path w="276918" h="2140100">
                    <a:moveTo>
                      <a:pt x="0" y="0"/>
                    </a:moveTo>
                    <a:lnTo>
                      <a:pt x="276918" y="0"/>
                    </a:lnTo>
                    <a:lnTo>
                      <a:pt x="276918" y="2140100"/>
                    </a:lnTo>
                    <a:lnTo>
                      <a:pt x="0" y="2140100"/>
                    </a:lnTo>
                    <a:close/>
                  </a:path>
                </a:pathLst>
              </a:custGeom>
              <a:solidFill>
                <a:srgbClr val="659640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76918" cy="21782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495054" y="190294"/>
            <a:ext cx="2348144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ja-JP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事业概要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4" name="TextBox 14"/>
          <p:cNvSpPr txBox="1"/>
          <p:nvPr/>
        </p:nvSpPr>
        <p:spPr>
          <a:xfrm rot="5400000">
            <a:off x="15516622" y="2355564"/>
            <a:ext cx="4155281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ABOUT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5054" y="2052775"/>
            <a:ext cx="1541360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公司信息</a:t>
            </a:r>
            <a:endParaRPr lang="en-US" sz="2999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95054" y="2827068"/>
            <a:ext cx="2348144" cy="33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公司名称</a:t>
            </a:r>
            <a:r>
              <a:rPr 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　　　｜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95053" y="3455400"/>
            <a:ext cx="2348143" cy="33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代表人姓名</a:t>
            </a:r>
            <a:r>
              <a:rPr 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　　｜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5054" y="4087543"/>
            <a:ext cx="2672282" cy="33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成立日期</a:t>
            </a:r>
            <a:r>
              <a:rPr 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　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　　</a:t>
            </a:r>
            <a:r>
              <a:rPr 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｜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619805" y="2827068"/>
            <a:ext cx="5050633" cy="33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冲绳环球商事株式会社</a:t>
            </a:r>
            <a:endParaRPr lang="en-US" sz="2000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19805" y="3457306"/>
            <a:ext cx="1478151" cy="33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冲绳太郎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19806" y="4087543"/>
            <a:ext cx="2883708" cy="33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2015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6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r>
              <a:rPr lang="en-US" altLang="ja-JP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10</a:t>
            </a: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日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5054" y="5070449"/>
            <a:ext cx="1541361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业务内容</a:t>
            </a:r>
            <a:endParaRPr lang="en-US" sz="2999" b="1" u="none" strike="noStrike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95054" y="5803874"/>
            <a:ext cx="7175384" cy="78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从事冲绳县产食品的出口及当地销售业务。尤其以亚洲市场日益高涨的健康意识为契机，积极拓展冲绳食品的市场需求。</a:t>
            </a:r>
            <a:endParaRPr lang="ja-JP" altLang="en-US" sz="2000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851292" y="1644193"/>
            <a:ext cx="4940908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zh-CN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企业愿景</a:t>
            </a:r>
            <a:r>
              <a:rPr lang="en-US" altLang="zh-CN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/</a:t>
            </a:r>
            <a:r>
              <a:rPr lang="zh-CN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使命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851292" y="2425431"/>
            <a:ext cx="7987473" cy="78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以向世界传播冲绳丰富饮食文化为使命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b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通过高品质食品倡导健康生活方式。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851291" y="7572349"/>
            <a:ext cx="4037123" cy="498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zh-CN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业务拓展国家</a:t>
            </a:r>
            <a:r>
              <a:rPr lang="en-US" altLang="zh-CN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/</a:t>
            </a:r>
            <a:r>
              <a:rPr lang="zh-CN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地区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851292" y="8224360"/>
            <a:ext cx="7987473" cy="36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新加坡、香港、台湾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29" name="Freeform 29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0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17541876" y="2333763"/>
            <a:ext cx="0" cy="7953237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95054" y="190294"/>
            <a:ext cx="3047256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ja-JP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目的・目标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8" name="Freeform 8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 rot="5400000">
            <a:off x="15516622" y="2355564"/>
            <a:ext cx="4155281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GOAL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5054" y="1875712"/>
            <a:ext cx="2781546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海外拓展目的</a:t>
            </a:r>
            <a:endParaRPr lang="en-US" sz="2999" b="1" u="none" strike="noStrike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5054" y="2619620"/>
            <a:ext cx="16435740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通过出口及当地销售冲绳产食品开拓新市场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实现收益基础多元化。</a:t>
            </a:r>
            <a:b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尤其在健康意识高涨的背景下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通过扩大亚洲市场对冲绳产食品的需求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提升品牌价值，实现可持续增长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  <a:br>
              <a:rPr lang="en-US" altLang="ja-JP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同时，通过获取当地市场份额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为冲绳经济注入活力。</a:t>
            </a:r>
            <a:endParaRPr lang="ja-JP" altLang="en-US" sz="2000" u="none" strike="noStrike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95054" y="8286578"/>
            <a:ext cx="3238746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zh-CN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具体量化目标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054" y="8937625"/>
            <a:ext cx="16674165" cy="36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新加坡市场份额达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5%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，三年后销售额达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亿日元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95054" y="5833510"/>
            <a:ext cx="8056787" cy="1955774"/>
            <a:chOff x="0" y="0"/>
            <a:chExt cx="2121952" cy="51510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21952" cy="515101"/>
            </a:xfrm>
            <a:custGeom>
              <a:avLst/>
              <a:gdLst/>
              <a:ahLst/>
              <a:cxnLst/>
              <a:rect l="l" t="t" r="r" b="b"/>
              <a:pathLst>
                <a:path w="2121952" h="515101">
                  <a:moveTo>
                    <a:pt x="24023" y="0"/>
                  </a:moveTo>
                  <a:lnTo>
                    <a:pt x="2097929" y="0"/>
                  </a:lnTo>
                  <a:cubicBezTo>
                    <a:pt x="2104300" y="0"/>
                    <a:pt x="2110411" y="2531"/>
                    <a:pt x="2114916" y="7036"/>
                  </a:cubicBezTo>
                  <a:cubicBezTo>
                    <a:pt x="2119421" y="11541"/>
                    <a:pt x="2121952" y="17652"/>
                    <a:pt x="2121952" y="24023"/>
                  </a:cubicBezTo>
                  <a:lnTo>
                    <a:pt x="2121952" y="491078"/>
                  </a:lnTo>
                  <a:cubicBezTo>
                    <a:pt x="2121952" y="497449"/>
                    <a:pt x="2119421" y="503560"/>
                    <a:pt x="2114916" y="508065"/>
                  </a:cubicBezTo>
                  <a:cubicBezTo>
                    <a:pt x="2110411" y="512570"/>
                    <a:pt x="2104300" y="515101"/>
                    <a:pt x="2097929" y="515101"/>
                  </a:cubicBezTo>
                  <a:lnTo>
                    <a:pt x="24023" y="515101"/>
                  </a:lnTo>
                  <a:cubicBezTo>
                    <a:pt x="17652" y="515101"/>
                    <a:pt x="11541" y="512570"/>
                    <a:pt x="7036" y="508065"/>
                  </a:cubicBezTo>
                  <a:cubicBezTo>
                    <a:pt x="2531" y="503560"/>
                    <a:pt x="0" y="497449"/>
                    <a:pt x="0" y="491078"/>
                  </a:cubicBezTo>
                  <a:lnTo>
                    <a:pt x="0" y="24023"/>
                  </a:lnTo>
                  <a:cubicBezTo>
                    <a:pt x="0" y="17652"/>
                    <a:pt x="2531" y="11541"/>
                    <a:pt x="7036" y="7036"/>
                  </a:cubicBezTo>
                  <a:cubicBezTo>
                    <a:pt x="11541" y="2531"/>
                    <a:pt x="17652" y="0"/>
                    <a:pt x="2402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5964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121952" cy="553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13834" y="5201086"/>
            <a:ext cx="226909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短期目标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11558" y="6026930"/>
            <a:ext cx="7623778" cy="36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在新加坡与当地合作伙伴签约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首年实现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1500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万日元销售额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995556" y="5183099"/>
            <a:ext cx="247959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长期目标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8874007" y="5833510"/>
            <a:ext cx="8056787" cy="1955774"/>
            <a:chOff x="0" y="0"/>
            <a:chExt cx="2121952" cy="51510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21952" cy="515101"/>
            </a:xfrm>
            <a:custGeom>
              <a:avLst/>
              <a:gdLst/>
              <a:ahLst/>
              <a:cxnLst/>
              <a:rect l="l" t="t" r="r" b="b"/>
              <a:pathLst>
                <a:path w="2121952" h="515101">
                  <a:moveTo>
                    <a:pt x="24023" y="0"/>
                  </a:moveTo>
                  <a:lnTo>
                    <a:pt x="2097929" y="0"/>
                  </a:lnTo>
                  <a:cubicBezTo>
                    <a:pt x="2104300" y="0"/>
                    <a:pt x="2110411" y="2531"/>
                    <a:pt x="2114916" y="7036"/>
                  </a:cubicBezTo>
                  <a:cubicBezTo>
                    <a:pt x="2119421" y="11541"/>
                    <a:pt x="2121952" y="17652"/>
                    <a:pt x="2121952" y="24023"/>
                  </a:cubicBezTo>
                  <a:lnTo>
                    <a:pt x="2121952" y="491078"/>
                  </a:lnTo>
                  <a:cubicBezTo>
                    <a:pt x="2121952" y="497449"/>
                    <a:pt x="2119421" y="503560"/>
                    <a:pt x="2114916" y="508065"/>
                  </a:cubicBezTo>
                  <a:cubicBezTo>
                    <a:pt x="2110411" y="512570"/>
                    <a:pt x="2104300" y="515101"/>
                    <a:pt x="2097929" y="515101"/>
                  </a:cubicBezTo>
                  <a:lnTo>
                    <a:pt x="24023" y="515101"/>
                  </a:lnTo>
                  <a:cubicBezTo>
                    <a:pt x="17652" y="515101"/>
                    <a:pt x="11541" y="512570"/>
                    <a:pt x="7036" y="508065"/>
                  </a:cubicBezTo>
                  <a:cubicBezTo>
                    <a:pt x="2531" y="503560"/>
                    <a:pt x="0" y="497449"/>
                    <a:pt x="0" y="491078"/>
                  </a:cubicBezTo>
                  <a:lnTo>
                    <a:pt x="0" y="24023"/>
                  </a:lnTo>
                  <a:cubicBezTo>
                    <a:pt x="0" y="17652"/>
                    <a:pt x="2531" y="11541"/>
                    <a:pt x="7036" y="7036"/>
                  </a:cubicBezTo>
                  <a:cubicBezTo>
                    <a:pt x="11541" y="2531"/>
                    <a:pt x="17652" y="0"/>
                    <a:pt x="2402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5964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121952" cy="553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072000" y="6026930"/>
            <a:ext cx="7623778" cy="37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三年内拓展至亚洲五国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力争达成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亿日元总销售额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17541876" y="5609162"/>
            <a:ext cx="0" cy="4677838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95054" y="190294"/>
            <a:ext cx="4229346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zh-CN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市场分析与战略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8" name="Freeform 8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16354" y="1877281"/>
            <a:ext cx="11829485" cy="630754"/>
            <a:chOff x="0" y="0"/>
            <a:chExt cx="3115584" cy="1661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15584" cy="166125"/>
            </a:xfrm>
            <a:custGeom>
              <a:avLst/>
              <a:gdLst/>
              <a:ahLst/>
              <a:cxnLst/>
              <a:rect l="l" t="t" r="r" b="b"/>
              <a:pathLst>
                <a:path w="3115584" h="166125">
                  <a:moveTo>
                    <a:pt x="7854" y="0"/>
                  </a:moveTo>
                  <a:lnTo>
                    <a:pt x="3107731" y="0"/>
                  </a:lnTo>
                  <a:cubicBezTo>
                    <a:pt x="3109814" y="0"/>
                    <a:pt x="3111811" y="827"/>
                    <a:pt x="3113284" y="2300"/>
                  </a:cubicBezTo>
                  <a:cubicBezTo>
                    <a:pt x="3114757" y="3773"/>
                    <a:pt x="3115584" y="5771"/>
                    <a:pt x="3115584" y="7854"/>
                  </a:cubicBezTo>
                  <a:lnTo>
                    <a:pt x="3115584" y="158271"/>
                  </a:lnTo>
                  <a:cubicBezTo>
                    <a:pt x="3115584" y="160354"/>
                    <a:pt x="3114757" y="162352"/>
                    <a:pt x="3113284" y="163824"/>
                  </a:cubicBezTo>
                  <a:cubicBezTo>
                    <a:pt x="3111811" y="165297"/>
                    <a:pt x="3109814" y="166125"/>
                    <a:pt x="3107731" y="166125"/>
                  </a:cubicBezTo>
                  <a:lnTo>
                    <a:pt x="7854" y="166125"/>
                  </a:lnTo>
                  <a:cubicBezTo>
                    <a:pt x="5771" y="166125"/>
                    <a:pt x="3773" y="165297"/>
                    <a:pt x="2300" y="163824"/>
                  </a:cubicBezTo>
                  <a:cubicBezTo>
                    <a:pt x="827" y="162352"/>
                    <a:pt x="0" y="160354"/>
                    <a:pt x="0" y="158271"/>
                  </a:cubicBezTo>
                  <a:lnTo>
                    <a:pt x="0" y="7854"/>
                  </a:lnTo>
                  <a:cubicBezTo>
                    <a:pt x="0" y="5771"/>
                    <a:pt x="827" y="3773"/>
                    <a:pt x="2300" y="2300"/>
                  </a:cubicBezTo>
                  <a:cubicBezTo>
                    <a:pt x="3773" y="827"/>
                    <a:pt x="5771" y="0"/>
                    <a:pt x="785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115584" cy="20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16354" y="3614174"/>
            <a:ext cx="11766858" cy="1356332"/>
            <a:chOff x="0" y="0"/>
            <a:chExt cx="3099090" cy="3572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99090" cy="357223"/>
            </a:xfrm>
            <a:custGeom>
              <a:avLst/>
              <a:gdLst/>
              <a:ahLst/>
              <a:cxnLst/>
              <a:rect l="l" t="t" r="r" b="b"/>
              <a:pathLst>
                <a:path w="3099090" h="357223">
                  <a:moveTo>
                    <a:pt x="7895" y="0"/>
                  </a:moveTo>
                  <a:lnTo>
                    <a:pt x="3091195" y="0"/>
                  </a:lnTo>
                  <a:cubicBezTo>
                    <a:pt x="3095555" y="0"/>
                    <a:pt x="3099090" y="3535"/>
                    <a:pt x="3099090" y="7895"/>
                  </a:cubicBezTo>
                  <a:lnTo>
                    <a:pt x="3099090" y="349328"/>
                  </a:lnTo>
                  <a:cubicBezTo>
                    <a:pt x="3099090" y="353688"/>
                    <a:pt x="3095555" y="357223"/>
                    <a:pt x="3091195" y="357223"/>
                  </a:cubicBezTo>
                  <a:lnTo>
                    <a:pt x="7895" y="357223"/>
                  </a:lnTo>
                  <a:cubicBezTo>
                    <a:pt x="3535" y="357223"/>
                    <a:pt x="0" y="353688"/>
                    <a:pt x="0" y="349328"/>
                  </a:cubicBezTo>
                  <a:lnTo>
                    <a:pt x="0" y="7895"/>
                  </a:lnTo>
                  <a:cubicBezTo>
                    <a:pt x="0" y="3535"/>
                    <a:pt x="3535" y="0"/>
                    <a:pt x="7895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099090" cy="395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916354" y="2740274"/>
            <a:ext cx="11829485" cy="630754"/>
            <a:chOff x="0" y="0"/>
            <a:chExt cx="3115584" cy="1661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15584" cy="166125"/>
            </a:xfrm>
            <a:custGeom>
              <a:avLst/>
              <a:gdLst/>
              <a:ahLst/>
              <a:cxnLst/>
              <a:rect l="l" t="t" r="r" b="b"/>
              <a:pathLst>
                <a:path w="3115584" h="166125">
                  <a:moveTo>
                    <a:pt x="7854" y="0"/>
                  </a:moveTo>
                  <a:lnTo>
                    <a:pt x="3107731" y="0"/>
                  </a:lnTo>
                  <a:cubicBezTo>
                    <a:pt x="3109814" y="0"/>
                    <a:pt x="3111811" y="827"/>
                    <a:pt x="3113284" y="2300"/>
                  </a:cubicBezTo>
                  <a:cubicBezTo>
                    <a:pt x="3114757" y="3773"/>
                    <a:pt x="3115584" y="5771"/>
                    <a:pt x="3115584" y="7854"/>
                  </a:cubicBezTo>
                  <a:lnTo>
                    <a:pt x="3115584" y="158271"/>
                  </a:lnTo>
                  <a:cubicBezTo>
                    <a:pt x="3115584" y="160354"/>
                    <a:pt x="3114757" y="162352"/>
                    <a:pt x="3113284" y="163824"/>
                  </a:cubicBezTo>
                  <a:cubicBezTo>
                    <a:pt x="3111811" y="165297"/>
                    <a:pt x="3109814" y="166125"/>
                    <a:pt x="3107731" y="166125"/>
                  </a:cubicBezTo>
                  <a:lnTo>
                    <a:pt x="7854" y="166125"/>
                  </a:lnTo>
                  <a:cubicBezTo>
                    <a:pt x="5771" y="166125"/>
                    <a:pt x="3773" y="165297"/>
                    <a:pt x="2300" y="163824"/>
                  </a:cubicBezTo>
                  <a:cubicBezTo>
                    <a:pt x="827" y="162352"/>
                    <a:pt x="0" y="160354"/>
                    <a:pt x="0" y="158271"/>
                  </a:cubicBezTo>
                  <a:lnTo>
                    <a:pt x="0" y="7854"/>
                  </a:lnTo>
                  <a:cubicBezTo>
                    <a:pt x="0" y="5771"/>
                    <a:pt x="827" y="3773"/>
                    <a:pt x="2300" y="2300"/>
                  </a:cubicBezTo>
                  <a:cubicBezTo>
                    <a:pt x="3773" y="827"/>
                    <a:pt x="5771" y="0"/>
                    <a:pt x="785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115584" cy="20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16354" y="5199106"/>
            <a:ext cx="11829485" cy="630754"/>
            <a:chOff x="0" y="0"/>
            <a:chExt cx="3115584" cy="16612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15584" cy="166125"/>
            </a:xfrm>
            <a:custGeom>
              <a:avLst/>
              <a:gdLst/>
              <a:ahLst/>
              <a:cxnLst/>
              <a:rect l="l" t="t" r="r" b="b"/>
              <a:pathLst>
                <a:path w="3115584" h="166125">
                  <a:moveTo>
                    <a:pt x="7854" y="0"/>
                  </a:moveTo>
                  <a:lnTo>
                    <a:pt x="3107731" y="0"/>
                  </a:lnTo>
                  <a:cubicBezTo>
                    <a:pt x="3109814" y="0"/>
                    <a:pt x="3111811" y="827"/>
                    <a:pt x="3113284" y="2300"/>
                  </a:cubicBezTo>
                  <a:cubicBezTo>
                    <a:pt x="3114757" y="3773"/>
                    <a:pt x="3115584" y="5771"/>
                    <a:pt x="3115584" y="7854"/>
                  </a:cubicBezTo>
                  <a:lnTo>
                    <a:pt x="3115584" y="158271"/>
                  </a:lnTo>
                  <a:cubicBezTo>
                    <a:pt x="3115584" y="160354"/>
                    <a:pt x="3114757" y="162352"/>
                    <a:pt x="3113284" y="163824"/>
                  </a:cubicBezTo>
                  <a:cubicBezTo>
                    <a:pt x="3111811" y="165297"/>
                    <a:pt x="3109814" y="166125"/>
                    <a:pt x="3107731" y="166125"/>
                  </a:cubicBezTo>
                  <a:lnTo>
                    <a:pt x="7854" y="166125"/>
                  </a:lnTo>
                  <a:cubicBezTo>
                    <a:pt x="5771" y="166125"/>
                    <a:pt x="3773" y="165297"/>
                    <a:pt x="2300" y="163824"/>
                  </a:cubicBezTo>
                  <a:cubicBezTo>
                    <a:pt x="827" y="162352"/>
                    <a:pt x="0" y="160354"/>
                    <a:pt x="0" y="158271"/>
                  </a:cubicBezTo>
                  <a:lnTo>
                    <a:pt x="0" y="7854"/>
                  </a:lnTo>
                  <a:cubicBezTo>
                    <a:pt x="0" y="5771"/>
                    <a:pt x="827" y="3773"/>
                    <a:pt x="2300" y="2300"/>
                  </a:cubicBezTo>
                  <a:cubicBezTo>
                    <a:pt x="3773" y="827"/>
                    <a:pt x="5771" y="0"/>
                    <a:pt x="7854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115584" cy="20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95054" y="7483656"/>
            <a:ext cx="7601839" cy="2338721"/>
            <a:chOff x="0" y="0"/>
            <a:chExt cx="2002130" cy="6159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002130" cy="615960"/>
            </a:xfrm>
            <a:custGeom>
              <a:avLst/>
              <a:gdLst/>
              <a:ahLst/>
              <a:cxnLst/>
              <a:rect l="l" t="t" r="r" b="b"/>
              <a:pathLst>
                <a:path w="2002130" h="615960">
                  <a:moveTo>
                    <a:pt x="25461" y="0"/>
                  </a:moveTo>
                  <a:lnTo>
                    <a:pt x="1976670" y="0"/>
                  </a:lnTo>
                  <a:cubicBezTo>
                    <a:pt x="1983422" y="0"/>
                    <a:pt x="1989898" y="2682"/>
                    <a:pt x="1994673" y="7457"/>
                  </a:cubicBezTo>
                  <a:cubicBezTo>
                    <a:pt x="1999448" y="12232"/>
                    <a:pt x="2002130" y="18708"/>
                    <a:pt x="2002130" y="25461"/>
                  </a:cubicBezTo>
                  <a:lnTo>
                    <a:pt x="2002130" y="590499"/>
                  </a:lnTo>
                  <a:cubicBezTo>
                    <a:pt x="2002130" y="597251"/>
                    <a:pt x="1999448" y="603728"/>
                    <a:pt x="1994673" y="608502"/>
                  </a:cubicBezTo>
                  <a:cubicBezTo>
                    <a:pt x="1989898" y="613277"/>
                    <a:pt x="1983422" y="615960"/>
                    <a:pt x="1976670" y="615960"/>
                  </a:cubicBezTo>
                  <a:lnTo>
                    <a:pt x="25461" y="615960"/>
                  </a:lnTo>
                  <a:cubicBezTo>
                    <a:pt x="18708" y="615960"/>
                    <a:pt x="12232" y="613277"/>
                    <a:pt x="7457" y="608502"/>
                  </a:cubicBezTo>
                  <a:cubicBezTo>
                    <a:pt x="2682" y="603728"/>
                    <a:pt x="0" y="597251"/>
                    <a:pt x="0" y="590499"/>
                  </a:cubicBezTo>
                  <a:lnTo>
                    <a:pt x="0" y="25461"/>
                  </a:lnTo>
                  <a:cubicBezTo>
                    <a:pt x="0" y="18708"/>
                    <a:pt x="2682" y="12232"/>
                    <a:pt x="7457" y="7457"/>
                  </a:cubicBezTo>
                  <a:cubicBezTo>
                    <a:pt x="12232" y="2682"/>
                    <a:pt x="18708" y="0"/>
                    <a:pt x="254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5964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002130" cy="654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4000" y="7483656"/>
            <a:ext cx="7601839" cy="2338721"/>
            <a:chOff x="0" y="0"/>
            <a:chExt cx="2002130" cy="61596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02130" cy="615960"/>
            </a:xfrm>
            <a:custGeom>
              <a:avLst/>
              <a:gdLst/>
              <a:ahLst/>
              <a:cxnLst/>
              <a:rect l="l" t="t" r="r" b="b"/>
              <a:pathLst>
                <a:path w="2002130" h="615960">
                  <a:moveTo>
                    <a:pt x="25461" y="0"/>
                  </a:moveTo>
                  <a:lnTo>
                    <a:pt x="1976670" y="0"/>
                  </a:lnTo>
                  <a:cubicBezTo>
                    <a:pt x="1983422" y="0"/>
                    <a:pt x="1989898" y="2682"/>
                    <a:pt x="1994673" y="7457"/>
                  </a:cubicBezTo>
                  <a:cubicBezTo>
                    <a:pt x="1999448" y="12232"/>
                    <a:pt x="2002130" y="18708"/>
                    <a:pt x="2002130" y="25461"/>
                  </a:cubicBezTo>
                  <a:lnTo>
                    <a:pt x="2002130" y="590499"/>
                  </a:lnTo>
                  <a:cubicBezTo>
                    <a:pt x="2002130" y="597251"/>
                    <a:pt x="1999448" y="603728"/>
                    <a:pt x="1994673" y="608502"/>
                  </a:cubicBezTo>
                  <a:cubicBezTo>
                    <a:pt x="1989898" y="613277"/>
                    <a:pt x="1983422" y="615960"/>
                    <a:pt x="1976670" y="615960"/>
                  </a:cubicBezTo>
                  <a:lnTo>
                    <a:pt x="25461" y="615960"/>
                  </a:lnTo>
                  <a:cubicBezTo>
                    <a:pt x="18708" y="615960"/>
                    <a:pt x="12232" y="613277"/>
                    <a:pt x="7457" y="608502"/>
                  </a:cubicBezTo>
                  <a:cubicBezTo>
                    <a:pt x="2682" y="603728"/>
                    <a:pt x="0" y="597251"/>
                    <a:pt x="0" y="590499"/>
                  </a:cubicBezTo>
                  <a:lnTo>
                    <a:pt x="0" y="25461"/>
                  </a:lnTo>
                  <a:cubicBezTo>
                    <a:pt x="0" y="18708"/>
                    <a:pt x="2682" y="12232"/>
                    <a:pt x="7457" y="7457"/>
                  </a:cubicBezTo>
                  <a:cubicBezTo>
                    <a:pt x="12232" y="2682"/>
                    <a:pt x="18708" y="0"/>
                    <a:pt x="2546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659640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002130" cy="654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5400000">
            <a:off x="8230472" y="8085037"/>
            <a:ext cx="779948" cy="463238"/>
            <a:chOff x="0" y="0"/>
            <a:chExt cx="368400" cy="21880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8400" cy="218806"/>
            </a:xfrm>
            <a:custGeom>
              <a:avLst/>
              <a:gdLst/>
              <a:ahLst/>
              <a:cxnLst/>
              <a:rect l="l" t="t" r="r" b="b"/>
              <a:pathLst>
                <a:path w="368400" h="218806">
                  <a:moveTo>
                    <a:pt x="184200" y="218806"/>
                  </a:moveTo>
                  <a:lnTo>
                    <a:pt x="368400" y="0"/>
                  </a:lnTo>
                  <a:lnTo>
                    <a:pt x="0" y="0"/>
                  </a:lnTo>
                  <a:lnTo>
                    <a:pt x="184200" y="218806"/>
                  </a:lnTo>
                  <a:close/>
                </a:path>
              </a:pathLst>
            </a:custGeom>
            <a:solidFill>
              <a:srgbClr val="65964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7563" y="-22471"/>
              <a:ext cx="253275" cy="139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95054" y="1877281"/>
            <a:ext cx="651728" cy="3952580"/>
            <a:chOff x="0" y="0"/>
            <a:chExt cx="171648" cy="104100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1648" cy="1041009"/>
            </a:xfrm>
            <a:custGeom>
              <a:avLst/>
              <a:gdLst/>
              <a:ahLst/>
              <a:cxnLst/>
              <a:rect l="l" t="t" r="r" b="b"/>
              <a:pathLst>
                <a:path w="171648" h="1041009">
                  <a:moveTo>
                    <a:pt x="85824" y="0"/>
                  </a:moveTo>
                  <a:lnTo>
                    <a:pt x="85824" y="0"/>
                  </a:lnTo>
                  <a:cubicBezTo>
                    <a:pt x="108586" y="0"/>
                    <a:pt x="130416" y="9042"/>
                    <a:pt x="146511" y="25137"/>
                  </a:cubicBezTo>
                  <a:cubicBezTo>
                    <a:pt x="162606" y="41233"/>
                    <a:pt x="171648" y="63062"/>
                    <a:pt x="171648" y="85824"/>
                  </a:cubicBezTo>
                  <a:lnTo>
                    <a:pt x="171648" y="955185"/>
                  </a:lnTo>
                  <a:cubicBezTo>
                    <a:pt x="171648" y="977947"/>
                    <a:pt x="162606" y="999776"/>
                    <a:pt x="146511" y="1015871"/>
                  </a:cubicBezTo>
                  <a:cubicBezTo>
                    <a:pt x="130416" y="1031967"/>
                    <a:pt x="108586" y="1041009"/>
                    <a:pt x="85824" y="1041009"/>
                  </a:cubicBezTo>
                  <a:lnTo>
                    <a:pt x="85824" y="1041009"/>
                  </a:lnTo>
                  <a:cubicBezTo>
                    <a:pt x="63062" y="1041009"/>
                    <a:pt x="41233" y="1031967"/>
                    <a:pt x="25137" y="1015871"/>
                  </a:cubicBezTo>
                  <a:cubicBezTo>
                    <a:pt x="9042" y="999776"/>
                    <a:pt x="0" y="977947"/>
                    <a:pt x="0" y="955185"/>
                  </a:cubicBezTo>
                  <a:lnTo>
                    <a:pt x="0" y="85824"/>
                  </a:lnTo>
                  <a:cubicBezTo>
                    <a:pt x="0" y="63062"/>
                    <a:pt x="9042" y="41233"/>
                    <a:pt x="25137" y="25137"/>
                  </a:cubicBezTo>
                  <a:cubicBezTo>
                    <a:pt x="41233" y="9042"/>
                    <a:pt x="63062" y="0"/>
                    <a:pt x="85824" y="0"/>
                  </a:cubicBezTo>
                  <a:close/>
                </a:path>
              </a:pathLst>
            </a:custGeom>
            <a:solidFill>
              <a:srgbClr val="65964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71648" cy="10791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 rot="5400000">
            <a:off x="15237671" y="2634516"/>
            <a:ext cx="4713185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MARKET ANALYSIS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9473" y="2735871"/>
            <a:ext cx="447676" cy="2178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spc="1175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市场调研</a:t>
            </a:r>
            <a:endParaRPr lang="en-US" sz="2999" b="1" spc="1175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15247" y="1927735"/>
            <a:ext cx="9525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/>
          </a:p>
        </p:txBody>
      </p:sp>
      <p:sp>
        <p:nvSpPr>
          <p:cNvPr id="38" name="TextBox 38"/>
          <p:cNvSpPr txBox="1"/>
          <p:nvPr/>
        </p:nvSpPr>
        <p:spPr>
          <a:xfrm>
            <a:off x="1582720" y="1965963"/>
            <a:ext cx="1312880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ja-JP" altLang="en-US" sz="23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市场调研</a:t>
            </a:r>
            <a:endParaRPr lang="en-US" sz="23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582720" y="2828956"/>
            <a:ext cx="2515236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CN" altLang="en-US" sz="23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目标客户群体</a:t>
            </a:r>
            <a:endParaRPr lang="en-US" sz="23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582719" y="3741478"/>
            <a:ext cx="2515237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CN" altLang="en-US" sz="23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竞争对手概况</a:t>
            </a:r>
            <a:endParaRPr lang="en-US" sz="23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582719" y="5287788"/>
            <a:ext cx="2820173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zh-CN" altLang="en-US" sz="23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当地消费者需求</a:t>
            </a:r>
            <a:endParaRPr lang="en-US" sz="23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161590" y="2003745"/>
            <a:ext cx="11372111" cy="33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市场调研　新加坡有机食品市场规模截至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2023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年约为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500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亿日元，预计每年增长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5%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161590" y="3751003"/>
            <a:ext cx="11396191" cy="33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A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公司（有机食品专业连锁店）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,B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公司（擅长线上销售的本土企业）</a:t>
            </a:r>
            <a:endParaRPr lang="ja-JP" altLang="en-US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161590" y="2866739"/>
            <a:ext cx="11372111" cy="33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25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～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45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岁健康意识强烈的富裕阶层女性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尤其以白领职员及高收入家庭主妇为主要目标群体。</a:t>
            </a:r>
            <a:endParaRPr lang="en-US" altLang="zh-CN" sz="20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161590" y="5325571"/>
            <a:ext cx="11521622" cy="330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随着健康意识提升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日本有机食品需求持续增长，消费者尤其重视产品安全性与高品质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90549" y="6849036"/>
            <a:ext cx="2082344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市场分析</a:t>
            </a:r>
            <a:endParaRPr lang="en-US" sz="29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29510" y="7633583"/>
            <a:ext cx="6991333" cy="783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基于数据与调研结果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分析市场动向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、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增长潜力、挑战及机遇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预测业务前景，明确风险与机遇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239496" y="6849036"/>
            <a:ext cx="2082344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199"/>
              </a:lnSpc>
              <a:spcBef>
                <a:spcPct val="0"/>
              </a:spcBef>
            </a:pPr>
            <a:r>
              <a:rPr lang="ja-JP" altLang="en-US" sz="2999" b="1" spc="395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战略规划</a:t>
            </a:r>
            <a:endParaRPr lang="en-US" sz="2999" b="1" spc="395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478456" y="7633583"/>
            <a:ext cx="6991333" cy="78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结合市场分析结果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明确企业产品与服务的拓展路径。提出建立竞争优势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定价策略</a:t>
            </a:r>
            <a:r>
              <a:rPr lang="en-US" altLang="zh-CN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,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渠道开拓等具体战略方案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17541876" y="3614174"/>
            <a:ext cx="0" cy="6672826"/>
          </a:xfrm>
          <a:prstGeom prst="line">
            <a:avLst/>
          </a:prstGeom>
          <a:ln w="38100" cap="flat">
            <a:solidFill>
              <a:srgbClr val="6596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95054" y="190294"/>
            <a:ext cx="6210546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zh-CN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产品</a:t>
            </a:r>
            <a:r>
              <a:rPr lang="en-US" altLang="zh-CN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·</a:t>
            </a:r>
            <a:r>
              <a:rPr lang="zh-CN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服务特点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8" name="Freeform 8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" name="TextBox 11"/>
          <p:cNvSpPr txBox="1"/>
          <p:nvPr/>
        </p:nvSpPr>
        <p:spPr>
          <a:xfrm rot="5400000">
            <a:off x="15237671" y="2634516"/>
            <a:ext cx="4713185" cy="669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FEATURES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1701343"/>
            <a:ext cx="8165492" cy="6012298"/>
            <a:chOff x="0" y="0"/>
            <a:chExt cx="10887322" cy="801639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0887322" cy="8016397"/>
              <a:chOff x="0" y="0"/>
              <a:chExt cx="2150582" cy="158348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150582" cy="1583486"/>
              </a:xfrm>
              <a:custGeom>
                <a:avLst/>
                <a:gdLst/>
                <a:ahLst/>
                <a:cxnLst/>
                <a:rect l="l" t="t" r="r" b="b"/>
                <a:pathLst>
                  <a:path w="2150582" h="1583486">
                    <a:moveTo>
                      <a:pt x="47406" y="0"/>
                    </a:moveTo>
                    <a:lnTo>
                      <a:pt x="2103176" y="0"/>
                    </a:lnTo>
                    <a:cubicBezTo>
                      <a:pt x="2129358" y="0"/>
                      <a:pt x="2150582" y="21225"/>
                      <a:pt x="2150582" y="47406"/>
                    </a:cubicBezTo>
                    <a:lnTo>
                      <a:pt x="2150582" y="1536079"/>
                    </a:lnTo>
                    <a:cubicBezTo>
                      <a:pt x="2150582" y="1562261"/>
                      <a:pt x="2129358" y="1583486"/>
                      <a:pt x="2103176" y="1583486"/>
                    </a:cubicBezTo>
                    <a:lnTo>
                      <a:pt x="47406" y="1583486"/>
                    </a:lnTo>
                    <a:cubicBezTo>
                      <a:pt x="34833" y="1583486"/>
                      <a:pt x="22775" y="1578491"/>
                      <a:pt x="13885" y="1569601"/>
                    </a:cubicBezTo>
                    <a:cubicBezTo>
                      <a:pt x="4995" y="1560710"/>
                      <a:pt x="0" y="1548652"/>
                      <a:pt x="0" y="1536079"/>
                    </a:cubicBezTo>
                    <a:lnTo>
                      <a:pt x="0" y="47406"/>
                    </a:lnTo>
                    <a:cubicBezTo>
                      <a:pt x="0" y="34833"/>
                      <a:pt x="4995" y="22775"/>
                      <a:pt x="13885" y="13885"/>
                    </a:cubicBezTo>
                    <a:cubicBezTo>
                      <a:pt x="22775" y="4995"/>
                      <a:pt x="34833" y="0"/>
                      <a:pt x="47406" y="0"/>
                    </a:cubicBezTo>
                    <a:close/>
                  </a:path>
                </a:pathLst>
              </a:custGeom>
              <a:solidFill>
                <a:srgbClr val="659640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150582" cy="1621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1401897" cy="8016397"/>
              <a:chOff x="0" y="0"/>
              <a:chExt cx="276918" cy="158348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76918" cy="1583486"/>
              </a:xfrm>
              <a:custGeom>
                <a:avLst/>
                <a:gdLst/>
                <a:ahLst/>
                <a:cxnLst/>
                <a:rect l="l" t="t" r="r" b="b"/>
                <a:pathLst>
                  <a:path w="276918" h="1583486">
                    <a:moveTo>
                      <a:pt x="0" y="0"/>
                    </a:moveTo>
                    <a:lnTo>
                      <a:pt x="276918" y="0"/>
                    </a:lnTo>
                    <a:lnTo>
                      <a:pt x="276918" y="1583486"/>
                    </a:lnTo>
                    <a:lnTo>
                      <a:pt x="0" y="1583486"/>
                    </a:lnTo>
                    <a:close/>
                  </a:path>
                </a:pathLst>
              </a:custGeom>
              <a:solidFill>
                <a:srgbClr val="659640"/>
              </a:solidFill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276918" cy="1621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515247" y="2815484"/>
            <a:ext cx="7325789" cy="33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冲绳纯茶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95054" y="5245345"/>
            <a:ext cx="7100758" cy="69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推出冲绳县产有机草本茶“</a:t>
            </a:r>
            <a:r>
              <a:rPr lang="en-US" altLang="zh-CN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Okinawa Pure Tea”</a:t>
            </a:r>
            <a:r>
              <a:rPr lang="zh-CN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。采用无农药</a:t>
            </a:r>
            <a:r>
              <a:rPr lang="en-US" altLang="zh-CN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·</a:t>
            </a:r>
            <a:r>
              <a:rPr lang="zh-CN" altLang="en-US" sz="2000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无添加工艺，面向高端酒店及咖啡馆供应。</a:t>
            </a:r>
            <a:endParaRPr lang="ja-JP" altLang="en-US" sz="2000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95054" y="1956438"/>
            <a:ext cx="3086346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zh-CN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产品</a:t>
            </a:r>
            <a:r>
              <a:rPr lang="en-US" altLang="zh-CN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·</a:t>
            </a:r>
            <a:r>
              <a:rPr lang="zh-CN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服务名称</a:t>
            </a:r>
            <a:endParaRPr lang="en-US" sz="2999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5054" y="4441492"/>
            <a:ext cx="3848346" cy="504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zh-CN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产品</a:t>
            </a:r>
            <a:r>
              <a:rPr lang="en-US" altLang="zh-CN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·</a:t>
            </a:r>
            <a:r>
              <a:rPr lang="zh-CN" altLang="en-US" sz="2999" b="1" dirty="0">
                <a:solidFill>
                  <a:srgbClr val="FFFFFF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服务概要</a:t>
            </a:r>
            <a:endParaRPr lang="en-US" sz="2999" b="1" dirty="0">
              <a:solidFill>
                <a:srgbClr val="FFFFFF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775636" y="1866421"/>
            <a:ext cx="82556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ja-JP" altLang="en-US" sz="2600" b="1" spc="37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特点</a:t>
            </a:r>
            <a:endParaRPr lang="en-US" sz="2600" b="1" spc="37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765314" y="4797020"/>
            <a:ext cx="4517821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与竞品的差异化优势</a:t>
            </a:r>
            <a:endParaRPr lang="en-US" sz="2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8749249" y="2497720"/>
            <a:ext cx="8137045" cy="1949452"/>
            <a:chOff x="0" y="0"/>
            <a:chExt cx="10849393" cy="259927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0849393" cy="2599270"/>
              <a:chOff x="0" y="0"/>
              <a:chExt cx="2143090" cy="51343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43090" cy="513436"/>
              </a:xfrm>
              <a:custGeom>
                <a:avLst/>
                <a:gdLst/>
                <a:ahLst/>
                <a:cxnLst/>
                <a:rect l="l" t="t" r="r" b="b"/>
                <a:pathLst>
                  <a:path w="2143090" h="513436">
                    <a:moveTo>
                      <a:pt x="23786" y="0"/>
                    </a:moveTo>
                    <a:lnTo>
                      <a:pt x="2119304" y="0"/>
                    </a:lnTo>
                    <a:cubicBezTo>
                      <a:pt x="2132441" y="0"/>
                      <a:pt x="2143090" y="10649"/>
                      <a:pt x="2143090" y="23786"/>
                    </a:cubicBezTo>
                    <a:lnTo>
                      <a:pt x="2143090" y="489650"/>
                    </a:lnTo>
                    <a:cubicBezTo>
                      <a:pt x="2143090" y="495958"/>
                      <a:pt x="2140584" y="502008"/>
                      <a:pt x="2136123" y="506469"/>
                    </a:cubicBezTo>
                    <a:cubicBezTo>
                      <a:pt x="2131662" y="510930"/>
                      <a:pt x="2125612" y="513436"/>
                      <a:pt x="2119304" y="513436"/>
                    </a:cubicBezTo>
                    <a:lnTo>
                      <a:pt x="23786" y="513436"/>
                    </a:lnTo>
                    <a:cubicBezTo>
                      <a:pt x="10649" y="513436"/>
                      <a:pt x="0" y="502787"/>
                      <a:pt x="0" y="489650"/>
                    </a:cubicBezTo>
                    <a:lnTo>
                      <a:pt x="0" y="23786"/>
                    </a:lnTo>
                    <a:cubicBezTo>
                      <a:pt x="0" y="10649"/>
                      <a:pt x="10649" y="0"/>
                      <a:pt x="23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65964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143090" cy="5515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526335" y="449012"/>
              <a:ext cx="9889600" cy="498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记载产品或服务的特性</a:t>
              </a:r>
              <a:r>
                <a:rPr lang="en-US" altLang="zh-CN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,</a:t>
              </a:r>
              <a:r>
                <a:rPr lang="zh-CN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技术</a:t>
              </a:r>
              <a:r>
                <a:rPr lang="en-US" altLang="zh-CN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,</a:t>
              </a:r>
              <a:r>
                <a:rPr lang="zh-CN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设计</a:t>
              </a:r>
              <a:r>
                <a:rPr lang="en-US" altLang="zh-CN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,</a:t>
              </a:r>
              <a:r>
                <a:rPr lang="zh-CN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功能等独特性</a:t>
              </a:r>
              <a:r>
                <a:rPr lang="ja-JP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。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775636" y="5484118"/>
            <a:ext cx="8137045" cy="1949452"/>
            <a:chOff x="0" y="0"/>
            <a:chExt cx="10849393" cy="259927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0849393" cy="2599270"/>
              <a:chOff x="0" y="0"/>
              <a:chExt cx="2143090" cy="51343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143090" cy="513436"/>
              </a:xfrm>
              <a:custGeom>
                <a:avLst/>
                <a:gdLst/>
                <a:ahLst/>
                <a:cxnLst/>
                <a:rect l="l" t="t" r="r" b="b"/>
                <a:pathLst>
                  <a:path w="2143090" h="513436">
                    <a:moveTo>
                      <a:pt x="23786" y="0"/>
                    </a:moveTo>
                    <a:lnTo>
                      <a:pt x="2119304" y="0"/>
                    </a:lnTo>
                    <a:cubicBezTo>
                      <a:pt x="2132441" y="0"/>
                      <a:pt x="2143090" y="10649"/>
                      <a:pt x="2143090" y="23786"/>
                    </a:cubicBezTo>
                    <a:lnTo>
                      <a:pt x="2143090" y="489650"/>
                    </a:lnTo>
                    <a:cubicBezTo>
                      <a:pt x="2143090" y="495958"/>
                      <a:pt x="2140584" y="502008"/>
                      <a:pt x="2136123" y="506469"/>
                    </a:cubicBezTo>
                    <a:cubicBezTo>
                      <a:pt x="2131662" y="510930"/>
                      <a:pt x="2125612" y="513436"/>
                      <a:pt x="2119304" y="513436"/>
                    </a:cubicBezTo>
                    <a:lnTo>
                      <a:pt x="23786" y="513436"/>
                    </a:lnTo>
                    <a:cubicBezTo>
                      <a:pt x="10649" y="513436"/>
                      <a:pt x="0" y="502787"/>
                      <a:pt x="0" y="489650"/>
                    </a:cubicBezTo>
                    <a:lnTo>
                      <a:pt x="0" y="23786"/>
                    </a:lnTo>
                    <a:cubicBezTo>
                      <a:pt x="0" y="10649"/>
                      <a:pt x="10649" y="0"/>
                      <a:pt x="23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65964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2143090" cy="5515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526335" y="449012"/>
              <a:ext cx="9889600" cy="104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zh-CN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通过</a:t>
              </a:r>
              <a:r>
                <a:rPr lang="en-US" altLang="zh-CN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100%</a:t>
              </a:r>
              <a:r>
                <a:rPr lang="zh-CN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冲绳原料</a:t>
              </a:r>
              <a:r>
                <a:rPr lang="en-US" altLang="zh-CN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,</a:t>
              </a:r>
              <a:r>
                <a:rPr lang="zh-CN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高品质香气风味、环保包装等特性</a:t>
              </a:r>
              <a:r>
                <a:rPr lang="en-US" altLang="zh-CN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,</a:t>
              </a:r>
              <a:r>
                <a:rPr lang="zh-CN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与竞品形成差异化，打造环保型品牌</a:t>
              </a:r>
              <a:r>
                <a:rPr lang="ja-JP" altLang="en-US" sz="2000" dirty="0">
                  <a:solidFill>
                    <a:srgbClr val="0D0D0D"/>
                  </a:solidFill>
                  <a:latin typeface="Zen Maru Gothic"/>
                  <a:ea typeface="Zen Maru Gothic"/>
                  <a:cs typeface="Zen Maru Gothic"/>
                  <a:sym typeface="Zen Maru Gothic"/>
                </a:rPr>
                <a:t>。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95053" y="8301398"/>
            <a:ext cx="5600945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zh-CN" altLang="en-US" sz="2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面向当地市场的定制化内容</a:t>
            </a:r>
            <a:endParaRPr lang="en-US" sz="2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95054" y="8911633"/>
            <a:ext cx="17008909" cy="3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说明如何根据当地文化与消费者需求调整产品服务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  <a:r>
              <a:rPr lang="zh-CN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展示融入当地市场特色改良的具体改进点</a:t>
            </a:r>
            <a:r>
              <a:rPr lang="ja-JP" altLang="en-US" sz="2000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95054" y="190294"/>
            <a:ext cx="5981946" cy="778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40"/>
              </a:lnSpc>
              <a:spcBef>
                <a:spcPct val="0"/>
              </a:spcBef>
            </a:pPr>
            <a:r>
              <a:rPr lang="ja-JP" altLang="en-US" sz="4600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执行计划</a:t>
            </a:r>
            <a:endParaRPr lang="en-US" sz="4600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892" y="770604"/>
            <a:ext cx="7583920" cy="747666"/>
            <a:chOff x="0" y="0"/>
            <a:chExt cx="10111893" cy="996889"/>
          </a:xfrm>
        </p:grpSpPr>
        <p:sp>
          <p:nvSpPr>
            <p:cNvPr id="7" name="Freeform 7"/>
            <p:cNvSpPr/>
            <p:nvPr/>
          </p:nvSpPr>
          <p:spPr>
            <a:xfrm>
              <a:off x="5448087" y="0"/>
              <a:ext cx="4663806" cy="996889"/>
            </a:xfrm>
            <a:custGeom>
              <a:avLst/>
              <a:gdLst/>
              <a:ahLst/>
              <a:cxnLst/>
              <a:rect l="l" t="t" r="r" b="b"/>
              <a:pathLst>
                <a:path w="4663806" h="996889">
                  <a:moveTo>
                    <a:pt x="0" y="0"/>
                  </a:moveTo>
                  <a:lnTo>
                    <a:pt x="4663806" y="0"/>
                  </a:lnTo>
                  <a:lnTo>
                    <a:pt x="4663806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422985" y="0"/>
              <a:ext cx="3130860" cy="996889"/>
            </a:xfrm>
            <a:custGeom>
              <a:avLst/>
              <a:gdLst/>
              <a:ahLst/>
              <a:cxnLst/>
              <a:rect l="l" t="t" r="r" b="b"/>
              <a:pathLst>
                <a:path w="3130860" h="996889">
                  <a:moveTo>
                    <a:pt x="3130860" y="0"/>
                  </a:moveTo>
                  <a:lnTo>
                    <a:pt x="0" y="0"/>
                  </a:lnTo>
                  <a:lnTo>
                    <a:pt x="0" y="996889"/>
                  </a:lnTo>
                  <a:lnTo>
                    <a:pt x="3130860" y="996889"/>
                  </a:lnTo>
                  <a:lnTo>
                    <a:pt x="313086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48962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2675819" cy="996889"/>
            </a:xfrm>
            <a:custGeom>
              <a:avLst/>
              <a:gdLst/>
              <a:ahLst/>
              <a:cxnLst/>
              <a:rect l="l" t="t" r="r" b="b"/>
              <a:pathLst>
                <a:path w="2675819" h="996889">
                  <a:moveTo>
                    <a:pt x="0" y="0"/>
                  </a:moveTo>
                  <a:lnTo>
                    <a:pt x="2675819" y="0"/>
                  </a:lnTo>
                  <a:lnTo>
                    <a:pt x="2675819" y="996889"/>
                  </a:lnTo>
                  <a:lnTo>
                    <a:pt x="0" y="99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7005" r="-57288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701788" y="2022028"/>
            <a:ext cx="4262539" cy="3843441"/>
            <a:chOff x="0" y="0"/>
            <a:chExt cx="1122644" cy="10122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2644" cy="1012264"/>
            </a:xfrm>
            <a:custGeom>
              <a:avLst/>
              <a:gdLst/>
              <a:ahLst/>
              <a:cxnLst/>
              <a:rect l="l" t="t" r="r" b="b"/>
              <a:pathLst>
                <a:path w="1122644" h="101226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5939"/>
                  </a:lnTo>
                  <a:cubicBezTo>
                    <a:pt x="1122644" y="996001"/>
                    <a:pt x="1106381" y="1012264"/>
                    <a:pt x="1086319" y="1012264"/>
                  </a:cubicBezTo>
                  <a:lnTo>
                    <a:pt x="36325" y="1012264"/>
                  </a:lnTo>
                  <a:cubicBezTo>
                    <a:pt x="26691" y="1012264"/>
                    <a:pt x="17452" y="1008437"/>
                    <a:pt x="10639" y="1001625"/>
                  </a:cubicBezTo>
                  <a:cubicBezTo>
                    <a:pt x="3827" y="994813"/>
                    <a:pt x="0" y="985573"/>
                    <a:pt x="0" y="975939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22644" cy="10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0480" y="2020094"/>
            <a:ext cx="4262539" cy="3845375"/>
            <a:chOff x="0" y="0"/>
            <a:chExt cx="1122644" cy="10127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2644" cy="1012774"/>
            </a:xfrm>
            <a:custGeom>
              <a:avLst/>
              <a:gdLst/>
              <a:ahLst/>
              <a:cxnLst/>
              <a:rect l="l" t="t" r="r" b="b"/>
              <a:pathLst>
                <a:path w="1122644" h="101277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6448"/>
                  </a:lnTo>
                  <a:cubicBezTo>
                    <a:pt x="1122644" y="996510"/>
                    <a:pt x="1106381" y="1012774"/>
                    <a:pt x="1086319" y="1012774"/>
                  </a:cubicBezTo>
                  <a:lnTo>
                    <a:pt x="36325" y="1012774"/>
                  </a:lnTo>
                  <a:cubicBezTo>
                    <a:pt x="26691" y="1012774"/>
                    <a:pt x="17452" y="1008947"/>
                    <a:pt x="10639" y="1002134"/>
                  </a:cubicBezTo>
                  <a:cubicBezTo>
                    <a:pt x="3827" y="995322"/>
                    <a:pt x="0" y="986082"/>
                    <a:pt x="0" y="976448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22644" cy="1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10662" y="2300780"/>
            <a:ext cx="3722164" cy="546057"/>
            <a:chOff x="0" y="0"/>
            <a:chExt cx="980323" cy="1438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87583" y="3638047"/>
            <a:ext cx="3722164" cy="1904101"/>
            <a:chOff x="0" y="0"/>
            <a:chExt cx="980323" cy="5014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783044" y="2022028"/>
            <a:ext cx="4262539" cy="3843441"/>
            <a:chOff x="0" y="0"/>
            <a:chExt cx="1122644" cy="101226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22644" cy="1012264"/>
            </a:xfrm>
            <a:custGeom>
              <a:avLst/>
              <a:gdLst/>
              <a:ahLst/>
              <a:cxnLst/>
              <a:rect l="l" t="t" r="r" b="b"/>
              <a:pathLst>
                <a:path w="1122644" h="101226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5939"/>
                  </a:lnTo>
                  <a:cubicBezTo>
                    <a:pt x="1122644" y="996001"/>
                    <a:pt x="1106381" y="1012264"/>
                    <a:pt x="1086319" y="1012264"/>
                  </a:cubicBezTo>
                  <a:lnTo>
                    <a:pt x="36325" y="1012264"/>
                  </a:lnTo>
                  <a:cubicBezTo>
                    <a:pt x="26691" y="1012264"/>
                    <a:pt x="17452" y="1008437"/>
                    <a:pt x="10639" y="1001625"/>
                  </a:cubicBezTo>
                  <a:cubicBezTo>
                    <a:pt x="3827" y="994813"/>
                    <a:pt x="0" y="985573"/>
                    <a:pt x="0" y="975939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122644" cy="10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053232" y="3638047"/>
            <a:ext cx="3722164" cy="1904101"/>
            <a:chOff x="0" y="0"/>
            <a:chExt cx="980323" cy="5014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245609" y="2020094"/>
            <a:ext cx="4262539" cy="3845375"/>
            <a:chOff x="0" y="0"/>
            <a:chExt cx="1122644" cy="10127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22644" cy="1012774"/>
            </a:xfrm>
            <a:custGeom>
              <a:avLst/>
              <a:gdLst/>
              <a:ahLst/>
              <a:cxnLst/>
              <a:rect l="l" t="t" r="r" b="b"/>
              <a:pathLst>
                <a:path w="1122644" h="101277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6448"/>
                  </a:lnTo>
                  <a:cubicBezTo>
                    <a:pt x="1122644" y="996510"/>
                    <a:pt x="1106381" y="1012774"/>
                    <a:pt x="1086319" y="1012774"/>
                  </a:cubicBezTo>
                  <a:lnTo>
                    <a:pt x="36325" y="1012774"/>
                  </a:lnTo>
                  <a:cubicBezTo>
                    <a:pt x="26691" y="1012774"/>
                    <a:pt x="17452" y="1008947"/>
                    <a:pt x="10639" y="1002134"/>
                  </a:cubicBezTo>
                  <a:cubicBezTo>
                    <a:pt x="3827" y="995322"/>
                    <a:pt x="0" y="986082"/>
                    <a:pt x="0" y="976448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122644" cy="1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025784" y="2300780"/>
            <a:ext cx="3722164" cy="546057"/>
            <a:chOff x="0" y="0"/>
            <a:chExt cx="980323" cy="14381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538636" y="2300780"/>
            <a:ext cx="3722164" cy="546057"/>
            <a:chOff x="0" y="0"/>
            <a:chExt cx="980323" cy="14381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940148" y="2300780"/>
            <a:ext cx="3722164" cy="546057"/>
            <a:chOff x="0" y="0"/>
            <a:chExt cx="980323" cy="14381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521834" y="3638047"/>
            <a:ext cx="3722164" cy="1904101"/>
            <a:chOff x="0" y="0"/>
            <a:chExt cx="980323" cy="501492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984398" y="3638047"/>
            <a:ext cx="3722164" cy="1904101"/>
            <a:chOff x="0" y="0"/>
            <a:chExt cx="980323" cy="501492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804214" y="2315903"/>
            <a:ext cx="3373061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2025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4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月～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6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04215" y="3761872"/>
            <a:ext cx="3301454" cy="9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・实地考察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・消费者问卷调查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・竞争对手分析</a:t>
            </a:r>
            <a:endParaRPr lang="en-US" altLang="ja-JP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794666" y="3028315"/>
            <a:ext cx="140573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市场调研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428636" y="3028315"/>
            <a:ext cx="3029563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zh-CN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销售渠道拓展</a:t>
            </a:r>
            <a:endParaRPr lang="en-US" altLang="ja-JP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269864" y="3761872"/>
            <a:ext cx="3010040" cy="61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・与当地零售店、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电商平台签订合作协议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269864" y="2315903"/>
            <a:ext cx="347808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2025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7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月～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9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0557514" y="3028315"/>
            <a:ext cx="1850828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试销阶段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9738464" y="3761872"/>
            <a:ext cx="2861919" cy="61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・向目标客户群提供样品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・社交媒体推广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265039" y="3028315"/>
            <a:ext cx="3160881" cy="427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正式销售・品牌确立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4201030" y="3761872"/>
            <a:ext cx="2639170" cy="617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・广告投放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・提升品牌本地知名度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9738464" y="2315903"/>
            <a:ext cx="3505533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2025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10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月～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12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4150502" y="2315903"/>
            <a:ext cx="3333283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2026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1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月～</a:t>
            </a:r>
            <a:r>
              <a:rPr lang="en-US" altLang="ja-JP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3</a:t>
            </a:r>
            <a:r>
              <a:rPr lang="ja-JP" alt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13703384" y="6067428"/>
            <a:ext cx="4262539" cy="3843441"/>
            <a:chOff x="0" y="0"/>
            <a:chExt cx="1122644" cy="1012264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122644" cy="1012264"/>
            </a:xfrm>
            <a:custGeom>
              <a:avLst/>
              <a:gdLst/>
              <a:ahLst/>
              <a:cxnLst/>
              <a:rect l="l" t="t" r="r" b="b"/>
              <a:pathLst>
                <a:path w="1122644" h="101226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5939"/>
                  </a:lnTo>
                  <a:cubicBezTo>
                    <a:pt x="1122644" y="996001"/>
                    <a:pt x="1106381" y="1012264"/>
                    <a:pt x="1086319" y="1012264"/>
                  </a:cubicBezTo>
                  <a:lnTo>
                    <a:pt x="36325" y="1012264"/>
                  </a:lnTo>
                  <a:cubicBezTo>
                    <a:pt x="26691" y="1012264"/>
                    <a:pt x="17452" y="1008437"/>
                    <a:pt x="10639" y="1001625"/>
                  </a:cubicBezTo>
                  <a:cubicBezTo>
                    <a:pt x="3827" y="994813"/>
                    <a:pt x="0" y="985573"/>
                    <a:pt x="0" y="975939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1122644" cy="10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322076" y="6065494"/>
            <a:ext cx="4262539" cy="3845375"/>
            <a:chOff x="0" y="0"/>
            <a:chExt cx="1122644" cy="101277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122644" cy="1012774"/>
            </a:xfrm>
            <a:custGeom>
              <a:avLst/>
              <a:gdLst/>
              <a:ahLst/>
              <a:cxnLst/>
              <a:rect l="l" t="t" r="r" b="b"/>
              <a:pathLst>
                <a:path w="1122644" h="101277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6448"/>
                  </a:lnTo>
                  <a:cubicBezTo>
                    <a:pt x="1122644" y="996510"/>
                    <a:pt x="1106381" y="1012774"/>
                    <a:pt x="1086319" y="1012774"/>
                  </a:cubicBezTo>
                  <a:lnTo>
                    <a:pt x="36325" y="1012774"/>
                  </a:lnTo>
                  <a:cubicBezTo>
                    <a:pt x="26691" y="1012774"/>
                    <a:pt x="17452" y="1008947"/>
                    <a:pt x="10639" y="1002134"/>
                  </a:cubicBezTo>
                  <a:cubicBezTo>
                    <a:pt x="3827" y="995322"/>
                    <a:pt x="0" y="986082"/>
                    <a:pt x="0" y="976448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1122644" cy="1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612259" y="6346180"/>
            <a:ext cx="3722164" cy="546057"/>
            <a:chOff x="0" y="0"/>
            <a:chExt cx="980323" cy="14381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589180" y="7683447"/>
            <a:ext cx="3722164" cy="1904101"/>
            <a:chOff x="0" y="0"/>
            <a:chExt cx="980323" cy="501492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4784641" y="6067428"/>
            <a:ext cx="4262539" cy="3843441"/>
            <a:chOff x="0" y="0"/>
            <a:chExt cx="1122644" cy="1012264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122644" cy="1012264"/>
            </a:xfrm>
            <a:custGeom>
              <a:avLst/>
              <a:gdLst/>
              <a:ahLst/>
              <a:cxnLst/>
              <a:rect l="l" t="t" r="r" b="b"/>
              <a:pathLst>
                <a:path w="1122644" h="101226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5939"/>
                  </a:lnTo>
                  <a:cubicBezTo>
                    <a:pt x="1122644" y="996001"/>
                    <a:pt x="1106381" y="1012264"/>
                    <a:pt x="1086319" y="1012264"/>
                  </a:cubicBezTo>
                  <a:lnTo>
                    <a:pt x="36325" y="1012264"/>
                  </a:lnTo>
                  <a:cubicBezTo>
                    <a:pt x="26691" y="1012264"/>
                    <a:pt x="17452" y="1008437"/>
                    <a:pt x="10639" y="1001625"/>
                  </a:cubicBezTo>
                  <a:cubicBezTo>
                    <a:pt x="3827" y="994813"/>
                    <a:pt x="0" y="985573"/>
                    <a:pt x="0" y="975939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-38100"/>
              <a:ext cx="1122644" cy="1050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5054828" y="7683447"/>
            <a:ext cx="3722164" cy="1904101"/>
            <a:chOff x="0" y="0"/>
            <a:chExt cx="980323" cy="501492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 dirty="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9247205" y="6065494"/>
            <a:ext cx="4262539" cy="3845375"/>
            <a:chOff x="0" y="0"/>
            <a:chExt cx="1122644" cy="1012774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122644" cy="1012774"/>
            </a:xfrm>
            <a:custGeom>
              <a:avLst/>
              <a:gdLst/>
              <a:ahLst/>
              <a:cxnLst/>
              <a:rect l="l" t="t" r="r" b="b"/>
              <a:pathLst>
                <a:path w="1122644" h="1012774">
                  <a:moveTo>
                    <a:pt x="36325" y="0"/>
                  </a:moveTo>
                  <a:lnTo>
                    <a:pt x="1086319" y="0"/>
                  </a:lnTo>
                  <a:cubicBezTo>
                    <a:pt x="1106381" y="0"/>
                    <a:pt x="1122644" y="16263"/>
                    <a:pt x="1122644" y="36325"/>
                  </a:cubicBezTo>
                  <a:lnTo>
                    <a:pt x="1122644" y="976448"/>
                  </a:lnTo>
                  <a:cubicBezTo>
                    <a:pt x="1122644" y="996510"/>
                    <a:pt x="1106381" y="1012774"/>
                    <a:pt x="1086319" y="1012774"/>
                  </a:cubicBezTo>
                  <a:lnTo>
                    <a:pt x="36325" y="1012774"/>
                  </a:lnTo>
                  <a:cubicBezTo>
                    <a:pt x="26691" y="1012774"/>
                    <a:pt x="17452" y="1008947"/>
                    <a:pt x="10639" y="1002134"/>
                  </a:cubicBezTo>
                  <a:cubicBezTo>
                    <a:pt x="3827" y="995322"/>
                    <a:pt x="0" y="986082"/>
                    <a:pt x="0" y="976448"/>
                  </a:cubicBezTo>
                  <a:lnTo>
                    <a:pt x="0" y="36325"/>
                  </a:lnTo>
                  <a:cubicBezTo>
                    <a:pt x="0" y="26691"/>
                    <a:pt x="3827" y="17452"/>
                    <a:pt x="10639" y="10639"/>
                  </a:cubicBezTo>
                  <a:cubicBezTo>
                    <a:pt x="17452" y="3827"/>
                    <a:pt x="26691" y="0"/>
                    <a:pt x="36325" y="0"/>
                  </a:cubicBezTo>
                  <a:close/>
                </a:path>
              </a:pathLst>
            </a:custGeom>
            <a:solidFill>
              <a:srgbClr val="B6D28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38100"/>
              <a:ext cx="1122644" cy="105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027380" y="6346180"/>
            <a:ext cx="3722164" cy="546057"/>
            <a:chOff x="0" y="0"/>
            <a:chExt cx="980323" cy="143817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9540232" y="6346180"/>
            <a:ext cx="3722164" cy="546057"/>
            <a:chOff x="0" y="0"/>
            <a:chExt cx="980323" cy="143817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3941744" y="6346180"/>
            <a:ext cx="3722164" cy="546057"/>
            <a:chOff x="0" y="0"/>
            <a:chExt cx="980323" cy="143817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980323" cy="143817"/>
            </a:xfrm>
            <a:custGeom>
              <a:avLst/>
              <a:gdLst/>
              <a:ahLst/>
              <a:cxnLst/>
              <a:rect l="l" t="t" r="r" b="b"/>
              <a:pathLst>
                <a:path w="980323" h="143817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102218"/>
                  </a:lnTo>
                  <a:cubicBezTo>
                    <a:pt x="980323" y="125193"/>
                    <a:pt x="961698" y="143817"/>
                    <a:pt x="938724" y="143817"/>
                  </a:cubicBezTo>
                  <a:lnTo>
                    <a:pt x="41599" y="143817"/>
                  </a:lnTo>
                  <a:cubicBezTo>
                    <a:pt x="18625" y="143817"/>
                    <a:pt x="0" y="125193"/>
                    <a:pt x="0" y="102218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38100"/>
              <a:ext cx="980323" cy="181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9523430" y="7683447"/>
            <a:ext cx="3722164" cy="1904101"/>
            <a:chOff x="0" y="0"/>
            <a:chExt cx="980323" cy="501492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13985994" y="7683447"/>
            <a:ext cx="3722164" cy="1904101"/>
            <a:chOff x="0" y="0"/>
            <a:chExt cx="980323" cy="501492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980323" cy="501492"/>
            </a:xfrm>
            <a:custGeom>
              <a:avLst/>
              <a:gdLst/>
              <a:ahLst/>
              <a:cxnLst/>
              <a:rect l="l" t="t" r="r" b="b"/>
              <a:pathLst>
                <a:path w="980323" h="501492">
                  <a:moveTo>
                    <a:pt x="41599" y="0"/>
                  </a:moveTo>
                  <a:lnTo>
                    <a:pt x="938724" y="0"/>
                  </a:lnTo>
                  <a:cubicBezTo>
                    <a:pt x="961698" y="0"/>
                    <a:pt x="980323" y="18625"/>
                    <a:pt x="980323" y="41599"/>
                  </a:cubicBezTo>
                  <a:lnTo>
                    <a:pt x="980323" y="459893"/>
                  </a:lnTo>
                  <a:cubicBezTo>
                    <a:pt x="980323" y="470925"/>
                    <a:pt x="975940" y="481506"/>
                    <a:pt x="968139" y="489307"/>
                  </a:cubicBezTo>
                  <a:cubicBezTo>
                    <a:pt x="960338" y="497109"/>
                    <a:pt x="949757" y="501492"/>
                    <a:pt x="938724" y="501492"/>
                  </a:cubicBezTo>
                  <a:lnTo>
                    <a:pt x="41599" y="501492"/>
                  </a:lnTo>
                  <a:cubicBezTo>
                    <a:pt x="18625" y="501492"/>
                    <a:pt x="0" y="482867"/>
                    <a:pt x="0" y="459893"/>
                  </a:cubicBezTo>
                  <a:lnTo>
                    <a:pt x="0" y="41599"/>
                  </a:lnTo>
                  <a:cubicBezTo>
                    <a:pt x="0" y="18625"/>
                    <a:pt x="18625" y="0"/>
                    <a:pt x="41599" y="0"/>
                  </a:cubicBezTo>
                  <a:close/>
                </a:path>
              </a:pathLst>
            </a:custGeom>
            <a:solidFill>
              <a:srgbClr val="F3F2F3"/>
            </a:solidFill>
            <a:ln cap="sq">
              <a:noFill/>
              <a:prstDash val="sysDot"/>
              <a:miter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38100"/>
              <a:ext cx="980323" cy="5395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805811" y="6376003"/>
            <a:ext cx="3371464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○○○○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年◯月</a:t>
            </a: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〜◯月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538041" y="7124700"/>
            <a:ext cx="1732748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第五阶段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6090509" y="7124700"/>
            <a:ext cx="1701041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第六阶段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97" name="TextBox 97"/>
          <p:cNvSpPr txBox="1"/>
          <p:nvPr/>
        </p:nvSpPr>
        <p:spPr>
          <a:xfrm>
            <a:off x="5271460" y="7807272"/>
            <a:ext cx="1600200" cy="94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5271459" y="6376003"/>
            <a:ext cx="3455969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○○○○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年◯月</a:t>
            </a: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〜◯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99" name="TextBox 99"/>
          <p:cNvSpPr txBox="1"/>
          <p:nvPr/>
        </p:nvSpPr>
        <p:spPr>
          <a:xfrm>
            <a:off x="10559110" y="7124700"/>
            <a:ext cx="1688619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第七阶段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00" name="TextBox 100"/>
          <p:cNvSpPr txBox="1"/>
          <p:nvPr/>
        </p:nvSpPr>
        <p:spPr>
          <a:xfrm>
            <a:off x="9740062" y="7807272"/>
            <a:ext cx="1600200" cy="94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15021676" y="7124700"/>
            <a:ext cx="1818524" cy="425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ja-JP" altLang="en-US" sz="2599" b="1" dirty="0">
                <a:solidFill>
                  <a:srgbClr val="0D0D0D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第八阶段</a:t>
            </a:r>
            <a:endParaRPr lang="en-US" sz="2599" b="1" dirty="0">
              <a:solidFill>
                <a:srgbClr val="0D0D0D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02" name="TextBox 102"/>
          <p:cNvSpPr txBox="1"/>
          <p:nvPr/>
        </p:nvSpPr>
        <p:spPr>
          <a:xfrm>
            <a:off x="14202626" y="7807272"/>
            <a:ext cx="1600200" cy="94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  <p:sp>
        <p:nvSpPr>
          <p:cNvPr id="103" name="TextBox 103"/>
          <p:cNvSpPr txBox="1"/>
          <p:nvPr/>
        </p:nvSpPr>
        <p:spPr>
          <a:xfrm>
            <a:off x="9740062" y="6376003"/>
            <a:ext cx="3443546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○○○○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年◯月</a:t>
            </a: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〜◯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04" name="TextBox 104"/>
          <p:cNvSpPr txBox="1"/>
          <p:nvPr/>
        </p:nvSpPr>
        <p:spPr>
          <a:xfrm>
            <a:off x="14152099" y="6376003"/>
            <a:ext cx="3330090" cy="438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○○○○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年◯月</a:t>
            </a:r>
            <a:r>
              <a:rPr lang="en-US" sz="2599" b="1" dirty="0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〜◯</a:t>
            </a:r>
            <a:r>
              <a:rPr lang="en-US" sz="2599" b="1" dirty="0" err="1">
                <a:solidFill>
                  <a:srgbClr val="65964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月</a:t>
            </a:r>
            <a:endParaRPr lang="en-US" sz="2599" b="1" dirty="0">
              <a:solidFill>
                <a:srgbClr val="65964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05" name="TextBox 105"/>
          <p:cNvSpPr txBox="1"/>
          <p:nvPr/>
        </p:nvSpPr>
        <p:spPr>
          <a:xfrm>
            <a:off x="804215" y="7807272"/>
            <a:ext cx="1600200" cy="94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1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2</a:t>
            </a: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　</a:t>
            </a:r>
            <a:b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</a:br>
            <a:r>
              <a:rPr lang="ja-JP" altLang="en-US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・行动</a:t>
            </a:r>
            <a:r>
              <a:rPr lang="en-US" altLang="ja-JP" dirty="0">
                <a:solidFill>
                  <a:srgbClr val="0D0D0D"/>
                </a:solidFill>
                <a:latin typeface="Zen Maru Gothic"/>
                <a:ea typeface="Zen Maru Gothic"/>
                <a:cs typeface="Zen Maru Gothic"/>
                <a:sym typeface="Zen Maru Gothic"/>
              </a:rPr>
              <a:t>3</a:t>
            </a:r>
            <a:endParaRPr lang="en-US" sz="1800" dirty="0">
              <a:solidFill>
                <a:srgbClr val="0D0D0D"/>
              </a:solidFill>
              <a:latin typeface="Zen Maru Gothic"/>
              <a:ea typeface="Zen Maru Gothic"/>
              <a:cs typeface="Zen Maru Gothic"/>
              <a:sym typeface="Zen Maru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template_nature-green</Template>
  <TotalTime>13</TotalTime>
  <Words>527</Words>
  <Application>Microsoft Macintosh PowerPoint</Application>
  <PresentationFormat>ユーザー設定</PresentationFormat>
  <Paragraphs>84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Zen Maru Gothic</vt:lpstr>
      <vt:lpstr>Arial</vt:lpstr>
      <vt:lpstr>Zen Maru Gothic Bold</vt:lpstr>
      <vt:lpstr>游ゴシック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玲大 中村</dc:creator>
  <cp:lastModifiedBy>隆太 宮城</cp:lastModifiedBy>
  <cp:revision>1</cp:revision>
  <dcterms:created xsi:type="dcterms:W3CDTF">2026-02-06T09:32:32Z</dcterms:created>
  <dcterms:modified xsi:type="dcterms:W3CDTF">2026-02-26T02:23:30Z</dcterms:modified>
  <dc:identifier>DAGeG9D4deo</dc:identifier>
</cp:coreProperties>
</file>