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Zen Maru Gothic" panose="020B0600070205080204" charset="-128"/>
      <p:regular r:id="rId9"/>
      <p:bold r:id="rId10"/>
    </p:embeddedFont>
    <p:embeddedFont>
      <p:font typeface="Zen Maru Gothic Bold" panose="020B0600070205080204" charset="-128"/>
      <p:regular r:id="rId11"/>
      <p:bold r:id="rId12"/>
    </p:embeddedFont>
    <p:embeddedFont>
      <p:font typeface="游ゴシック" panose="020B0400000000000000" pitchFamily="50" charset="-128"/>
      <p:regular r:id="rId13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4FFB52-E1C2-4D24-B507-A34FFAB96FC5}" v="79" dt="2026-02-06T09:30:22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72" autoAdjust="0"/>
  </p:normalViewPr>
  <p:slideViewPr>
    <p:cSldViewPr>
      <p:cViewPr varScale="1">
        <p:scale>
          <a:sx n="70" d="100"/>
          <a:sy n="70" d="100"/>
        </p:scale>
        <p:origin x="81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玲大 中村" userId="1a7de7d354f4b5d1" providerId="LiveId" clId="{77D6E796-5ACF-457C-9575-8A09B6203C03}"/>
    <pc:docChg chg="undo custSel modSld">
      <pc:chgData name="玲大 中村" userId="1a7de7d354f4b5d1" providerId="LiveId" clId="{77D6E796-5ACF-457C-9575-8A09B6203C03}" dt="2026-02-06T09:30:26.609" v="241" actId="20577"/>
      <pc:docMkLst>
        <pc:docMk/>
      </pc:docMkLst>
      <pc:sldChg chg="modSp mod">
        <pc:chgData name="玲大 中村" userId="1a7de7d354f4b5d1" providerId="LiveId" clId="{77D6E796-5ACF-457C-9575-8A09B6203C03}" dt="2026-02-06T09:13:22.463" v="12" actId="20577"/>
        <pc:sldMkLst>
          <pc:docMk/>
          <pc:sldMk cId="0" sldId="256"/>
        </pc:sldMkLst>
        <pc:spChg chg="mod">
          <ac:chgData name="玲大 中村" userId="1a7de7d354f4b5d1" providerId="LiveId" clId="{77D6E796-5ACF-457C-9575-8A09B6203C03}" dt="2026-02-06T09:12:57.012" v="4" actId="14100"/>
          <ac:spMkLst>
            <pc:docMk/>
            <pc:sldMk cId="0" sldId="256"/>
            <ac:spMk id="1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2:48.085" v="2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3:22.463" v="12" actId="20577"/>
          <ac:spMkLst>
            <pc:docMk/>
            <pc:sldMk cId="0" sldId="256"/>
            <ac:spMk id="13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2-06T09:15:38.735" v="41"/>
        <pc:sldMkLst>
          <pc:docMk/>
          <pc:sldMk cId="0" sldId="257"/>
        </pc:sldMkLst>
        <pc:spChg chg="mod">
          <ac:chgData name="玲大 中村" userId="1a7de7d354f4b5d1" providerId="LiveId" clId="{77D6E796-5ACF-457C-9575-8A09B6203C03}" dt="2026-02-06T09:13:37.912" v="15" actId="14100"/>
          <ac:spMkLst>
            <pc:docMk/>
            <pc:sldMk cId="0" sldId="257"/>
            <ac:spMk id="1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3:45.953" v="17" actId="14100"/>
          <ac:spMkLst>
            <pc:docMk/>
            <pc:sldMk cId="0" sldId="257"/>
            <ac:spMk id="1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3:57.541" v="21" actId="14100"/>
          <ac:spMkLst>
            <pc:docMk/>
            <pc:sldMk cId="0" sldId="257"/>
            <ac:spMk id="1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4:15.432" v="25" actId="14100"/>
          <ac:spMkLst>
            <pc:docMk/>
            <pc:sldMk cId="0" sldId="257"/>
            <ac:spMk id="1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4:36.092" v="30" actId="14100"/>
          <ac:spMkLst>
            <pc:docMk/>
            <pc:sldMk cId="0" sldId="257"/>
            <ac:spMk id="1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4:05.544" v="23"/>
          <ac:spMkLst>
            <pc:docMk/>
            <pc:sldMk cId="0" sldId="257"/>
            <ac:spMk id="1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4:25.932" v="28" actId="14100"/>
          <ac:spMkLst>
            <pc:docMk/>
            <pc:sldMk cId="0" sldId="257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4:45.818" v="32"/>
          <ac:spMkLst>
            <pc:docMk/>
            <pc:sldMk cId="0" sldId="257"/>
            <ac:spMk id="2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5:02.499" v="35" actId="14100"/>
          <ac:spMkLst>
            <pc:docMk/>
            <pc:sldMk cId="0" sldId="257"/>
            <ac:spMk id="2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5:08.735" v="36"/>
          <ac:spMkLst>
            <pc:docMk/>
            <pc:sldMk cId="0" sldId="257"/>
            <ac:spMk id="2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5:16.860" v="37"/>
          <ac:spMkLst>
            <pc:docMk/>
            <pc:sldMk cId="0" sldId="257"/>
            <ac:spMk id="2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5:22.402" v="38"/>
          <ac:spMkLst>
            <pc:docMk/>
            <pc:sldMk cId="0" sldId="257"/>
            <ac:spMk id="2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5:33.161" v="40" actId="14100"/>
          <ac:spMkLst>
            <pc:docMk/>
            <pc:sldMk cId="0" sldId="257"/>
            <ac:spMk id="2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5:38.735" v="41"/>
          <ac:spMkLst>
            <pc:docMk/>
            <pc:sldMk cId="0" sldId="257"/>
            <ac:spMk id="27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2-06T09:17:15.905" v="60"/>
        <pc:sldMkLst>
          <pc:docMk/>
          <pc:sldMk cId="0" sldId="258"/>
        </pc:sldMkLst>
        <pc:spChg chg="mod">
          <ac:chgData name="玲大 中村" userId="1a7de7d354f4b5d1" providerId="LiveId" clId="{77D6E796-5ACF-457C-9575-8A09B6203C03}" dt="2026-02-06T09:15:51.535" v="44" actId="14100"/>
          <ac:spMkLst>
            <pc:docMk/>
            <pc:sldMk cId="0" sldId="258"/>
            <ac:spMk id="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6:02.374" v="46" actId="14100"/>
          <ac:spMkLst>
            <pc:docMk/>
            <pc:sldMk cId="0" sldId="258"/>
            <ac:spMk id="1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6:25.670" v="50" actId="20577"/>
          <ac:spMkLst>
            <pc:docMk/>
            <pc:sldMk cId="0" sldId="258"/>
            <ac:spMk id="1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7:10.663" v="59" actId="14100"/>
          <ac:spMkLst>
            <pc:docMk/>
            <pc:sldMk cId="0" sldId="258"/>
            <ac:spMk id="1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7:15.905" v="60"/>
          <ac:spMkLst>
            <pc:docMk/>
            <pc:sldMk cId="0" sldId="258"/>
            <ac:spMk id="1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6:37.255" v="52" actId="14100"/>
          <ac:spMkLst>
            <pc:docMk/>
            <pc:sldMk cId="0" sldId="258"/>
            <ac:spMk id="1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6:43.399" v="53"/>
          <ac:spMkLst>
            <pc:docMk/>
            <pc:sldMk cId="0" sldId="258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6:53.385" v="55" actId="14100"/>
          <ac:spMkLst>
            <pc:docMk/>
            <pc:sldMk cId="0" sldId="258"/>
            <ac:spMk id="2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6:58.561" v="56"/>
          <ac:spMkLst>
            <pc:docMk/>
            <pc:sldMk cId="0" sldId="258"/>
            <ac:spMk id="25" creationId="{00000000-0000-0000-0000-000000000000}"/>
          </ac:spMkLst>
        </pc:spChg>
      </pc:sldChg>
      <pc:sldChg chg="modSp mod">
        <pc:chgData name="玲大 中村" userId="1a7de7d354f4b5d1" providerId="LiveId" clId="{77D6E796-5ACF-457C-9575-8A09B6203C03}" dt="2026-02-06T09:21:55.869" v="112" actId="1076"/>
        <pc:sldMkLst>
          <pc:docMk/>
          <pc:sldMk cId="0" sldId="259"/>
        </pc:sldMkLst>
        <pc:spChg chg="mod">
          <ac:chgData name="玲大 中村" userId="1a7de7d354f4b5d1" providerId="LiveId" clId="{77D6E796-5ACF-457C-9575-8A09B6203C03}" dt="2026-02-06T09:17:31.586" v="63" actId="1076"/>
          <ac:spMkLst>
            <pc:docMk/>
            <pc:sldMk cId="0" sldId="259"/>
            <ac:spMk id="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1:38.508" v="109" actId="14100"/>
          <ac:spMkLst>
            <pc:docMk/>
            <pc:sldMk cId="0" sldId="259"/>
            <ac:spMk id="2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8:00.608" v="68" actId="1076"/>
          <ac:spMkLst>
            <pc:docMk/>
            <pc:sldMk cId="0" sldId="259"/>
            <ac:spMk id="3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1:55.869" v="112" actId="1076"/>
          <ac:spMkLst>
            <pc:docMk/>
            <pc:sldMk cId="0" sldId="259"/>
            <ac:spMk id="3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1:21.898" v="106" actId="1076"/>
          <ac:spMkLst>
            <pc:docMk/>
            <pc:sldMk cId="0" sldId="259"/>
            <ac:spMk id="3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1:25.463" v="107" actId="1076"/>
          <ac:spMkLst>
            <pc:docMk/>
            <pc:sldMk cId="0" sldId="259"/>
            <ac:spMk id="4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1:49.820" v="111" actId="1076"/>
          <ac:spMkLst>
            <pc:docMk/>
            <pc:sldMk cId="0" sldId="259"/>
            <ac:spMk id="4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8:22.552" v="71"/>
          <ac:spMkLst>
            <pc:docMk/>
            <pc:sldMk cId="0" sldId="259"/>
            <ac:spMk id="4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1:10.293" v="102" actId="1076"/>
          <ac:spMkLst>
            <pc:docMk/>
            <pc:sldMk cId="0" sldId="259"/>
            <ac:spMk id="4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0:58.458" v="99" actId="1076"/>
          <ac:spMkLst>
            <pc:docMk/>
            <pc:sldMk cId="0" sldId="259"/>
            <ac:spMk id="4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1:42.723" v="110" actId="1076"/>
          <ac:spMkLst>
            <pc:docMk/>
            <pc:sldMk cId="0" sldId="259"/>
            <ac:spMk id="4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9:20.088" v="81" actId="14100"/>
          <ac:spMkLst>
            <pc:docMk/>
            <pc:sldMk cId="0" sldId="259"/>
            <ac:spMk id="4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9:24.331" v="82"/>
          <ac:spMkLst>
            <pc:docMk/>
            <pc:sldMk cId="0" sldId="259"/>
            <ac:spMk id="4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9:36.236" v="84" actId="6559"/>
          <ac:spMkLst>
            <pc:docMk/>
            <pc:sldMk cId="0" sldId="259"/>
            <ac:spMk id="4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19:41.751" v="85"/>
          <ac:spMkLst>
            <pc:docMk/>
            <pc:sldMk cId="0" sldId="259"/>
            <ac:spMk id="49" creationId="{00000000-0000-0000-0000-000000000000}"/>
          </ac:spMkLst>
        </pc:spChg>
        <pc:grpChg chg="mod">
          <ac:chgData name="玲大 中村" userId="1a7de7d354f4b5d1" providerId="LiveId" clId="{77D6E796-5ACF-457C-9575-8A09B6203C03}" dt="2026-02-06T09:17:34.846" v="64" actId="14100"/>
          <ac:grpSpMkLst>
            <pc:docMk/>
            <pc:sldMk cId="0" sldId="259"/>
            <ac:grpSpMk id="7" creationId="{00000000-0000-0000-0000-000000000000}"/>
          </ac:grpSpMkLst>
        </pc:grpChg>
        <pc:grpChg chg="mod">
          <ac:chgData name="玲大 中村" userId="1a7de7d354f4b5d1" providerId="LiveId" clId="{77D6E796-5ACF-457C-9575-8A09B6203C03}" dt="2026-02-06T09:20:25.541" v="96" actId="14100"/>
          <ac:grpSpMkLst>
            <pc:docMk/>
            <pc:sldMk cId="0" sldId="259"/>
            <ac:grpSpMk id="11" creationId="{00000000-0000-0000-0000-000000000000}"/>
          </ac:grpSpMkLst>
        </pc:grpChg>
        <pc:grpChg chg="mod">
          <ac:chgData name="玲大 中村" userId="1a7de7d354f4b5d1" providerId="LiveId" clId="{77D6E796-5ACF-457C-9575-8A09B6203C03}" dt="2026-02-06T09:21:17.730" v="105" actId="14100"/>
          <ac:grpSpMkLst>
            <pc:docMk/>
            <pc:sldMk cId="0" sldId="259"/>
            <ac:grpSpMk id="14" creationId="{00000000-0000-0000-0000-000000000000}"/>
          </ac:grpSpMkLst>
        </pc:grpChg>
        <pc:grpChg chg="mod">
          <ac:chgData name="玲大 中村" userId="1a7de7d354f4b5d1" providerId="LiveId" clId="{77D6E796-5ACF-457C-9575-8A09B6203C03}" dt="2026-02-06T09:20:37.930" v="98" actId="14100"/>
          <ac:grpSpMkLst>
            <pc:docMk/>
            <pc:sldMk cId="0" sldId="259"/>
            <ac:grpSpMk id="17" creationId="{00000000-0000-0000-0000-000000000000}"/>
          </ac:grpSpMkLst>
        </pc:grpChg>
      </pc:sldChg>
      <pc:sldChg chg="modSp mod">
        <pc:chgData name="玲大 中村" userId="1a7de7d354f4b5d1" providerId="LiveId" clId="{77D6E796-5ACF-457C-9575-8A09B6203C03}" dt="2026-02-06T09:23:51.839" v="131" actId="20577"/>
        <pc:sldMkLst>
          <pc:docMk/>
          <pc:sldMk cId="0" sldId="260"/>
        </pc:sldMkLst>
        <pc:spChg chg="mod">
          <ac:chgData name="玲大 中村" userId="1a7de7d354f4b5d1" providerId="LiveId" clId="{77D6E796-5ACF-457C-9575-8A09B6203C03}" dt="2026-02-06T09:22:12.419" v="114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2:35.054" v="118"/>
          <ac:spMkLst>
            <pc:docMk/>
            <pc:sldMk cId="0" sldId="260"/>
            <ac:spMk id="1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2:57.754" v="121"/>
          <ac:spMkLst>
            <pc:docMk/>
            <pc:sldMk cId="0" sldId="260"/>
            <ac:spMk id="2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2:29.158" v="117" actId="14100"/>
          <ac:spMkLst>
            <pc:docMk/>
            <pc:sldMk cId="0" sldId="260"/>
            <ac:spMk id="2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2:47.160" v="120" actId="14100"/>
          <ac:spMkLst>
            <pc:docMk/>
            <pc:sldMk cId="0" sldId="260"/>
            <ac:spMk id="2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3:10.104" v="124" actId="6559"/>
          <ac:spMkLst>
            <pc:docMk/>
            <pc:sldMk cId="0" sldId="260"/>
            <ac:spMk id="2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3:24.732" v="127" actId="14100"/>
          <ac:spMkLst>
            <pc:docMk/>
            <pc:sldMk cId="0" sldId="260"/>
            <ac:spMk id="2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3:15.556" v="125"/>
          <ac:spMkLst>
            <pc:docMk/>
            <pc:sldMk cId="0" sldId="260"/>
            <ac:spMk id="2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3:15.556" v="125"/>
          <ac:spMkLst>
            <pc:docMk/>
            <pc:sldMk cId="0" sldId="260"/>
            <ac:spMk id="2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3:15.556" v="125"/>
          <ac:spMkLst>
            <pc:docMk/>
            <pc:sldMk cId="0" sldId="260"/>
            <ac:spMk id="2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3:33.329" v="128"/>
          <ac:spMkLst>
            <pc:docMk/>
            <pc:sldMk cId="0" sldId="260"/>
            <ac:spMk id="3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3:40.215" v="129"/>
          <ac:spMkLst>
            <pc:docMk/>
            <pc:sldMk cId="0" sldId="260"/>
            <ac:spMk id="3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3:51.839" v="131" actId="20577"/>
          <ac:spMkLst>
            <pc:docMk/>
            <pc:sldMk cId="0" sldId="260"/>
            <ac:spMk id="36" creationId="{00000000-0000-0000-0000-000000000000}"/>
          </ac:spMkLst>
        </pc:spChg>
        <pc:grpChg chg="mod">
          <ac:chgData name="玲大 中村" userId="1a7de7d354f4b5d1" providerId="LiveId" clId="{77D6E796-5ACF-457C-9575-8A09B6203C03}" dt="2026-02-06T09:22:16.833" v="115" actId="14100"/>
          <ac:grpSpMkLst>
            <pc:docMk/>
            <pc:sldMk cId="0" sldId="260"/>
            <ac:grpSpMk id="7" creationId="{00000000-0000-0000-0000-000000000000}"/>
          </ac:grpSpMkLst>
        </pc:grpChg>
        <pc:grpChg chg="mod">
          <ac:chgData name="玲大 中村" userId="1a7de7d354f4b5d1" providerId="LiveId" clId="{77D6E796-5ACF-457C-9575-8A09B6203C03}" dt="2026-02-06T09:23:15.556" v="125"/>
          <ac:grpSpMkLst>
            <pc:docMk/>
            <pc:sldMk cId="0" sldId="260"/>
            <ac:grpSpMk id="25" creationId="{00000000-0000-0000-0000-000000000000}"/>
          </ac:grpSpMkLst>
        </pc:grpChg>
        <pc:grpChg chg="mod">
          <ac:chgData name="玲大 中村" userId="1a7de7d354f4b5d1" providerId="LiveId" clId="{77D6E796-5ACF-457C-9575-8A09B6203C03}" dt="2026-02-06T09:23:15.556" v="125"/>
          <ac:grpSpMkLst>
            <pc:docMk/>
            <pc:sldMk cId="0" sldId="260"/>
            <ac:grpSpMk id="26" creationId="{00000000-0000-0000-0000-000000000000}"/>
          </ac:grpSpMkLst>
        </pc:grpChg>
      </pc:sldChg>
      <pc:sldChg chg="addSp delSp modSp mod">
        <pc:chgData name="玲大 中村" userId="1a7de7d354f4b5d1" providerId="LiveId" clId="{77D6E796-5ACF-457C-9575-8A09B6203C03}" dt="2026-02-06T09:30:26.609" v="241" actId="20577"/>
        <pc:sldMkLst>
          <pc:docMk/>
          <pc:sldMk cId="0" sldId="261"/>
        </pc:sldMkLst>
        <pc:spChg chg="add mod">
          <ac:chgData name="玲大 中村" userId="1a7de7d354f4b5d1" providerId="LiveId" clId="{77D6E796-5ACF-457C-9575-8A09B6203C03}" dt="2026-02-06T09:27:40.931" v="186" actId="1076"/>
          <ac:spMkLst>
            <pc:docMk/>
            <pc:sldMk cId="0" sldId="261"/>
            <ac:spMk id="3" creationId="{2210DEA2-893A-EA10-9706-A5DD05DF85B7}"/>
          </ac:spMkLst>
        </pc:spChg>
        <pc:spChg chg="add mod">
          <ac:chgData name="玲大 中村" userId="1a7de7d354f4b5d1" providerId="LiveId" clId="{77D6E796-5ACF-457C-9575-8A09B6203C03}" dt="2026-02-06T09:28:57.900" v="207" actId="1076"/>
          <ac:spMkLst>
            <pc:docMk/>
            <pc:sldMk cId="0" sldId="261"/>
            <ac:spMk id="4" creationId="{721B6B5C-44F0-15AF-4A3C-33651ED4343C}"/>
          </ac:spMkLst>
        </pc:spChg>
        <pc:spChg chg="mod">
          <ac:chgData name="玲大 中村" userId="1a7de7d354f4b5d1" providerId="LiveId" clId="{77D6E796-5ACF-457C-9575-8A09B6203C03}" dt="2026-02-06T09:24:07.552" v="133" actId="14100"/>
          <ac:spMkLst>
            <pc:docMk/>
            <pc:sldMk cId="0" sldId="261"/>
            <ac:spMk id="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4:17.732" v="136" actId="122"/>
          <ac:spMkLst>
            <pc:docMk/>
            <pc:sldMk cId="0" sldId="261"/>
            <ac:spMk id="4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4:47.493" v="143" actId="20577"/>
          <ac:spMkLst>
            <pc:docMk/>
            <pc:sldMk cId="0" sldId="261"/>
            <ac:spMk id="4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4:35.830" v="140" actId="1076"/>
          <ac:spMkLst>
            <pc:docMk/>
            <pc:sldMk cId="0" sldId="261"/>
            <ac:spMk id="4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5:28.365" v="153" actId="1076"/>
          <ac:spMkLst>
            <pc:docMk/>
            <pc:sldMk cId="0" sldId="261"/>
            <ac:spMk id="4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5:43.507" v="159" actId="20577"/>
          <ac:spMkLst>
            <pc:docMk/>
            <pc:sldMk cId="0" sldId="261"/>
            <ac:spMk id="5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5:07.292" v="148" actId="1076"/>
          <ac:spMkLst>
            <pc:docMk/>
            <pc:sldMk cId="0" sldId="261"/>
            <ac:spMk id="5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6:07.326" v="164"/>
          <ac:spMkLst>
            <pc:docMk/>
            <pc:sldMk cId="0" sldId="261"/>
            <ac:spMk id="52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6:33.244" v="171" actId="20577"/>
          <ac:spMkLst>
            <pc:docMk/>
            <pc:sldMk cId="0" sldId="261"/>
            <ac:spMk id="53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7:44.020" v="191" actId="1036"/>
          <ac:spMkLst>
            <pc:docMk/>
            <pc:sldMk cId="0" sldId="261"/>
            <ac:spMk id="5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8:21.460" v="198" actId="20577"/>
          <ac:spMkLst>
            <pc:docMk/>
            <pc:sldMk cId="0" sldId="261"/>
            <ac:spMk id="5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6:00.825" v="163" actId="1076"/>
          <ac:spMkLst>
            <pc:docMk/>
            <pc:sldMk cId="0" sldId="261"/>
            <ac:spMk id="5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6:45.322" v="173" actId="1076"/>
          <ac:spMkLst>
            <pc:docMk/>
            <pc:sldMk cId="0" sldId="261"/>
            <ac:spMk id="57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8:41.332" v="202" actId="1076"/>
          <ac:spMkLst>
            <pc:docMk/>
            <pc:sldMk cId="0" sldId="261"/>
            <ac:spMk id="9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9:32.456" v="215" actId="122"/>
          <ac:spMkLst>
            <pc:docMk/>
            <pc:sldMk cId="0" sldId="261"/>
            <ac:spMk id="95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9:37.149" v="220" actId="20577"/>
          <ac:spMkLst>
            <pc:docMk/>
            <pc:sldMk cId="0" sldId="261"/>
            <ac:spMk id="96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30:09.733" v="235" actId="20577"/>
          <ac:spMkLst>
            <pc:docMk/>
            <pc:sldMk cId="0" sldId="261"/>
            <ac:spMk id="97" creationId="{00000000-0000-0000-0000-000000000000}"/>
          </ac:spMkLst>
        </pc:spChg>
        <pc:spChg chg="del mod">
          <ac:chgData name="玲大 中村" userId="1a7de7d354f4b5d1" providerId="LiveId" clId="{77D6E796-5ACF-457C-9575-8A09B6203C03}" dt="2026-02-06T09:28:53.333" v="206" actId="478"/>
          <ac:spMkLst>
            <pc:docMk/>
            <pc:sldMk cId="0" sldId="261"/>
            <ac:spMk id="98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9:39.782" v="223" actId="20577"/>
          <ac:spMkLst>
            <pc:docMk/>
            <pc:sldMk cId="0" sldId="261"/>
            <ac:spMk id="99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30:17.695" v="238" actId="20577"/>
          <ac:spMkLst>
            <pc:docMk/>
            <pc:sldMk cId="0" sldId="261"/>
            <ac:spMk id="100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9:42.518" v="226" actId="20577"/>
          <ac:spMkLst>
            <pc:docMk/>
            <pc:sldMk cId="0" sldId="261"/>
            <ac:spMk id="101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30:26.609" v="241" actId="20577"/>
          <ac:spMkLst>
            <pc:docMk/>
            <pc:sldMk cId="0" sldId="261"/>
            <ac:spMk id="102" creationId="{00000000-0000-0000-0000-000000000000}"/>
          </ac:spMkLst>
        </pc:spChg>
        <pc:spChg chg="del">
          <ac:chgData name="玲大 中村" userId="1a7de7d354f4b5d1" providerId="LiveId" clId="{77D6E796-5ACF-457C-9575-8A09B6203C03}" dt="2026-02-06T09:29:00.676" v="208" actId="478"/>
          <ac:spMkLst>
            <pc:docMk/>
            <pc:sldMk cId="0" sldId="261"/>
            <ac:spMk id="103" creationId="{00000000-0000-0000-0000-000000000000}"/>
          </ac:spMkLst>
        </pc:spChg>
        <pc:spChg chg="del">
          <ac:chgData name="玲大 中村" userId="1a7de7d354f4b5d1" providerId="LiveId" clId="{77D6E796-5ACF-457C-9575-8A09B6203C03}" dt="2026-02-06T09:29:16.725" v="211" actId="478"/>
          <ac:spMkLst>
            <pc:docMk/>
            <pc:sldMk cId="0" sldId="261"/>
            <ac:spMk id="104" creationId="{00000000-0000-0000-0000-000000000000}"/>
          </ac:spMkLst>
        </pc:spChg>
        <pc:spChg chg="mod">
          <ac:chgData name="玲大 中村" userId="1a7de7d354f4b5d1" providerId="LiveId" clId="{77D6E796-5ACF-457C-9575-8A09B6203C03}" dt="2026-02-06T09:29:59.158" v="231" actId="20577"/>
          <ac:spMkLst>
            <pc:docMk/>
            <pc:sldMk cId="0" sldId="261"/>
            <ac:spMk id="105" creationId="{00000000-0000-0000-0000-000000000000}"/>
          </ac:spMkLst>
        </pc:spChg>
        <pc:spChg chg="add mod">
          <ac:chgData name="玲大 中村" userId="1a7de7d354f4b5d1" providerId="LiveId" clId="{77D6E796-5ACF-457C-9575-8A09B6203C03}" dt="2026-02-06T09:29:12.871" v="210" actId="1076"/>
          <ac:spMkLst>
            <pc:docMk/>
            <pc:sldMk cId="0" sldId="261"/>
            <ac:spMk id="106" creationId="{F2DBD610-1F0F-5030-E088-18B23B67BBE3}"/>
          </ac:spMkLst>
        </pc:spChg>
        <pc:spChg chg="add mod">
          <ac:chgData name="玲大 中村" userId="1a7de7d354f4b5d1" providerId="LiveId" clId="{77D6E796-5ACF-457C-9575-8A09B6203C03}" dt="2026-02-06T09:29:24.621" v="213" actId="1076"/>
          <ac:spMkLst>
            <pc:docMk/>
            <pc:sldMk cId="0" sldId="261"/>
            <ac:spMk id="107" creationId="{2C48F334-A36D-9C83-58B0-1941FA2493F0}"/>
          </ac:spMkLst>
        </pc:spChg>
        <pc:grpChg chg="mod">
          <ac:chgData name="玲大 中村" userId="1a7de7d354f4b5d1" providerId="LiveId" clId="{77D6E796-5ACF-457C-9575-8A09B6203C03}" dt="2026-02-06T09:24:09.763" v="134" actId="14100"/>
          <ac:grpSpMkLst>
            <pc:docMk/>
            <pc:sldMk cId="0" sldId="261"/>
            <ac:grpSpMk id="6" creationId="{00000000-0000-0000-0000-000000000000}"/>
          </ac:grpSpMkLst>
        </pc:grpChg>
        <pc:grpChg chg="mod">
          <ac:chgData name="玲大 中村" userId="1a7de7d354f4b5d1" providerId="LiveId" clId="{77D6E796-5ACF-457C-9575-8A09B6203C03}" dt="2026-02-06T09:25:03.877" v="147" actId="1076"/>
          <ac:grpSpMkLst>
            <pc:docMk/>
            <pc:sldMk cId="0" sldId="261"/>
            <ac:grpSpMk id="22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FE6C3-398F-9C44-A749-DD7EBD0BABAD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1855F-1D90-F544-BA32-21A3053EE3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251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1855F-1D90-F544-BA32-21A3053EE3D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8943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1855F-1D90-F544-BA32-21A3053EE3D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426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F1855F-1D90-F544-BA32-21A3053EE3D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795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204369" y="-2540270"/>
            <a:ext cx="15585413" cy="145868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0"/>
              </a:lnSpc>
            </a:pPr>
            <a:endParaRPr/>
          </a:p>
        </p:txBody>
      </p:sp>
      <p:sp>
        <p:nvSpPr>
          <p:cNvPr id="8" name="Freeform 8"/>
          <p:cNvSpPr/>
          <p:nvPr/>
        </p:nvSpPr>
        <p:spPr>
          <a:xfrm>
            <a:off x="2550058" y="6936730"/>
            <a:ext cx="4344527" cy="3056967"/>
          </a:xfrm>
          <a:custGeom>
            <a:avLst/>
            <a:gdLst/>
            <a:ahLst/>
            <a:cxnLst/>
            <a:rect l="l" t="t" r="r" b="b"/>
            <a:pathLst>
              <a:path w="4344527" h="3056967">
                <a:moveTo>
                  <a:pt x="0" y="0"/>
                </a:moveTo>
                <a:lnTo>
                  <a:pt x="4344528" y="0"/>
                </a:lnTo>
                <a:lnTo>
                  <a:pt x="4344528" y="3056968"/>
                </a:lnTo>
                <a:lnTo>
                  <a:pt x="0" y="30569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9" name="Freeform 9"/>
          <p:cNvSpPr/>
          <p:nvPr/>
        </p:nvSpPr>
        <p:spPr>
          <a:xfrm>
            <a:off x="2281040" y="112001"/>
            <a:ext cx="4044029" cy="2941112"/>
          </a:xfrm>
          <a:custGeom>
            <a:avLst/>
            <a:gdLst/>
            <a:ahLst/>
            <a:cxnLst/>
            <a:rect l="l" t="t" r="r" b="b"/>
            <a:pathLst>
              <a:path w="4044029" h="2941112">
                <a:moveTo>
                  <a:pt x="0" y="0"/>
                </a:moveTo>
                <a:lnTo>
                  <a:pt x="4044029" y="0"/>
                </a:lnTo>
                <a:lnTo>
                  <a:pt x="4044029" y="2941112"/>
                </a:lnTo>
                <a:lnTo>
                  <a:pt x="0" y="29411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0" name="Freeform 10"/>
          <p:cNvSpPr/>
          <p:nvPr/>
        </p:nvSpPr>
        <p:spPr>
          <a:xfrm>
            <a:off x="1028700" y="3368095"/>
            <a:ext cx="4113816" cy="3253654"/>
          </a:xfrm>
          <a:custGeom>
            <a:avLst/>
            <a:gdLst/>
            <a:ahLst/>
            <a:cxnLst/>
            <a:rect l="l" t="t" r="r" b="b"/>
            <a:pathLst>
              <a:path w="4113816" h="3253654">
                <a:moveTo>
                  <a:pt x="0" y="0"/>
                </a:moveTo>
                <a:lnTo>
                  <a:pt x="4113816" y="0"/>
                </a:lnTo>
                <a:lnTo>
                  <a:pt x="4113816" y="3253654"/>
                </a:lnTo>
                <a:lnTo>
                  <a:pt x="0" y="3253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6979380" y="2687787"/>
            <a:ext cx="9487811" cy="1983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9"/>
              </a:lnSpc>
              <a:spcBef>
                <a:spcPct val="0"/>
              </a:spcBef>
            </a:pPr>
            <a:r>
              <a:rPr lang="en-US" sz="11999" b="1" dirty="0">
                <a:solidFill>
                  <a:srgbClr val="545454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Business Plan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12011" y="1693914"/>
            <a:ext cx="8555180" cy="106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ja-JP" altLang="en-US" sz="6399" b="1" dirty="0">
                <a:solidFill>
                  <a:srgbClr val="545454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〇〇〇〇〇</a:t>
            </a:r>
            <a:r>
              <a:rPr lang="en-US" sz="6399" b="1" dirty="0">
                <a:solidFill>
                  <a:srgbClr val="545454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Corporation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81772" y="6147251"/>
            <a:ext cx="6698932" cy="2650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－Business Overview [P2]</a:t>
            </a:r>
            <a:b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</a:br>
            <a: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－Purpose and Objectives [P3]</a:t>
            </a:r>
            <a:b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</a:br>
            <a: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－Market Analysis and Strategy [P4]</a:t>
            </a:r>
            <a:b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</a:br>
            <a: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－Product and Service Features [P5]</a:t>
            </a:r>
            <a:b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</a:br>
            <a: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－Implementation Schedule [P6]</a:t>
            </a:r>
          </a:p>
        </p:txBody>
      </p:sp>
      <p:sp>
        <p:nvSpPr>
          <p:cNvPr id="14" name="TextBox 14"/>
          <p:cNvSpPr txBox="1"/>
          <p:nvPr/>
        </p:nvSpPr>
        <p:spPr>
          <a:xfrm rot="5400000">
            <a:off x="15481355" y="2390832"/>
            <a:ext cx="4225815" cy="669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 u="none" strike="noStrike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BUSINESS PLANS</a:t>
            </a:r>
          </a:p>
        </p:txBody>
      </p:sp>
      <p:sp>
        <p:nvSpPr>
          <p:cNvPr id="15" name="AutoShape 15"/>
          <p:cNvSpPr/>
          <p:nvPr/>
        </p:nvSpPr>
        <p:spPr>
          <a:xfrm flipH="1" flipV="1">
            <a:off x="17541876" y="5143500"/>
            <a:ext cx="0" cy="5143500"/>
          </a:xfrm>
          <a:prstGeom prst="line">
            <a:avLst/>
          </a:prstGeom>
          <a:ln w="38100" cap="flat">
            <a:solidFill>
              <a:srgbClr val="6596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 flipH="1" flipV="1">
            <a:off x="17541876" y="2690527"/>
            <a:ext cx="0" cy="7596473"/>
          </a:xfrm>
          <a:prstGeom prst="line">
            <a:avLst/>
          </a:prstGeom>
          <a:ln w="38100" cap="flat">
            <a:solidFill>
              <a:srgbClr val="6596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1701343"/>
            <a:ext cx="8165492" cy="8125691"/>
            <a:chOff x="0" y="0"/>
            <a:chExt cx="10887322" cy="1083425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0887322" cy="10834254"/>
              <a:chOff x="0" y="0"/>
              <a:chExt cx="2150582" cy="21401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50582" cy="2140100"/>
              </a:xfrm>
              <a:custGeom>
                <a:avLst/>
                <a:gdLst/>
                <a:ahLst/>
                <a:cxnLst/>
                <a:rect l="l" t="t" r="r" b="b"/>
                <a:pathLst>
                  <a:path w="2150582" h="2140100">
                    <a:moveTo>
                      <a:pt x="47406" y="0"/>
                    </a:moveTo>
                    <a:lnTo>
                      <a:pt x="2103176" y="0"/>
                    </a:lnTo>
                    <a:cubicBezTo>
                      <a:pt x="2129358" y="0"/>
                      <a:pt x="2150582" y="21225"/>
                      <a:pt x="2150582" y="47406"/>
                    </a:cubicBezTo>
                    <a:lnTo>
                      <a:pt x="2150582" y="2092693"/>
                    </a:lnTo>
                    <a:cubicBezTo>
                      <a:pt x="2150582" y="2105266"/>
                      <a:pt x="2145587" y="2117324"/>
                      <a:pt x="2136697" y="2126215"/>
                    </a:cubicBezTo>
                    <a:cubicBezTo>
                      <a:pt x="2127807" y="2135105"/>
                      <a:pt x="2115749" y="2140100"/>
                      <a:pt x="2103176" y="2140100"/>
                    </a:cubicBezTo>
                    <a:lnTo>
                      <a:pt x="47406" y="2140100"/>
                    </a:lnTo>
                    <a:cubicBezTo>
                      <a:pt x="34833" y="2140100"/>
                      <a:pt x="22775" y="2135105"/>
                      <a:pt x="13885" y="2126215"/>
                    </a:cubicBezTo>
                    <a:cubicBezTo>
                      <a:pt x="4995" y="2117324"/>
                      <a:pt x="0" y="2105266"/>
                      <a:pt x="0" y="2092693"/>
                    </a:cubicBezTo>
                    <a:lnTo>
                      <a:pt x="0" y="47406"/>
                    </a:lnTo>
                    <a:cubicBezTo>
                      <a:pt x="0" y="34833"/>
                      <a:pt x="4995" y="22775"/>
                      <a:pt x="13885" y="13885"/>
                    </a:cubicBezTo>
                    <a:cubicBezTo>
                      <a:pt x="22775" y="4995"/>
                      <a:pt x="34833" y="0"/>
                      <a:pt x="47406" y="0"/>
                    </a:cubicBezTo>
                    <a:close/>
                  </a:path>
                </a:pathLst>
              </a:custGeom>
              <a:solidFill>
                <a:srgbClr val="65964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150582" cy="2178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1401897" cy="10834254"/>
              <a:chOff x="0" y="0"/>
              <a:chExt cx="276918" cy="21401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76918" cy="2140100"/>
              </a:xfrm>
              <a:custGeom>
                <a:avLst/>
                <a:gdLst/>
                <a:ahLst/>
                <a:cxnLst/>
                <a:rect l="l" t="t" r="r" b="b"/>
                <a:pathLst>
                  <a:path w="276918" h="2140100">
                    <a:moveTo>
                      <a:pt x="0" y="0"/>
                    </a:moveTo>
                    <a:lnTo>
                      <a:pt x="276918" y="0"/>
                    </a:lnTo>
                    <a:lnTo>
                      <a:pt x="276918" y="2140100"/>
                    </a:lnTo>
                    <a:lnTo>
                      <a:pt x="0" y="2140100"/>
                    </a:lnTo>
                    <a:close/>
                  </a:path>
                </a:pathLst>
              </a:custGeom>
              <a:solidFill>
                <a:srgbClr val="65964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76918" cy="21782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495054" y="190294"/>
            <a:ext cx="5050632" cy="756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0"/>
              </a:lnSpc>
              <a:spcBef>
                <a:spcPct val="0"/>
              </a:spcBef>
            </a:pPr>
            <a:r>
              <a:rPr lang="en-US" sz="4600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Business Overview</a:t>
            </a:r>
          </a:p>
        </p:txBody>
      </p:sp>
      <p:sp>
        <p:nvSpPr>
          <p:cNvPr id="14" name="TextBox 14"/>
          <p:cNvSpPr txBox="1"/>
          <p:nvPr/>
        </p:nvSpPr>
        <p:spPr>
          <a:xfrm rot="5400000">
            <a:off x="15516622" y="2355564"/>
            <a:ext cx="4155281" cy="6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ABOUT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5054" y="2052775"/>
            <a:ext cx="4472482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Company Information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5053" y="2827068"/>
            <a:ext cx="3032323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Company Name　　　｜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5054" y="3455400"/>
            <a:ext cx="2528266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Representative　　｜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5054" y="4087543"/>
            <a:ext cx="2518166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Date Established　｜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49103" y="2797413"/>
            <a:ext cx="5050633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b="1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Okinawa Global Trading Co., Ltd.</a:t>
            </a:r>
            <a:endParaRPr lang="en-US" sz="2000" b="1" dirty="0">
              <a:solidFill>
                <a:srgbClr val="FFFFFF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013220" y="3457306"/>
            <a:ext cx="1738292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b="1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Taro Okinawa</a:t>
            </a:r>
            <a:endParaRPr lang="ja-JP" altLang="en-US" sz="2000" b="1" dirty="0">
              <a:solidFill>
                <a:srgbClr val="FFFFFF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963176" y="4087543"/>
            <a:ext cx="2883708" cy="330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b="1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June 10, 2015</a:t>
            </a:r>
            <a:endParaRPr lang="ja-JP" altLang="en-US" sz="2000" b="1" dirty="0">
              <a:solidFill>
                <a:srgbClr val="FFFFFF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95054" y="5070449"/>
            <a:ext cx="3392362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Business Activities</a:t>
            </a:r>
            <a:endParaRPr lang="en-US" sz="2999" b="1" u="none" strike="noStrike" dirty="0">
              <a:solidFill>
                <a:srgbClr val="FFFFFF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95054" y="5803874"/>
            <a:ext cx="7175384" cy="11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ja-JP" sz="2000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Exports and local sales of Okinawan food products. Specifically, expands demand for Okinawan foods in Asian markets, capitalizing on the growing health consciousness trend.</a:t>
            </a:r>
            <a:endParaRPr lang="ja-JP" altLang="en-US" sz="2000" dirty="0">
              <a:solidFill>
                <a:srgbClr val="FFFFFF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851292" y="1644193"/>
            <a:ext cx="4940908" cy="504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Company Vision / Mission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851292" y="2425431"/>
            <a:ext cx="7987473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Our mission is to share Okinawa's rich food culture with the world, proposing a healthy lifestyle through high-quality food products.</a:t>
            </a:r>
            <a:endParaRPr lang="ja-JP" altLang="en-US" sz="20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851291" y="7572349"/>
            <a:ext cx="4685195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Countries/Regions Served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851292" y="8224360"/>
            <a:ext cx="7987473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Singapore, Hong Kong, Taiwan</a:t>
            </a:r>
            <a:endParaRPr lang="ja-JP" altLang="en-US" sz="20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11892" y="770604"/>
            <a:ext cx="7583920" cy="747666"/>
            <a:chOff x="0" y="0"/>
            <a:chExt cx="10111893" cy="996889"/>
          </a:xfrm>
        </p:grpSpPr>
        <p:sp>
          <p:nvSpPr>
            <p:cNvPr id="29" name="Freeform 29"/>
            <p:cNvSpPr/>
            <p:nvPr/>
          </p:nvSpPr>
          <p:spPr>
            <a:xfrm>
              <a:off x="5448087" y="0"/>
              <a:ext cx="4663806" cy="996889"/>
            </a:xfrm>
            <a:custGeom>
              <a:avLst/>
              <a:gdLst/>
              <a:ahLst/>
              <a:cxnLst/>
              <a:rect l="l" t="t" r="r" b="b"/>
              <a:pathLst>
                <a:path w="4663806" h="996889">
                  <a:moveTo>
                    <a:pt x="0" y="0"/>
                  </a:moveTo>
                  <a:lnTo>
                    <a:pt x="4663806" y="0"/>
                  </a:lnTo>
                  <a:lnTo>
                    <a:pt x="4663806" y="996889"/>
                  </a:lnTo>
                  <a:lnTo>
                    <a:pt x="0" y="99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Freeform 30"/>
            <p:cNvSpPr/>
            <p:nvPr/>
          </p:nvSpPr>
          <p:spPr>
            <a:xfrm flipH="1">
              <a:off x="2422985" y="0"/>
              <a:ext cx="3130860" cy="996889"/>
            </a:xfrm>
            <a:custGeom>
              <a:avLst/>
              <a:gdLst/>
              <a:ahLst/>
              <a:cxnLst/>
              <a:rect l="l" t="t" r="r" b="b"/>
              <a:pathLst>
                <a:path w="3130860" h="996889">
                  <a:moveTo>
                    <a:pt x="3130860" y="0"/>
                  </a:moveTo>
                  <a:lnTo>
                    <a:pt x="0" y="0"/>
                  </a:lnTo>
                  <a:lnTo>
                    <a:pt x="0" y="996889"/>
                  </a:lnTo>
                  <a:lnTo>
                    <a:pt x="3130860" y="996889"/>
                  </a:lnTo>
                  <a:lnTo>
                    <a:pt x="313086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48962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2675819" cy="996889"/>
            </a:xfrm>
            <a:custGeom>
              <a:avLst/>
              <a:gdLst/>
              <a:ahLst/>
              <a:cxnLst/>
              <a:rect l="l" t="t" r="r" b="b"/>
              <a:pathLst>
                <a:path w="2675819" h="996889">
                  <a:moveTo>
                    <a:pt x="0" y="0"/>
                  </a:moveTo>
                  <a:lnTo>
                    <a:pt x="2675819" y="0"/>
                  </a:lnTo>
                  <a:lnTo>
                    <a:pt x="2675819" y="996889"/>
                  </a:lnTo>
                  <a:lnTo>
                    <a:pt x="0" y="99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7005" r="-5728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 flipV="1">
            <a:off x="17541876" y="2333763"/>
            <a:ext cx="0" cy="7953237"/>
          </a:xfrm>
          <a:prstGeom prst="line">
            <a:avLst/>
          </a:prstGeom>
          <a:ln w="38100" cap="flat">
            <a:solidFill>
              <a:srgbClr val="6596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" name="TextBox 6"/>
          <p:cNvSpPr txBox="1"/>
          <p:nvPr/>
        </p:nvSpPr>
        <p:spPr>
          <a:xfrm>
            <a:off x="495054" y="190294"/>
            <a:ext cx="5336578" cy="756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0"/>
              </a:lnSpc>
              <a:spcBef>
                <a:spcPct val="0"/>
              </a:spcBef>
            </a:pPr>
            <a:r>
              <a:rPr lang="en-US" sz="4600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Purpose and Goals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892" y="770604"/>
            <a:ext cx="7583920" cy="747666"/>
            <a:chOff x="0" y="0"/>
            <a:chExt cx="10111893" cy="996889"/>
          </a:xfrm>
        </p:grpSpPr>
        <p:sp>
          <p:nvSpPr>
            <p:cNvPr id="8" name="Freeform 8"/>
            <p:cNvSpPr/>
            <p:nvPr/>
          </p:nvSpPr>
          <p:spPr>
            <a:xfrm>
              <a:off x="5448087" y="0"/>
              <a:ext cx="4663806" cy="996889"/>
            </a:xfrm>
            <a:custGeom>
              <a:avLst/>
              <a:gdLst/>
              <a:ahLst/>
              <a:cxnLst/>
              <a:rect l="l" t="t" r="r" b="b"/>
              <a:pathLst>
                <a:path w="4663806" h="996889">
                  <a:moveTo>
                    <a:pt x="0" y="0"/>
                  </a:moveTo>
                  <a:lnTo>
                    <a:pt x="4663806" y="0"/>
                  </a:lnTo>
                  <a:lnTo>
                    <a:pt x="4663806" y="996889"/>
                  </a:lnTo>
                  <a:lnTo>
                    <a:pt x="0" y="99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2422985" y="0"/>
              <a:ext cx="3130860" cy="996889"/>
            </a:xfrm>
            <a:custGeom>
              <a:avLst/>
              <a:gdLst/>
              <a:ahLst/>
              <a:cxnLst/>
              <a:rect l="l" t="t" r="r" b="b"/>
              <a:pathLst>
                <a:path w="3130860" h="996889">
                  <a:moveTo>
                    <a:pt x="3130860" y="0"/>
                  </a:moveTo>
                  <a:lnTo>
                    <a:pt x="0" y="0"/>
                  </a:lnTo>
                  <a:lnTo>
                    <a:pt x="0" y="996889"/>
                  </a:lnTo>
                  <a:lnTo>
                    <a:pt x="3130860" y="996889"/>
                  </a:lnTo>
                  <a:lnTo>
                    <a:pt x="313086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48962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675819" cy="996889"/>
            </a:xfrm>
            <a:custGeom>
              <a:avLst/>
              <a:gdLst/>
              <a:ahLst/>
              <a:cxnLst/>
              <a:rect l="l" t="t" r="r" b="b"/>
              <a:pathLst>
                <a:path w="2675819" h="996889">
                  <a:moveTo>
                    <a:pt x="0" y="0"/>
                  </a:moveTo>
                  <a:lnTo>
                    <a:pt x="2675819" y="0"/>
                  </a:lnTo>
                  <a:lnTo>
                    <a:pt x="2675819" y="996889"/>
                  </a:lnTo>
                  <a:lnTo>
                    <a:pt x="0" y="99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7005" r="-5728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1" name="TextBox 11"/>
          <p:cNvSpPr txBox="1"/>
          <p:nvPr/>
        </p:nvSpPr>
        <p:spPr>
          <a:xfrm rot="5400000">
            <a:off x="15516622" y="2355564"/>
            <a:ext cx="4155281" cy="6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GOAL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5054" y="1875712"/>
            <a:ext cx="5624610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Purpose of Overseas Expansion</a:t>
            </a:r>
            <a:endParaRPr lang="en-US" sz="2999" b="1" u="none" strike="noStrike" dirty="0">
              <a:solidFill>
                <a:srgbClr val="659640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95054" y="2619620"/>
            <a:ext cx="16435740" cy="1600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200"/>
              </a:lnSpc>
              <a:spcBef>
                <a:spcPct val="0"/>
              </a:spcBef>
            </a:pP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To develop new markets and diversify our revenue base through the export and local sales of Okinawan food products. Specifically, </a:t>
            </a:r>
            <a:b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against the backdrop of growing health consciousness, we aim to expand demand for Okinawan food products in Asian markets,</a:t>
            </a:r>
            <a:b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 enhance brand value, and achieve sustainable growth. Furthermore, by gaining market share locally, </a:t>
            </a:r>
            <a:b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we will contribute to revitalizing the Okinawan economy.</a:t>
            </a:r>
            <a:endParaRPr lang="ja-JP" altLang="en-US" sz="2000" u="none" strike="noStrike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95053" y="8286578"/>
            <a:ext cx="5192563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Specific Numerical Targets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5054" y="8937625"/>
            <a:ext cx="16674165" cy="36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Achieve a 5% market share in Singapore and reach ¥300 million in sales within three years.</a:t>
            </a:r>
            <a:endParaRPr lang="ja-JP" altLang="en-US" sz="20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495054" y="5833510"/>
            <a:ext cx="8056787" cy="1955774"/>
            <a:chOff x="0" y="0"/>
            <a:chExt cx="2121952" cy="51510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21952" cy="515101"/>
            </a:xfrm>
            <a:custGeom>
              <a:avLst/>
              <a:gdLst/>
              <a:ahLst/>
              <a:cxnLst/>
              <a:rect l="l" t="t" r="r" b="b"/>
              <a:pathLst>
                <a:path w="2121952" h="515101">
                  <a:moveTo>
                    <a:pt x="24023" y="0"/>
                  </a:moveTo>
                  <a:lnTo>
                    <a:pt x="2097929" y="0"/>
                  </a:lnTo>
                  <a:cubicBezTo>
                    <a:pt x="2104300" y="0"/>
                    <a:pt x="2110411" y="2531"/>
                    <a:pt x="2114916" y="7036"/>
                  </a:cubicBezTo>
                  <a:cubicBezTo>
                    <a:pt x="2119421" y="11541"/>
                    <a:pt x="2121952" y="17652"/>
                    <a:pt x="2121952" y="24023"/>
                  </a:cubicBezTo>
                  <a:lnTo>
                    <a:pt x="2121952" y="491078"/>
                  </a:lnTo>
                  <a:cubicBezTo>
                    <a:pt x="2121952" y="497449"/>
                    <a:pt x="2119421" y="503560"/>
                    <a:pt x="2114916" y="508065"/>
                  </a:cubicBezTo>
                  <a:cubicBezTo>
                    <a:pt x="2110411" y="512570"/>
                    <a:pt x="2104300" y="515101"/>
                    <a:pt x="2097929" y="515101"/>
                  </a:cubicBezTo>
                  <a:lnTo>
                    <a:pt x="24023" y="515101"/>
                  </a:lnTo>
                  <a:cubicBezTo>
                    <a:pt x="17652" y="515101"/>
                    <a:pt x="11541" y="512570"/>
                    <a:pt x="7036" y="508065"/>
                  </a:cubicBezTo>
                  <a:cubicBezTo>
                    <a:pt x="2531" y="503560"/>
                    <a:pt x="0" y="497449"/>
                    <a:pt x="0" y="491078"/>
                  </a:cubicBezTo>
                  <a:lnTo>
                    <a:pt x="0" y="24023"/>
                  </a:lnTo>
                  <a:cubicBezTo>
                    <a:pt x="0" y="17652"/>
                    <a:pt x="2531" y="11541"/>
                    <a:pt x="7036" y="7036"/>
                  </a:cubicBezTo>
                  <a:cubicBezTo>
                    <a:pt x="11541" y="2531"/>
                    <a:pt x="17652" y="0"/>
                    <a:pt x="2402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59640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121952" cy="553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13833" y="5201086"/>
            <a:ext cx="3584121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Short-Term Goals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11558" y="6026930"/>
            <a:ext cx="7623778" cy="778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Sign a contract with a local partner in Singapore and achieve initial-year sales of ¥15 million.</a:t>
            </a:r>
            <a:endParaRPr lang="ja-JP" altLang="en-US" sz="20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995556" y="5183099"/>
            <a:ext cx="3892860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Long-Term Goals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8874007" y="5833510"/>
            <a:ext cx="8056787" cy="1955774"/>
            <a:chOff x="0" y="0"/>
            <a:chExt cx="2121952" cy="51510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21952" cy="515101"/>
            </a:xfrm>
            <a:custGeom>
              <a:avLst/>
              <a:gdLst/>
              <a:ahLst/>
              <a:cxnLst/>
              <a:rect l="l" t="t" r="r" b="b"/>
              <a:pathLst>
                <a:path w="2121952" h="515101">
                  <a:moveTo>
                    <a:pt x="24023" y="0"/>
                  </a:moveTo>
                  <a:lnTo>
                    <a:pt x="2097929" y="0"/>
                  </a:lnTo>
                  <a:cubicBezTo>
                    <a:pt x="2104300" y="0"/>
                    <a:pt x="2110411" y="2531"/>
                    <a:pt x="2114916" y="7036"/>
                  </a:cubicBezTo>
                  <a:cubicBezTo>
                    <a:pt x="2119421" y="11541"/>
                    <a:pt x="2121952" y="17652"/>
                    <a:pt x="2121952" y="24023"/>
                  </a:cubicBezTo>
                  <a:lnTo>
                    <a:pt x="2121952" y="491078"/>
                  </a:lnTo>
                  <a:cubicBezTo>
                    <a:pt x="2121952" y="497449"/>
                    <a:pt x="2119421" y="503560"/>
                    <a:pt x="2114916" y="508065"/>
                  </a:cubicBezTo>
                  <a:cubicBezTo>
                    <a:pt x="2110411" y="512570"/>
                    <a:pt x="2104300" y="515101"/>
                    <a:pt x="2097929" y="515101"/>
                  </a:cubicBezTo>
                  <a:lnTo>
                    <a:pt x="24023" y="515101"/>
                  </a:lnTo>
                  <a:cubicBezTo>
                    <a:pt x="17652" y="515101"/>
                    <a:pt x="11541" y="512570"/>
                    <a:pt x="7036" y="508065"/>
                  </a:cubicBezTo>
                  <a:cubicBezTo>
                    <a:pt x="2531" y="503560"/>
                    <a:pt x="0" y="497449"/>
                    <a:pt x="0" y="491078"/>
                  </a:cubicBezTo>
                  <a:lnTo>
                    <a:pt x="0" y="24023"/>
                  </a:lnTo>
                  <a:cubicBezTo>
                    <a:pt x="0" y="17652"/>
                    <a:pt x="2531" y="11541"/>
                    <a:pt x="7036" y="7036"/>
                  </a:cubicBezTo>
                  <a:cubicBezTo>
                    <a:pt x="11541" y="2531"/>
                    <a:pt x="17652" y="0"/>
                    <a:pt x="2402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59640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121952" cy="553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072000" y="6026930"/>
            <a:ext cx="7623778" cy="778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Expand into five Asian countries within three years, aiming for total sales of ¥300 million.</a:t>
            </a:r>
            <a:endParaRPr lang="ja-JP" altLang="en-US" sz="20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 flipV="1">
            <a:off x="17541876" y="5609162"/>
            <a:ext cx="0" cy="4677838"/>
          </a:xfrm>
          <a:prstGeom prst="line">
            <a:avLst/>
          </a:prstGeom>
          <a:ln w="38100" cap="flat">
            <a:solidFill>
              <a:srgbClr val="6596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" name="TextBox 6"/>
          <p:cNvSpPr txBox="1"/>
          <p:nvPr/>
        </p:nvSpPr>
        <p:spPr>
          <a:xfrm>
            <a:off x="270023" y="191457"/>
            <a:ext cx="7325789" cy="756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0"/>
              </a:lnSpc>
              <a:spcBef>
                <a:spcPct val="0"/>
              </a:spcBef>
            </a:pPr>
            <a:r>
              <a:rPr lang="en-US" sz="4600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Market Analysis &amp; Strategy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891" y="770604"/>
            <a:ext cx="8625097" cy="747666"/>
            <a:chOff x="0" y="0"/>
            <a:chExt cx="10111893" cy="996889"/>
          </a:xfrm>
        </p:grpSpPr>
        <p:sp>
          <p:nvSpPr>
            <p:cNvPr id="8" name="Freeform 8"/>
            <p:cNvSpPr/>
            <p:nvPr/>
          </p:nvSpPr>
          <p:spPr>
            <a:xfrm>
              <a:off x="5448087" y="0"/>
              <a:ext cx="4663806" cy="996889"/>
            </a:xfrm>
            <a:custGeom>
              <a:avLst/>
              <a:gdLst/>
              <a:ahLst/>
              <a:cxnLst/>
              <a:rect l="l" t="t" r="r" b="b"/>
              <a:pathLst>
                <a:path w="4663806" h="996889">
                  <a:moveTo>
                    <a:pt x="0" y="0"/>
                  </a:moveTo>
                  <a:lnTo>
                    <a:pt x="4663806" y="0"/>
                  </a:lnTo>
                  <a:lnTo>
                    <a:pt x="4663806" y="996889"/>
                  </a:lnTo>
                  <a:lnTo>
                    <a:pt x="0" y="99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2422985" y="0"/>
              <a:ext cx="3130860" cy="996889"/>
            </a:xfrm>
            <a:custGeom>
              <a:avLst/>
              <a:gdLst/>
              <a:ahLst/>
              <a:cxnLst/>
              <a:rect l="l" t="t" r="r" b="b"/>
              <a:pathLst>
                <a:path w="3130860" h="996889">
                  <a:moveTo>
                    <a:pt x="3130860" y="0"/>
                  </a:moveTo>
                  <a:lnTo>
                    <a:pt x="0" y="0"/>
                  </a:lnTo>
                  <a:lnTo>
                    <a:pt x="0" y="996889"/>
                  </a:lnTo>
                  <a:lnTo>
                    <a:pt x="3130860" y="996889"/>
                  </a:lnTo>
                  <a:lnTo>
                    <a:pt x="313086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48962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675819" cy="996889"/>
            </a:xfrm>
            <a:custGeom>
              <a:avLst/>
              <a:gdLst/>
              <a:ahLst/>
              <a:cxnLst/>
              <a:rect l="l" t="t" r="r" b="b"/>
              <a:pathLst>
                <a:path w="2675819" h="996889">
                  <a:moveTo>
                    <a:pt x="0" y="0"/>
                  </a:moveTo>
                  <a:lnTo>
                    <a:pt x="2675819" y="0"/>
                  </a:lnTo>
                  <a:lnTo>
                    <a:pt x="2675819" y="996889"/>
                  </a:lnTo>
                  <a:lnTo>
                    <a:pt x="0" y="99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7005" r="-5728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916354" y="1877280"/>
            <a:ext cx="11829485" cy="1043491"/>
            <a:chOff x="0" y="0"/>
            <a:chExt cx="3115584" cy="1661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15584" cy="166125"/>
            </a:xfrm>
            <a:custGeom>
              <a:avLst/>
              <a:gdLst/>
              <a:ahLst/>
              <a:cxnLst/>
              <a:rect l="l" t="t" r="r" b="b"/>
              <a:pathLst>
                <a:path w="3115584" h="166125">
                  <a:moveTo>
                    <a:pt x="7854" y="0"/>
                  </a:moveTo>
                  <a:lnTo>
                    <a:pt x="3107731" y="0"/>
                  </a:lnTo>
                  <a:cubicBezTo>
                    <a:pt x="3109814" y="0"/>
                    <a:pt x="3111811" y="827"/>
                    <a:pt x="3113284" y="2300"/>
                  </a:cubicBezTo>
                  <a:cubicBezTo>
                    <a:pt x="3114757" y="3773"/>
                    <a:pt x="3115584" y="5771"/>
                    <a:pt x="3115584" y="7854"/>
                  </a:cubicBezTo>
                  <a:lnTo>
                    <a:pt x="3115584" y="158271"/>
                  </a:lnTo>
                  <a:cubicBezTo>
                    <a:pt x="3115584" y="160354"/>
                    <a:pt x="3114757" y="162352"/>
                    <a:pt x="3113284" y="163824"/>
                  </a:cubicBezTo>
                  <a:cubicBezTo>
                    <a:pt x="3111811" y="165297"/>
                    <a:pt x="3109814" y="166125"/>
                    <a:pt x="3107731" y="166125"/>
                  </a:cubicBezTo>
                  <a:lnTo>
                    <a:pt x="7854" y="166125"/>
                  </a:lnTo>
                  <a:cubicBezTo>
                    <a:pt x="5771" y="166125"/>
                    <a:pt x="3773" y="165297"/>
                    <a:pt x="2300" y="163824"/>
                  </a:cubicBezTo>
                  <a:cubicBezTo>
                    <a:pt x="827" y="162352"/>
                    <a:pt x="0" y="160354"/>
                    <a:pt x="0" y="158271"/>
                  </a:cubicBezTo>
                  <a:lnTo>
                    <a:pt x="0" y="7854"/>
                  </a:lnTo>
                  <a:cubicBezTo>
                    <a:pt x="0" y="5771"/>
                    <a:pt x="827" y="3773"/>
                    <a:pt x="2300" y="2300"/>
                  </a:cubicBezTo>
                  <a:cubicBezTo>
                    <a:pt x="3773" y="827"/>
                    <a:pt x="5771" y="0"/>
                    <a:pt x="785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115584" cy="20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906869" y="4280258"/>
            <a:ext cx="11766858" cy="1126148"/>
            <a:chOff x="0" y="0"/>
            <a:chExt cx="3099090" cy="35722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99090" cy="357223"/>
            </a:xfrm>
            <a:custGeom>
              <a:avLst/>
              <a:gdLst/>
              <a:ahLst/>
              <a:cxnLst/>
              <a:rect l="l" t="t" r="r" b="b"/>
              <a:pathLst>
                <a:path w="3099090" h="357223">
                  <a:moveTo>
                    <a:pt x="7895" y="0"/>
                  </a:moveTo>
                  <a:lnTo>
                    <a:pt x="3091195" y="0"/>
                  </a:lnTo>
                  <a:cubicBezTo>
                    <a:pt x="3095555" y="0"/>
                    <a:pt x="3099090" y="3535"/>
                    <a:pt x="3099090" y="7895"/>
                  </a:cubicBezTo>
                  <a:lnTo>
                    <a:pt x="3099090" y="349328"/>
                  </a:lnTo>
                  <a:cubicBezTo>
                    <a:pt x="3099090" y="353688"/>
                    <a:pt x="3095555" y="357223"/>
                    <a:pt x="3091195" y="357223"/>
                  </a:cubicBezTo>
                  <a:lnTo>
                    <a:pt x="7895" y="357223"/>
                  </a:lnTo>
                  <a:cubicBezTo>
                    <a:pt x="3535" y="357223"/>
                    <a:pt x="0" y="353688"/>
                    <a:pt x="0" y="349328"/>
                  </a:cubicBezTo>
                  <a:lnTo>
                    <a:pt x="0" y="7895"/>
                  </a:lnTo>
                  <a:cubicBezTo>
                    <a:pt x="0" y="3535"/>
                    <a:pt x="3535" y="0"/>
                    <a:pt x="7895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099090" cy="39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18106" y="3123970"/>
            <a:ext cx="11829485" cy="916055"/>
            <a:chOff x="0" y="0"/>
            <a:chExt cx="3115584" cy="1661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15584" cy="166125"/>
            </a:xfrm>
            <a:custGeom>
              <a:avLst/>
              <a:gdLst/>
              <a:ahLst/>
              <a:cxnLst/>
              <a:rect l="l" t="t" r="r" b="b"/>
              <a:pathLst>
                <a:path w="3115584" h="166125">
                  <a:moveTo>
                    <a:pt x="7854" y="0"/>
                  </a:moveTo>
                  <a:lnTo>
                    <a:pt x="3107731" y="0"/>
                  </a:lnTo>
                  <a:cubicBezTo>
                    <a:pt x="3109814" y="0"/>
                    <a:pt x="3111811" y="827"/>
                    <a:pt x="3113284" y="2300"/>
                  </a:cubicBezTo>
                  <a:cubicBezTo>
                    <a:pt x="3114757" y="3773"/>
                    <a:pt x="3115584" y="5771"/>
                    <a:pt x="3115584" y="7854"/>
                  </a:cubicBezTo>
                  <a:lnTo>
                    <a:pt x="3115584" y="158271"/>
                  </a:lnTo>
                  <a:cubicBezTo>
                    <a:pt x="3115584" y="160354"/>
                    <a:pt x="3114757" y="162352"/>
                    <a:pt x="3113284" y="163824"/>
                  </a:cubicBezTo>
                  <a:cubicBezTo>
                    <a:pt x="3111811" y="165297"/>
                    <a:pt x="3109814" y="166125"/>
                    <a:pt x="3107731" y="166125"/>
                  </a:cubicBezTo>
                  <a:lnTo>
                    <a:pt x="7854" y="166125"/>
                  </a:lnTo>
                  <a:cubicBezTo>
                    <a:pt x="5771" y="166125"/>
                    <a:pt x="3773" y="165297"/>
                    <a:pt x="2300" y="163824"/>
                  </a:cubicBezTo>
                  <a:cubicBezTo>
                    <a:pt x="827" y="162352"/>
                    <a:pt x="0" y="160354"/>
                    <a:pt x="0" y="158271"/>
                  </a:cubicBezTo>
                  <a:lnTo>
                    <a:pt x="0" y="7854"/>
                  </a:lnTo>
                  <a:cubicBezTo>
                    <a:pt x="0" y="5771"/>
                    <a:pt x="827" y="3773"/>
                    <a:pt x="2300" y="2300"/>
                  </a:cubicBezTo>
                  <a:cubicBezTo>
                    <a:pt x="3773" y="827"/>
                    <a:pt x="5771" y="0"/>
                    <a:pt x="785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115584" cy="20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906869" y="5054446"/>
            <a:ext cx="11838970" cy="1549602"/>
            <a:chOff x="-2498" y="-38100"/>
            <a:chExt cx="3118082" cy="408127"/>
          </a:xfrm>
        </p:grpSpPr>
        <p:sp>
          <p:nvSpPr>
            <p:cNvPr id="21" name="Freeform 21"/>
            <p:cNvSpPr/>
            <p:nvPr/>
          </p:nvSpPr>
          <p:spPr>
            <a:xfrm>
              <a:off x="-2498" y="107998"/>
              <a:ext cx="3115584" cy="262029"/>
            </a:xfrm>
            <a:custGeom>
              <a:avLst/>
              <a:gdLst/>
              <a:ahLst/>
              <a:cxnLst/>
              <a:rect l="l" t="t" r="r" b="b"/>
              <a:pathLst>
                <a:path w="3115584" h="166125">
                  <a:moveTo>
                    <a:pt x="7854" y="0"/>
                  </a:moveTo>
                  <a:lnTo>
                    <a:pt x="3107731" y="0"/>
                  </a:lnTo>
                  <a:cubicBezTo>
                    <a:pt x="3109814" y="0"/>
                    <a:pt x="3111811" y="827"/>
                    <a:pt x="3113284" y="2300"/>
                  </a:cubicBezTo>
                  <a:cubicBezTo>
                    <a:pt x="3114757" y="3773"/>
                    <a:pt x="3115584" y="5771"/>
                    <a:pt x="3115584" y="7854"/>
                  </a:cubicBezTo>
                  <a:lnTo>
                    <a:pt x="3115584" y="158271"/>
                  </a:lnTo>
                  <a:cubicBezTo>
                    <a:pt x="3115584" y="160354"/>
                    <a:pt x="3114757" y="162352"/>
                    <a:pt x="3113284" y="163824"/>
                  </a:cubicBezTo>
                  <a:cubicBezTo>
                    <a:pt x="3111811" y="165297"/>
                    <a:pt x="3109814" y="166125"/>
                    <a:pt x="3107731" y="166125"/>
                  </a:cubicBezTo>
                  <a:lnTo>
                    <a:pt x="7854" y="166125"/>
                  </a:lnTo>
                  <a:cubicBezTo>
                    <a:pt x="5771" y="166125"/>
                    <a:pt x="3773" y="165297"/>
                    <a:pt x="2300" y="163824"/>
                  </a:cubicBezTo>
                  <a:cubicBezTo>
                    <a:pt x="827" y="162352"/>
                    <a:pt x="0" y="160354"/>
                    <a:pt x="0" y="158271"/>
                  </a:cubicBezTo>
                  <a:lnTo>
                    <a:pt x="0" y="7854"/>
                  </a:lnTo>
                  <a:cubicBezTo>
                    <a:pt x="0" y="5771"/>
                    <a:pt x="827" y="3773"/>
                    <a:pt x="2300" y="2300"/>
                  </a:cubicBezTo>
                  <a:cubicBezTo>
                    <a:pt x="3773" y="827"/>
                    <a:pt x="5771" y="0"/>
                    <a:pt x="7854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115584" cy="20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495054" y="7483656"/>
            <a:ext cx="7601839" cy="2338721"/>
            <a:chOff x="0" y="0"/>
            <a:chExt cx="2002130" cy="61596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02130" cy="615960"/>
            </a:xfrm>
            <a:custGeom>
              <a:avLst/>
              <a:gdLst/>
              <a:ahLst/>
              <a:cxnLst/>
              <a:rect l="l" t="t" r="r" b="b"/>
              <a:pathLst>
                <a:path w="2002130" h="615960">
                  <a:moveTo>
                    <a:pt x="25461" y="0"/>
                  </a:moveTo>
                  <a:lnTo>
                    <a:pt x="1976670" y="0"/>
                  </a:lnTo>
                  <a:cubicBezTo>
                    <a:pt x="1983422" y="0"/>
                    <a:pt x="1989898" y="2682"/>
                    <a:pt x="1994673" y="7457"/>
                  </a:cubicBezTo>
                  <a:cubicBezTo>
                    <a:pt x="1999448" y="12232"/>
                    <a:pt x="2002130" y="18708"/>
                    <a:pt x="2002130" y="25461"/>
                  </a:cubicBezTo>
                  <a:lnTo>
                    <a:pt x="2002130" y="590499"/>
                  </a:lnTo>
                  <a:cubicBezTo>
                    <a:pt x="2002130" y="597251"/>
                    <a:pt x="1999448" y="603728"/>
                    <a:pt x="1994673" y="608502"/>
                  </a:cubicBezTo>
                  <a:cubicBezTo>
                    <a:pt x="1989898" y="613277"/>
                    <a:pt x="1983422" y="615960"/>
                    <a:pt x="1976670" y="615960"/>
                  </a:cubicBezTo>
                  <a:lnTo>
                    <a:pt x="25461" y="615960"/>
                  </a:lnTo>
                  <a:cubicBezTo>
                    <a:pt x="18708" y="615960"/>
                    <a:pt x="12232" y="613277"/>
                    <a:pt x="7457" y="608502"/>
                  </a:cubicBezTo>
                  <a:cubicBezTo>
                    <a:pt x="2682" y="603728"/>
                    <a:pt x="0" y="597251"/>
                    <a:pt x="0" y="590499"/>
                  </a:cubicBezTo>
                  <a:lnTo>
                    <a:pt x="0" y="25461"/>
                  </a:lnTo>
                  <a:cubicBezTo>
                    <a:pt x="0" y="18708"/>
                    <a:pt x="2682" y="12232"/>
                    <a:pt x="7457" y="7457"/>
                  </a:cubicBezTo>
                  <a:cubicBezTo>
                    <a:pt x="12232" y="2682"/>
                    <a:pt x="18708" y="0"/>
                    <a:pt x="2546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59640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002130" cy="654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144000" y="7483656"/>
            <a:ext cx="7601839" cy="2338721"/>
            <a:chOff x="0" y="0"/>
            <a:chExt cx="2002130" cy="61596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002130" cy="615960"/>
            </a:xfrm>
            <a:custGeom>
              <a:avLst/>
              <a:gdLst/>
              <a:ahLst/>
              <a:cxnLst/>
              <a:rect l="l" t="t" r="r" b="b"/>
              <a:pathLst>
                <a:path w="2002130" h="615960">
                  <a:moveTo>
                    <a:pt x="25461" y="0"/>
                  </a:moveTo>
                  <a:lnTo>
                    <a:pt x="1976670" y="0"/>
                  </a:lnTo>
                  <a:cubicBezTo>
                    <a:pt x="1983422" y="0"/>
                    <a:pt x="1989898" y="2682"/>
                    <a:pt x="1994673" y="7457"/>
                  </a:cubicBezTo>
                  <a:cubicBezTo>
                    <a:pt x="1999448" y="12232"/>
                    <a:pt x="2002130" y="18708"/>
                    <a:pt x="2002130" y="25461"/>
                  </a:cubicBezTo>
                  <a:lnTo>
                    <a:pt x="2002130" y="590499"/>
                  </a:lnTo>
                  <a:cubicBezTo>
                    <a:pt x="2002130" y="597251"/>
                    <a:pt x="1999448" y="603728"/>
                    <a:pt x="1994673" y="608502"/>
                  </a:cubicBezTo>
                  <a:cubicBezTo>
                    <a:pt x="1989898" y="613277"/>
                    <a:pt x="1983422" y="615960"/>
                    <a:pt x="1976670" y="615960"/>
                  </a:cubicBezTo>
                  <a:lnTo>
                    <a:pt x="25461" y="615960"/>
                  </a:lnTo>
                  <a:cubicBezTo>
                    <a:pt x="18708" y="615960"/>
                    <a:pt x="12232" y="613277"/>
                    <a:pt x="7457" y="608502"/>
                  </a:cubicBezTo>
                  <a:cubicBezTo>
                    <a:pt x="2682" y="603728"/>
                    <a:pt x="0" y="597251"/>
                    <a:pt x="0" y="590499"/>
                  </a:cubicBezTo>
                  <a:lnTo>
                    <a:pt x="0" y="25461"/>
                  </a:lnTo>
                  <a:cubicBezTo>
                    <a:pt x="0" y="18708"/>
                    <a:pt x="2682" y="12232"/>
                    <a:pt x="7457" y="7457"/>
                  </a:cubicBezTo>
                  <a:cubicBezTo>
                    <a:pt x="12232" y="2682"/>
                    <a:pt x="18708" y="0"/>
                    <a:pt x="25461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659640"/>
              </a:solidFill>
              <a:prstDash val="solid"/>
              <a:rou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002130" cy="654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8230472" y="8085037"/>
            <a:ext cx="779948" cy="463238"/>
            <a:chOff x="0" y="0"/>
            <a:chExt cx="368400" cy="21880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68400" cy="218806"/>
            </a:xfrm>
            <a:custGeom>
              <a:avLst/>
              <a:gdLst/>
              <a:ahLst/>
              <a:cxnLst/>
              <a:rect l="l" t="t" r="r" b="b"/>
              <a:pathLst>
                <a:path w="368400" h="218806">
                  <a:moveTo>
                    <a:pt x="184200" y="218806"/>
                  </a:moveTo>
                  <a:lnTo>
                    <a:pt x="368400" y="0"/>
                  </a:lnTo>
                  <a:lnTo>
                    <a:pt x="0" y="0"/>
                  </a:lnTo>
                  <a:lnTo>
                    <a:pt x="184200" y="218806"/>
                  </a:lnTo>
                  <a:close/>
                </a:path>
              </a:pathLst>
            </a:custGeom>
            <a:solidFill>
              <a:srgbClr val="65964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57563" y="-22471"/>
              <a:ext cx="253275" cy="139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95054" y="1877281"/>
            <a:ext cx="651728" cy="3952580"/>
            <a:chOff x="0" y="0"/>
            <a:chExt cx="171648" cy="104100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71648" cy="1041009"/>
            </a:xfrm>
            <a:custGeom>
              <a:avLst/>
              <a:gdLst/>
              <a:ahLst/>
              <a:cxnLst/>
              <a:rect l="l" t="t" r="r" b="b"/>
              <a:pathLst>
                <a:path w="171648" h="1041009">
                  <a:moveTo>
                    <a:pt x="85824" y="0"/>
                  </a:moveTo>
                  <a:lnTo>
                    <a:pt x="85824" y="0"/>
                  </a:lnTo>
                  <a:cubicBezTo>
                    <a:pt x="108586" y="0"/>
                    <a:pt x="130416" y="9042"/>
                    <a:pt x="146511" y="25137"/>
                  </a:cubicBezTo>
                  <a:cubicBezTo>
                    <a:pt x="162606" y="41233"/>
                    <a:pt x="171648" y="63062"/>
                    <a:pt x="171648" y="85824"/>
                  </a:cubicBezTo>
                  <a:lnTo>
                    <a:pt x="171648" y="955185"/>
                  </a:lnTo>
                  <a:cubicBezTo>
                    <a:pt x="171648" y="977947"/>
                    <a:pt x="162606" y="999776"/>
                    <a:pt x="146511" y="1015871"/>
                  </a:cubicBezTo>
                  <a:cubicBezTo>
                    <a:pt x="130416" y="1031967"/>
                    <a:pt x="108586" y="1041009"/>
                    <a:pt x="85824" y="1041009"/>
                  </a:cubicBezTo>
                  <a:lnTo>
                    <a:pt x="85824" y="1041009"/>
                  </a:lnTo>
                  <a:cubicBezTo>
                    <a:pt x="63062" y="1041009"/>
                    <a:pt x="41233" y="1031967"/>
                    <a:pt x="25137" y="1015871"/>
                  </a:cubicBezTo>
                  <a:cubicBezTo>
                    <a:pt x="9042" y="999776"/>
                    <a:pt x="0" y="977947"/>
                    <a:pt x="0" y="955185"/>
                  </a:cubicBezTo>
                  <a:lnTo>
                    <a:pt x="0" y="85824"/>
                  </a:lnTo>
                  <a:cubicBezTo>
                    <a:pt x="0" y="63062"/>
                    <a:pt x="9042" y="41233"/>
                    <a:pt x="25137" y="25137"/>
                  </a:cubicBezTo>
                  <a:cubicBezTo>
                    <a:pt x="41233" y="9042"/>
                    <a:pt x="63062" y="0"/>
                    <a:pt x="85824" y="0"/>
                  </a:cubicBezTo>
                  <a:close/>
                </a:path>
              </a:pathLst>
            </a:custGeom>
            <a:solidFill>
              <a:srgbClr val="65964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71648" cy="1079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 rot="5400000">
            <a:off x="15237671" y="2634516"/>
            <a:ext cx="4713185" cy="6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MARKET ANALYSIS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14434" y="2580689"/>
            <a:ext cx="538609" cy="7497630"/>
          </a:xfrm>
          <a:prstGeom prst="rect">
            <a:avLst/>
          </a:prstGeom>
        </p:spPr>
        <p:txBody>
          <a:bodyPr vert="eaVert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en-US" sz="2999" b="1" spc="-150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Market Research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15247" y="1927735"/>
            <a:ext cx="9525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endParaRPr/>
          </a:p>
        </p:txBody>
      </p:sp>
      <p:sp>
        <p:nvSpPr>
          <p:cNvPr id="38" name="TextBox 38"/>
          <p:cNvSpPr txBox="1"/>
          <p:nvPr/>
        </p:nvSpPr>
        <p:spPr>
          <a:xfrm>
            <a:off x="1678886" y="1979932"/>
            <a:ext cx="2705363" cy="400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Market Research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82893" y="3250748"/>
            <a:ext cx="2705362" cy="836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Target Customer Segment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806059" y="4432623"/>
            <a:ext cx="2515237" cy="405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Competitors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682893" y="5620460"/>
            <a:ext cx="2820173" cy="836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Local Consumer Needs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161590" y="2003745"/>
            <a:ext cx="11372111" cy="68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Market Research: Singapore's organic food market size is estimated at approximately ¥50 billion as of 2023, with an annual growth rate of 5% projected.</a:t>
            </a:r>
            <a:endParaRPr lang="ja-JP" altLang="en-US" sz="20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5137510" y="4483673"/>
            <a:ext cx="11396191" cy="33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Company A (specialized organic food chain), Company B (local company with strengths in online sales)</a:t>
            </a:r>
            <a:endParaRPr lang="ja-JP" altLang="en-US" sz="20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5161590" y="3237191"/>
            <a:ext cx="11372111" cy="68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Health-conscious affluent women aged 25-45. Office workers and high-income homemakers are the primary targets.</a:t>
            </a:r>
            <a:endParaRPr lang="ja-JP" altLang="en-US" sz="20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5137510" y="5692124"/>
            <a:ext cx="11521622" cy="689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Demand for Japanese organic food is increasing due to rising health consciousness. There is a strong emphasis on safety and high quality.</a:t>
            </a:r>
            <a:endParaRPr lang="ja-JP" altLang="en-US" sz="20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590549" y="6849036"/>
            <a:ext cx="3224948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Market Analysis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29510" y="7633583"/>
            <a:ext cx="6991333" cy="1600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Analyzes market trends, growth potential, challenges, and opportunities based on data and research findings. Forecasts the business's future viability and clarifies risks and opportunities.</a:t>
            </a:r>
            <a:endParaRPr lang="ja-JP" altLang="en-US" sz="20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9239496" y="6849036"/>
            <a:ext cx="2082344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Strategy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478456" y="7633583"/>
            <a:ext cx="6991333" cy="1600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Outlines how to deploy the company's products/services based on market analysis results. Presents specific strategies for establishing competitive advantage, pricing, and developing sales channels.</a:t>
            </a:r>
            <a:endParaRPr lang="ja-JP" altLang="en-US" sz="20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 flipV="1">
            <a:off x="17541876" y="3614174"/>
            <a:ext cx="0" cy="6672826"/>
          </a:xfrm>
          <a:prstGeom prst="line">
            <a:avLst/>
          </a:prstGeom>
          <a:ln w="38100" cap="flat">
            <a:solidFill>
              <a:srgbClr val="6596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" name="TextBox 6"/>
          <p:cNvSpPr txBox="1"/>
          <p:nvPr/>
        </p:nvSpPr>
        <p:spPr>
          <a:xfrm>
            <a:off x="495054" y="190294"/>
            <a:ext cx="6920754" cy="756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0"/>
              </a:lnSpc>
              <a:spcBef>
                <a:spcPct val="0"/>
              </a:spcBef>
            </a:pPr>
            <a:r>
              <a:rPr lang="en-US" sz="4600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Product/Service Features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892" y="770604"/>
            <a:ext cx="8484036" cy="747666"/>
            <a:chOff x="0" y="0"/>
            <a:chExt cx="10111893" cy="996889"/>
          </a:xfrm>
        </p:grpSpPr>
        <p:sp>
          <p:nvSpPr>
            <p:cNvPr id="8" name="Freeform 8"/>
            <p:cNvSpPr/>
            <p:nvPr/>
          </p:nvSpPr>
          <p:spPr>
            <a:xfrm>
              <a:off x="5448087" y="0"/>
              <a:ext cx="4663806" cy="996889"/>
            </a:xfrm>
            <a:custGeom>
              <a:avLst/>
              <a:gdLst/>
              <a:ahLst/>
              <a:cxnLst/>
              <a:rect l="l" t="t" r="r" b="b"/>
              <a:pathLst>
                <a:path w="4663806" h="996889">
                  <a:moveTo>
                    <a:pt x="0" y="0"/>
                  </a:moveTo>
                  <a:lnTo>
                    <a:pt x="4663806" y="0"/>
                  </a:lnTo>
                  <a:lnTo>
                    <a:pt x="4663806" y="996889"/>
                  </a:lnTo>
                  <a:lnTo>
                    <a:pt x="0" y="99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2422985" y="0"/>
              <a:ext cx="3130860" cy="996889"/>
            </a:xfrm>
            <a:custGeom>
              <a:avLst/>
              <a:gdLst/>
              <a:ahLst/>
              <a:cxnLst/>
              <a:rect l="l" t="t" r="r" b="b"/>
              <a:pathLst>
                <a:path w="3130860" h="996889">
                  <a:moveTo>
                    <a:pt x="3130860" y="0"/>
                  </a:moveTo>
                  <a:lnTo>
                    <a:pt x="0" y="0"/>
                  </a:lnTo>
                  <a:lnTo>
                    <a:pt x="0" y="996889"/>
                  </a:lnTo>
                  <a:lnTo>
                    <a:pt x="3130860" y="996889"/>
                  </a:lnTo>
                  <a:lnTo>
                    <a:pt x="313086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48962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2675819" cy="996889"/>
            </a:xfrm>
            <a:custGeom>
              <a:avLst/>
              <a:gdLst/>
              <a:ahLst/>
              <a:cxnLst/>
              <a:rect l="l" t="t" r="r" b="b"/>
              <a:pathLst>
                <a:path w="2675819" h="996889">
                  <a:moveTo>
                    <a:pt x="0" y="0"/>
                  </a:moveTo>
                  <a:lnTo>
                    <a:pt x="2675819" y="0"/>
                  </a:lnTo>
                  <a:lnTo>
                    <a:pt x="2675819" y="996889"/>
                  </a:lnTo>
                  <a:lnTo>
                    <a:pt x="0" y="99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7005" r="-5728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1" name="TextBox 11"/>
          <p:cNvSpPr txBox="1"/>
          <p:nvPr/>
        </p:nvSpPr>
        <p:spPr>
          <a:xfrm rot="5400000">
            <a:off x="15237671" y="2634516"/>
            <a:ext cx="4713185" cy="66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99"/>
              </a:lnSpc>
              <a:spcBef>
                <a:spcPct val="0"/>
              </a:spcBef>
            </a:pPr>
            <a:r>
              <a:rPr lang="en-US" sz="3999" b="1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FEATURES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1701343"/>
            <a:ext cx="8165492" cy="6012298"/>
            <a:chOff x="0" y="0"/>
            <a:chExt cx="10887322" cy="801639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887322" cy="8016397"/>
              <a:chOff x="0" y="0"/>
              <a:chExt cx="2150582" cy="15834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150582" cy="1583486"/>
              </a:xfrm>
              <a:custGeom>
                <a:avLst/>
                <a:gdLst/>
                <a:ahLst/>
                <a:cxnLst/>
                <a:rect l="l" t="t" r="r" b="b"/>
                <a:pathLst>
                  <a:path w="2150582" h="1583486">
                    <a:moveTo>
                      <a:pt x="47406" y="0"/>
                    </a:moveTo>
                    <a:lnTo>
                      <a:pt x="2103176" y="0"/>
                    </a:lnTo>
                    <a:cubicBezTo>
                      <a:pt x="2129358" y="0"/>
                      <a:pt x="2150582" y="21225"/>
                      <a:pt x="2150582" y="47406"/>
                    </a:cubicBezTo>
                    <a:lnTo>
                      <a:pt x="2150582" y="1536079"/>
                    </a:lnTo>
                    <a:cubicBezTo>
                      <a:pt x="2150582" y="1562261"/>
                      <a:pt x="2129358" y="1583486"/>
                      <a:pt x="2103176" y="1583486"/>
                    </a:cubicBezTo>
                    <a:lnTo>
                      <a:pt x="47406" y="1583486"/>
                    </a:lnTo>
                    <a:cubicBezTo>
                      <a:pt x="34833" y="1583486"/>
                      <a:pt x="22775" y="1578491"/>
                      <a:pt x="13885" y="1569601"/>
                    </a:cubicBezTo>
                    <a:cubicBezTo>
                      <a:pt x="4995" y="1560710"/>
                      <a:pt x="0" y="1548652"/>
                      <a:pt x="0" y="1536079"/>
                    </a:cubicBezTo>
                    <a:lnTo>
                      <a:pt x="0" y="47406"/>
                    </a:lnTo>
                    <a:cubicBezTo>
                      <a:pt x="0" y="34833"/>
                      <a:pt x="4995" y="22775"/>
                      <a:pt x="13885" y="13885"/>
                    </a:cubicBezTo>
                    <a:cubicBezTo>
                      <a:pt x="22775" y="4995"/>
                      <a:pt x="34833" y="0"/>
                      <a:pt x="47406" y="0"/>
                    </a:cubicBezTo>
                    <a:close/>
                  </a:path>
                </a:pathLst>
              </a:custGeom>
              <a:solidFill>
                <a:srgbClr val="65964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150582" cy="16215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1401897" cy="8016397"/>
              <a:chOff x="0" y="0"/>
              <a:chExt cx="276918" cy="158348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76918" cy="1583486"/>
              </a:xfrm>
              <a:custGeom>
                <a:avLst/>
                <a:gdLst/>
                <a:ahLst/>
                <a:cxnLst/>
                <a:rect l="l" t="t" r="r" b="b"/>
                <a:pathLst>
                  <a:path w="276918" h="1583486">
                    <a:moveTo>
                      <a:pt x="0" y="0"/>
                    </a:moveTo>
                    <a:lnTo>
                      <a:pt x="276918" y="0"/>
                    </a:lnTo>
                    <a:lnTo>
                      <a:pt x="276918" y="1583486"/>
                    </a:lnTo>
                    <a:lnTo>
                      <a:pt x="0" y="1583486"/>
                    </a:lnTo>
                    <a:close/>
                  </a:path>
                </a:pathLst>
              </a:custGeom>
              <a:solidFill>
                <a:srgbClr val="65964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276918" cy="16215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</p:grpSp>
      <p:sp>
        <p:nvSpPr>
          <p:cNvPr id="19" name="TextBox 19"/>
          <p:cNvSpPr txBox="1"/>
          <p:nvPr/>
        </p:nvSpPr>
        <p:spPr>
          <a:xfrm>
            <a:off x="515247" y="2815484"/>
            <a:ext cx="7325789" cy="33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b="1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Okinawa Pure Tea</a:t>
            </a:r>
            <a:endParaRPr lang="ja-JP" altLang="en-US" sz="2000" b="1" dirty="0" err="1">
              <a:solidFill>
                <a:srgbClr val="FFFFFF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95054" y="5245345"/>
            <a:ext cx="7100758" cy="1048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altLang="ja-JP" sz="2000" b="1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 Offers Okinawa Pure Tea, an organic herbal tea produced in Okinawa Prefecture. Pesticide-free and additive-free, supplied to luxury hotels and cafes.</a:t>
            </a:r>
            <a:endParaRPr lang="ja-JP" altLang="en-US" sz="2000" b="1" dirty="0">
              <a:solidFill>
                <a:srgbClr val="FFFFFF"/>
              </a:solidFill>
              <a:latin typeface="Zen Maru Gothic Bold"/>
              <a:ea typeface="Zen Maru Gothic Bold"/>
              <a:cs typeface="Zen Maru Gothic Bold"/>
              <a:sym typeface="Zen Maru Gothic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95054" y="1956438"/>
            <a:ext cx="4176600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Product/Service Name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95054" y="4441492"/>
            <a:ext cx="4904530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FFFFFF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Product/Service Overview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75636" y="1866421"/>
            <a:ext cx="1736516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Features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765314" y="4797020"/>
            <a:ext cx="6010649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Differentiation Points from Competitors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749249" y="2497720"/>
            <a:ext cx="8137045" cy="1949452"/>
            <a:chOff x="0" y="0"/>
            <a:chExt cx="10849393" cy="259927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0849393" cy="2599270"/>
              <a:chOff x="0" y="0"/>
              <a:chExt cx="2143090" cy="51343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143090" cy="513436"/>
              </a:xfrm>
              <a:custGeom>
                <a:avLst/>
                <a:gdLst/>
                <a:ahLst/>
                <a:cxnLst/>
                <a:rect l="l" t="t" r="r" b="b"/>
                <a:pathLst>
                  <a:path w="2143090" h="513436">
                    <a:moveTo>
                      <a:pt x="23786" y="0"/>
                    </a:moveTo>
                    <a:lnTo>
                      <a:pt x="2119304" y="0"/>
                    </a:lnTo>
                    <a:cubicBezTo>
                      <a:pt x="2132441" y="0"/>
                      <a:pt x="2143090" y="10649"/>
                      <a:pt x="2143090" y="23786"/>
                    </a:cubicBezTo>
                    <a:lnTo>
                      <a:pt x="2143090" y="489650"/>
                    </a:lnTo>
                    <a:cubicBezTo>
                      <a:pt x="2143090" y="495958"/>
                      <a:pt x="2140584" y="502008"/>
                      <a:pt x="2136123" y="506469"/>
                    </a:cubicBezTo>
                    <a:cubicBezTo>
                      <a:pt x="2131662" y="510930"/>
                      <a:pt x="2125612" y="513436"/>
                      <a:pt x="2119304" y="513436"/>
                    </a:cubicBezTo>
                    <a:lnTo>
                      <a:pt x="23786" y="513436"/>
                    </a:lnTo>
                    <a:cubicBezTo>
                      <a:pt x="10649" y="513436"/>
                      <a:pt x="0" y="502787"/>
                      <a:pt x="0" y="489650"/>
                    </a:cubicBezTo>
                    <a:lnTo>
                      <a:pt x="0" y="23786"/>
                    </a:lnTo>
                    <a:cubicBezTo>
                      <a:pt x="0" y="10649"/>
                      <a:pt x="10649" y="0"/>
                      <a:pt x="237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65964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2143090" cy="5515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26335" y="449012"/>
              <a:ext cx="9889600" cy="1039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altLang="ja-JP" sz="2000" dirty="0">
                  <a:solidFill>
                    <a:srgbClr val="0D0D0D"/>
                  </a:solidFill>
                  <a:latin typeface="Zen Maru Gothic"/>
                  <a:ea typeface="Zen Maru Gothic"/>
                  <a:cs typeface="Zen Maru Gothic"/>
                  <a:sym typeface="Zen Maru Gothic"/>
                </a:rPr>
                <a:t>Describe the uniqueness of the product or service, including characteristics, technology, design, and functions.</a:t>
              </a:r>
              <a:endParaRPr lang="ja-JP" altLang="en-US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775636" y="5484118"/>
            <a:ext cx="8137045" cy="1949452"/>
            <a:chOff x="0" y="0"/>
            <a:chExt cx="10849393" cy="2599270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0849393" cy="2599270"/>
              <a:chOff x="0" y="0"/>
              <a:chExt cx="2143090" cy="51343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143090" cy="513436"/>
              </a:xfrm>
              <a:custGeom>
                <a:avLst/>
                <a:gdLst/>
                <a:ahLst/>
                <a:cxnLst/>
                <a:rect l="l" t="t" r="r" b="b"/>
                <a:pathLst>
                  <a:path w="2143090" h="513436">
                    <a:moveTo>
                      <a:pt x="23786" y="0"/>
                    </a:moveTo>
                    <a:lnTo>
                      <a:pt x="2119304" y="0"/>
                    </a:lnTo>
                    <a:cubicBezTo>
                      <a:pt x="2132441" y="0"/>
                      <a:pt x="2143090" y="10649"/>
                      <a:pt x="2143090" y="23786"/>
                    </a:cubicBezTo>
                    <a:lnTo>
                      <a:pt x="2143090" y="489650"/>
                    </a:lnTo>
                    <a:cubicBezTo>
                      <a:pt x="2143090" y="495958"/>
                      <a:pt x="2140584" y="502008"/>
                      <a:pt x="2136123" y="506469"/>
                    </a:cubicBezTo>
                    <a:cubicBezTo>
                      <a:pt x="2131662" y="510930"/>
                      <a:pt x="2125612" y="513436"/>
                      <a:pt x="2119304" y="513436"/>
                    </a:cubicBezTo>
                    <a:lnTo>
                      <a:pt x="23786" y="513436"/>
                    </a:lnTo>
                    <a:cubicBezTo>
                      <a:pt x="10649" y="513436"/>
                      <a:pt x="0" y="502787"/>
                      <a:pt x="0" y="489650"/>
                    </a:cubicBezTo>
                    <a:lnTo>
                      <a:pt x="0" y="23786"/>
                    </a:lnTo>
                    <a:cubicBezTo>
                      <a:pt x="0" y="10649"/>
                      <a:pt x="10649" y="0"/>
                      <a:pt x="237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65964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143090" cy="5515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0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26335" y="449012"/>
              <a:ext cx="9889600" cy="1586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en-US" altLang="ja-JP" sz="2000" dirty="0">
                  <a:solidFill>
                    <a:srgbClr val="0D0D0D"/>
                  </a:solidFill>
                  <a:latin typeface="Zen Maru Gothic"/>
                  <a:ea typeface="Zen Maru Gothic"/>
                  <a:cs typeface="Zen Maru Gothic"/>
                  <a:sym typeface="Zen Maru Gothic"/>
                </a:rPr>
                <a:t>Differentiated as an eco-conscious brand through 100% Okinawan ingredients, high-quality aroma and taste, and eco-friendly packaging compared to competitors.</a:t>
              </a:r>
              <a:endParaRPr lang="ja-JP" altLang="en-US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endParaRP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495053" y="8301398"/>
            <a:ext cx="5600945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Customization for the Local Market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95054" y="8911633"/>
            <a:ext cx="17008909" cy="77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Describe how the product or service is customized to align with local culture and consumer needs.</a:t>
            </a:r>
            <a:b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altLang="ja-JP" sz="2000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Outline improvements reflecting unique characteristics of the local market.</a:t>
            </a:r>
            <a:endParaRPr lang="ja-JP" altLang="en-US" sz="20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95054" y="190294"/>
            <a:ext cx="6704730" cy="756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0"/>
              </a:lnSpc>
              <a:spcBef>
                <a:spcPct val="0"/>
              </a:spcBef>
            </a:pPr>
            <a:r>
              <a:rPr lang="en-US" sz="4600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Implementation Schedule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892" y="770604"/>
            <a:ext cx="8196004" cy="747666"/>
            <a:chOff x="0" y="0"/>
            <a:chExt cx="10111893" cy="996889"/>
          </a:xfrm>
        </p:grpSpPr>
        <p:sp>
          <p:nvSpPr>
            <p:cNvPr id="7" name="Freeform 7"/>
            <p:cNvSpPr/>
            <p:nvPr/>
          </p:nvSpPr>
          <p:spPr>
            <a:xfrm>
              <a:off x="5448087" y="0"/>
              <a:ext cx="4663806" cy="996889"/>
            </a:xfrm>
            <a:custGeom>
              <a:avLst/>
              <a:gdLst/>
              <a:ahLst/>
              <a:cxnLst/>
              <a:rect l="l" t="t" r="r" b="b"/>
              <a:pathLst>
                <a:path w="4663806" h="996889">
                  <a:moveTo>
                    <a:pt x="0" y="0"/>
                  </a:moveTo>
                  <a:lnTo>
                    <a:pt x="4663806" y="0"/>
                  </a:lnTo>
                  <a:lnTo>
                    <a:pt x="4663806" y="996889"/>
                  </a:lnTo>
                  <a:lnTo>
                    <a:pt x="0" y="99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422985" y="0"/>
              <a:ext cx="3130860" cy="996889"/>
            </a:xfrm>
            <a:custGeom>
              <a:avLst/>
              <a:gdLst/>
              <a:ahLst/>
              <a:cxnLst/>
              <a:rect l="l" t="t" r="r" b="b"/>
              <a:pathLst>
                <a:path w="3130860" h="996889">
                  <a:moveTo>
                    <a:pt x="3130860" y="0"/>
                  </a:moveTo>
                  <a:lnTo>
                    <a:pt x="0" y="0"/>
                  </a:lnTo>
                  <a:lnTo>
                    <a:pt x="0" y="996889"/>
                  </a:lnTo>
                  <a:lnTo>
                    <a:pt x="3130860" y="996889"/>
                  </a:lnTo>
                  <a:lnTo>
                    <a:pt x="313086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48962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675819" cy="996889"/>
            </a:xfrm>
            <a:custGeom>
              <a:avLst/>
              <a:gdLst/>
              <a:ahLst/>
              <a:cxnLst/>
              <a:rect l="l" t="t" r="r" b="b"/>
              <a:pathLst>
                <a:path w="2675819" h="996889">
                  <a:moveTo>
                    <a:pt x="0" y="0"/>
                  </a:moveTo>
                  <a:lnTo>
                    <a:pt x="2675819" y="0"/>
                  </a:lnTo>
                  <a:lnTo>
                    <a:pt x="2675819" y="996889"/>
                  </a:lnTo>
                  <a:lnTo>
                    <a:pt x="0" y="99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7005" r="-5728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701788" y="2022028"/>
            <a:ext cx="4262539" cy="3843441"/>
            <a:chOff x="0" y="0"/>
            <a:chExt cx="1122644" cy="101226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2644" cy="1012264"/>
            </a:xfrm>
            <a:custGeom>
              <a:avLst/>
              <a:gdLst/>
              <a:ahLst/>
              <a:cxnLst/>
              <a:rect l="l" t="t" r="r" b="b"/>
              <a:pathLst>
                <a:path w="1122644" h="101226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5939"/>
                  </a:lnTo>
                  <a:cubicBezTo>
                    <a:pt x="1122644" y="996001"/>
                    <a:pt x="1106381" y="1012264"/>
                    <a:pt x="1086319" y="1012264"/>
                  </a:cubicBezTo>
                  <a:lnTo>
                    <a:pt x="36325" y="1012264"/>
                  </a:lnTo>
                  <a:cubicBezTo>
                    <a:pt x="26691" y="1012264"/>
                    <a:pt x="17452" y="1008437"/>
                    <a:pt x="10639" y="1001625"/>
                  </a:cubicBezTo>
                  <a:cubicBezTo>
                    <a:pt x="3827" y="994813"/>
                    <a:pt x="0" y="985573"/>
                    <a:pt x="0" y="975939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B6D28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122644" cy="105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20480" y="2020094"/>
            <a:ext cx="4262539" cy="3845375"/>
            <a:chOff x="0" y="0"/>
            <a:chExt cx="1122644" cy="101277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2644" cy="1012774"/>
            </a:xfrm>
            <a:custGeom>
              <a:avLst/>
              <a:gdLst/>
              <a:ahLst/>
              <a:cxnLst/>
              <a:rect l="l" t="t" r="r" b="b"/>
              <a:pathLst>
                <a:path w="1122644" h="101277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6448"/>
                  </a:lnTo>
                  <a:cubicBezTo>
                    <a:pt x="1122644" y="996510"/>
                    <a:pt x="1106381" y="1012774"/>
                    <a:pt x="1086319" y="1012774"/>
                  </a:cubicBezTo>
                  <a:lnTo>
                    <a:pt x="36325" y="1012774"/>
                  </a:lnTo>
                  <a:cubicBezTo>
                    <a:pt x="26691" y="1012774"/>
                    <a:pt x="17452" y="1008947"/>
                    <a:pt x="10639" y="1002134"/>
                  </a:cubicBezTo>
                  <a:cubicBezTo>
                    <a:pt x="3827" y="995322"/>
                    <a:pt x="0" y="986082"/>
                    <a:pt x="0" y="976448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B6D28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122644" cy="105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10662" y="2300780"/>
            <a:ext cx="3722164" cy="546057"/>
            <a:chOff x="0" y="0"/>
            <a:chExt cx="980323" cy="14381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87583" y="3638047"/>
            <a:ext cx="3722164" cy="1904101"/>
            <a:chOff x="0" y="0"/>
            <a:chExt cx="980323" cy="50149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80323" cy="501492"/>
            </a:xfrm>
            <a:custGeom>
              <a:avLst/>
              <a:gdLst/>
              <a:ahLst/>
              <a:cxnLst/>
              <a:rect l="l" t="t" r="r" b="b"/>
              <a:pathLst>
                <a:path w="980323" h="501492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59893"/>
                  </a:lnTo>
                  <a:cubicBezTo>
                    <a:pt x="980323" y="470925"/>
                    <a:pt x="975940" y="481506"/>
                    <a:pt x="968139" y="489307"/>
                  </a:cubicBezTo>
                  <a:cubicBezTo>
                    <a:pt x="960338" y="497109"/>
                    <a:pt x="949757" y="501492"/>
                    <a:pt x="938724" y="501492"/>
                  </a:cubicBezTo>
                  <a:lnTo>
                    <a:pt x="41599" y="501492"/>
                  </a:lnTo>
                  <a:cubicBezTo>
                    <a:pt x="18625" y="501492"/>
                    <a:pt x="0" y="482867"/>
                    <a:pt x="0" y="459893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80323" cy="539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783044" y="2022028"/>
            <a:ext cx="4262539" cy="3843441"/>
            <a:chOff x="0" y="0"/>
            <a:chExt cx="1122644" cy="101226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22644" cy="1012264"/>
            </a:xfrm>
            <a:custGeom>
              <a:avLst/>
              <a:gdLst/>
              <a:ahLst/>
              <a:cxnLst/>
              <a:rect l="l" t="t" r="r" b="b"/>
              <a:pathLst>
                <a:path w="1122644" h="101226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5939"/>
                  </a:lnTo>
                  <a:cubicBezTo>
                    <a:pt x="1122644" y="996001"/>
                    <a:pt x="1106381" y="1012264"/>
                    <a:pt x="1086319" y="1012264"/>
                  </a:cubicBezTo>
                  <a:lnTo>
                    <a:pt x="36325" y="1012264"/>
                  </a:lnTo>
                  <a:cubicBezTo>
                    <a:pt x="26691" y="1012264"/>
                    <a:pt x="17452" y="1008437"/>
                    <a:pt x="10639" y="1001625"/>
                  </a:cubicBezTo>
                  <a:cubicBezTo>
                    <a:pt x="3827" y="994813"/>
                    <a:pt x="0" y="985573"/>
                    <a:pt x="0" y="975939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B6D28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122644" cy="105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053232" y="3638047"/>
            <a:ext cx="3722164" cy="1904101"/>
            <a:chOff x="0" y="0"/>
            <a:chExt cx="980323" cy="50149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80323" cy="501492"/>
            </a:xfrm>
            <a:custGeom>
              <a:avLst/>
              <a:gdLst/>
              <a:ahLst/>
              <a:cxnLst/>
              <a:rect l="l" t="t" r="r" b="b"/>
              <a:pathLst>
                <a:path w="980323" h="501492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59893"/>
                  </a:lnTo>
                  <a:cubicBezTo>
                    <a:pt x="980323" y="470925"/>
                    <a:pt x="975940" y="481506"/>
                    <a:pt x="968139" y="489307"/>
                  </a:cubicBezTo>
                  <a:cubicBezTo>
                    <a:pt x="960338" y="497109"/>
                    <a:pt x="949757" y="501492"/>
                    <a:pt x="938724" y="501492"/>
                  </a:cubicBezTo>
                  <a:lnTo>
                    <a:pt x="41599" y="501492"/>
                  </a:lnTo>
                  <a:cubicBezTo>
                    <a:pt x="18625" y="501492"/>
                    <a:pt x="0" y="482867"/>
                    <a:pt x="0" y="459893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980323" cy="539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245609" y="2020094"/>
            <a:ext cx="4262539" cy="3845375"/>
            <a:chOff x="0" y="0"/>
            <a:chExt cx="1122644" cy="101277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22644" cy="1012774"/>
            </a:xfrm>
            <a:custGeom>
              <a:avLst/>
              <a:gdLst/>
              <a:ahLst/>
              <a:cxnLst/>
              <a:rect l="l" t="t" r="r" b="b"/>
              <a:pathLst>
                <a:path w="1122644" h="101277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6448"/>
                  </a:lnTo>
                  <a:cubicBezTo>
                    <a:pt x="1122644" y="996510"/>
                    <a:pt x="1106381" y="1012774"/>
                    <a:pt x="1086319" y="1012774"/>
                  </a:cubicBezTo>
                  <a:lnTo>
                    <a:pt x="36325" y="1012774"/>
                  </a:lnTo>
                  <a:cubicBezTo>
                    <a:pt x="26691" y="1012774"/>
                    <a:pt x="17452" y="1008947"/>
                    <a:pt x="10639" y="1002134"/>
                  </a:cubicBezTo>
                  <a:cubicBezTo>
                    <a:pt x="3827" y="995322"/>
                    <a:pt x="0" y="986082"/>
                    <a:pt x="0" y="976448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B6D28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122644" cy="105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025784" y="2300780"/>
            <a:ext cx="3722164" cy="546057"/>
            <a:chOff x="0" y="0"/>
            <a:chExt cx="980323" cy="14381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538636" y="2300780"/>
            <a:ext cx="3722164" cy="546057"/>
            <a:chOff x="0" y="0"/>
            <a:chExt cx="980323" cy="14381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940148" y="2300780"/>
            <a:ext cx="3722164" cy="546057"/>
            <a:chOff x="0" y="0"/>
            <a:chExt cx="980323" cy="14381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521834" y="3638047"/>
            <a:ext cx="3722164" cy="1904101"/>
            <a:chOff x="0" y="0"/>
            <a:chExt cx="980323" cy="50149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980323" cy="501492"/>
            </a:xfrm>
            <a:custGeom>
              <a:avLst/>
              <a:gdLst/>
              <a:ahLst/>
              <a:cxnLst/>
              <a:rect l="l" t="t" r="r" b="b"/>
              <a:pathLst>
                <a:path w="980323" h="501492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59893"/>
                  </a:lnTo>
                  <a:cubicBezTo>
                    <a:pt x="980323" y="470925"/>
                    <a:pt x="975940" y="481506"/>
                    <a:pt x="968139" y="489307"/>
                  </a:cubicBezTo>
                  <a:cubicBezTo>
                    <a:pt x="960338" y="497109"/>
                    <a:pt x="949757" y="501492"/>
                    <a:pt x="938724" y="501492"/>
                  </a:cubicBezTo>
                  <a:lnTo>
                    <a:pt x="41599" y="501492"/>
                  </a:lnTo>
                  <a:cubicBezTo>
                    <a:pt x="18625" y="501492"/>
                    <a:pt x="0" y="482867"/>
                    <a:pt x="0" y="459893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980323" cy="539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3984398" y="3638047"/>
            <a:ext cx="3722164" cy="1904101"/>
            <a:chOff x="0" y="0"/>
            <a:chExt cx="980323" cy="50149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980323" cy="501492"/>
            </a:xfrm>
            <a:custGeom>
              <a:avLst/>
              <a:gdLst/>
              <a:ahLst/>
              <a:cxnLst/>
              <a:rect l="l" t="t" r="r" b="b"/>
              <a:pathLst>
                <a:path w="980323" h="501492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59893"/>
                  </a:lnTo>
                  <a:cubicBezTo>
                    <a:pt x="980323" y="470925"/>
                    <a:pt x="975940" y="481506"/>
                    <a:pt x="968139" y="489307"/>
                  </a:cubicBezTo>
                  <a:cubicBezTo>
                    <a:pt x="960338" y="497109"/>
                    <a:pt x="949757" y="501492"/>
                    <a:pt x="938724" y="501492"/>
                  </a:cubicBezTo>
                  <a:lnTo>
                    <a:pt x="41599" y="501492"/>
                  </a:lnTo>
                  <a:cubicBezTo>
                    <a:pt x="18625" y="501492"/>
                    <a:pt x="0" y="482867"/>
                    <a:pt x="0" y="459893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980323" cy="539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804214" y="2315903"/>
            <a:ext cx="3373061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April–June 2025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04215" y="3761872"/>
            <a:ext cx="3301454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</a:t>
            </a:r>
            <a:r>
              <a:rPr lang="en-US" altLang="ja-JP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On-site inspections </a:t>
            </a:r>
            <a:br>
              <a:rPr lang="en-US" altLang="ja-JP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ja-JP" alt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</a:t>
            </a:r>
            <a:r>
              <a:rPr lang="en-US" altLang="ja-JP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Consumer surveys</a:t>
            </a:r>
            <a:br>
              <a:rPr lang="en-US" altLang="ja-JP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altLang="ja-JP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 </a:t>
            </a:r>
            <a:r>
              <a:rPr lang="ja-JP" alt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</a:t>
            </a:r>
            <a:r>
              <a:rPr lang="en-US" altLang="ja-JP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Competitor analysis</a:t>
            </a:r>
            <a:endParaRPr lang="en-US" altLang="ja-JP" sz="18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182691" y="3028315"/>
            <a:ext cx="2578106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D0D0D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Market Research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731952" y="3028315"/>
            <a:ext cx="4309828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altLang="ja-JP" sz="2599" b="1" dirty="0">
                <a:solidFill>
                  <a:srgbClr val="0D0D0D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Sales Channel Development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269864" y="3761872"/>
            <a:ext cx="3457564" cy="61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・Contracts with local retailers </a:t>
            </a:r>
          </a:p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　</a:t>
            </a: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and e-commerce sites</a:t>
            </a:r>
            <a:endParaRPr lang="en-US" sz="18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5175271" y="2356995"/>
            <a:ext cx="3478084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July–September 2025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557514" y="3028315"/>
            <a:ext cx="1850828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D0D0D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Test Sales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738464" y="3761872"/>
            <a:ext cx="3221960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・Sample distribution to target </a:t>
            </a:r>
            <a:r>
              <a:rPr lang="ja-JP" alt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　</a:t>
            </a:r>
            <a:endParaRPr lang="en-US" altLang="ja-JP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　</a:t>
            </a: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customers</a:t>
            </a:r>
            <a:b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 ・Social media promotion</a:t>
            </a:r>
            <a:endParaRPr lang="en-US" sz="18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3720247" y="2845470"/>
            <a:ext cx="4262539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spc="-150" dirty="0">
                <a:solidFill>
                  <a:srgbClr val="0D0D0D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Full-scale Sales Launch &amp; Brand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4201030" y="3761872"/>
            <a:ext cx="3151882" cy="936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・Advertising campaigns </a:t>
            </a:r>
            <a:b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・Expanding local brand </a:t>
            </a:r>
          </a:p>
          <a:p>
            <a:pPr>
              <a:lnSpc>
                <a:spcPts val="2520"/>
              </a:lnSpc>
            </a:pPr>
            <a:r>
              <a:rPr lang="ja-JP" alt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　</a:t>
            </a: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awareness</a:t>
            </a:r>
            <a:endParaRPr lang="en-US" sz="18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9620480" y="2356995"/>
            <a:ext cx="3815363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October–December 2025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4264296" y="2356994"/>
            <a:ext cx="3333283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January–March 2026</a:t>
            </a:r>
          </a:p>
        </p:txBody>
      </p:sp>
      <p:grpSp>
        <p:nvGrpSpPr>
          <p:cNvPr id="58" name="Group 58"/>
          <p:cNvGrpSpPr/>
          <p:nvPr/>
        </p:nvGrpSpPr>
        <p:grpSpPr>
          <a:xfrm>
            <a:off x="13703384" y="6067428"/>
            <a:ext cx="4262539" cy="3843441"/>
            <a:chOff x="0" y="0"/>
            <a:chExt cx="1122644" cy="1012264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1122644" cy="1012264"/>
            </a:xfrm>
            <a:custGeom>
              <a:avLst/>
              <a:gdLst/>
              <a:ahLst/>
              <a:cxnLst/>
              <a:rect l="l" t="t" r="r" b="b"/>
              <a:pathLst>
                <a:path w="1122644" h="101226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5939"/>
                  </a:lnTo>
                  <a:cubicBezTo>
                    <a:pt x="1122644" y="996001"/>
                    <a:pt x="1106381" y="1012264"/>
                    <a:pt x="1086319" y="1012264"/>
                  </a:cubicBezTo>
                  <a:lnTo>
                    <a:pt x="36325" y="1012264"/>
                  </a:lnTo>
                  <a:cubicBezTo>
                    <a:pt x="26691" y="1012264"/>
                    <a:pt x="17452" y="1008437"/>
                    <a:pt x="10639" y="1001625"/>
                  </a:cubicBezTo>
                  <a:cubicBezTo>
                    <a:pt x="3827" y="994813"/>
                    <a:pt x="0" y="985573"/>
                    <a:pt x="0" y="975939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B6D28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1122644" cy="105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322076" y="6065494"/>
            <a:ext cx="4262539" cy="3845375"/>
            <a:chOff x="0" y="0"/>
            <a:chExt cx="1122644" cy="1012774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1122644" cy="1012774"/>
            </a:xfrm>
            <a:custGeom>
              <a:avLst/>
              <a:gdLst/>
              <a:ahLst/>
              <a:cxnLst/>
              <a:rect l="l" t="t" r="r" b="b"/>
              <a:pathLst>
                <a:path w="1122644" h="101277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6448"/>
                  </a:lnTo>
                  <a:cubicBezTo>
                    <a:pt x="1122644" y="996510"/>
                    <a:pt x="1106381" y="1012774"/>
                    <a:pt x="1086319" y="1012774"/>
                  </a:cubicBezTo>
                  <a:lnTo>
                    <a:pt x="36325" y="1012774"/>
                  </a:lnTo>
                  <a:cubicBezTo>
                    <a:pt x="26691" y="1012774"/>
                    <a:pt x="17452" y="1008947"/>
                    <a:pt x="10639" y="1002134"/>
                  </a:cubicBezTo>
                  <a:cubicBezTo>
                    <a:pt x="3827" y="995322"/>
                    <a:pt x="0" y="986082"/>
                    <a:pt x="0" y="976448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B6D28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1122644" cy="105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612259" y="6346180"/>
            <a:ext cx="3722164" cy="546057"/>
            <a:chOff x="0" y="0"/>
            <a:chExt cx="980323" cy="14381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589180" y="7683447"/>
            <a:ext cx="3722164" cy="1904101"/>
            <a:chOff x="0" y="0"/>
            <a:chExt cx="980323" cy="501492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980323" cy="501492"/>
            </a:xfrm>
            <a:custGeom>
              <a:avLst/>
              <a:gdLst/>
              <a:ahLst/>
              <a:cxnLst/>
              <a:rect l="l" t="t" r="r" b="b"/>
              <a:pathLst>
                <a:path w="980323" h="501492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59893"/>
                  </a:lnTo>
                  <a:cubicBezTo>
                    <a:pt x="980323" y="470925"/>
                    <a:pt x="975940" y="481506"/>
                    <a:pt x="968139" y="489307"/>
                  </a:cubicBezTo>
                  <a:cubicBezTo>
                    <a:pt x="960338" y="497109"/>
                    <a:pt x="949757" y="501492"/>
                    <a:pt x="938724" y="501492"/>
                  </a:cubicBezTo>
                  <a:lnTo>
                    <a:pt x="41599" y="501492"/>
                  </a:lnTo>
                  <a:cubicBezTo>
                    <a:pt x="18625" y="501492"/>
                    <a:pt x="0" y="482867"/>
                    <a:pt x="0" y="459893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38100"/>
              <a:ext cx="980323" cy="539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4784641" y="6067428"/>
            <a:ext cx="4262539" cy="3843441"/>
            <a:chOff x="0" y="0"/>
            <a:chExt cx="1122644" cy="1012264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1122644" cy="1012264"/>
            </a:xfrm>
            <a:custGeom>
              <a:avLst/>
              <a:gdLst/>
              <a:ahLst/>
              <a:cxnLst/>
              <a:rect l="l" t="t" r="r" b="b"/>
              <a:pathLst>
                <a:path w="1122644" h="101226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5939"/>
                  </a:lnTo>
                  <a:cubicBezTo>
                    <a:pt x="1122644" y="996001"/>
                    <a:pt x="1106381" y="1012264"/>
                    <a:pt x="1086319" y="1012264"/>
                  </a:cubicBezTo>
                  <a:lnTo>
                    <a:pt x="36325" y="1012264"/>
                  </a:lnTo>
                  <a:cubicBezTo>
                    <a:pt x="26691" y="1012264"/>
                    <a:pt x="17452" y="1008437"/>
                    <a:pt x="10639" y="1001625"/>
                  </a:cubicBezTo>
                  <a:cubicBezTo>
                    <a:pt x="3827" y="994813"/>
                    <a:pt x="0" y="985573"/>
                    <a:pt x="0" y="975939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B6D28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0" y="-38100"/>
              <a:ext cx="1122644" cy="105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5054828" y="7683447"/>
            <a:ext cx="3722164" cy="1904101"/>
            <a:chOff x="0" y="0"/>
            <a:chExt cx="980323" cy="501492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980323" cy="501492"/>
            </a:xfrm>
            <a:custGeom>
              <a:avLst/>
              <a:gdLst/>
              <a:ahLst/>
              <a:cxnLst/>
              <a:rect l="l" t="t" r="r" b="b"/>
              <a:pathLst>
                <a:path w="980323" h="501492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59893"/>
                  </a:lnTo>
                  <a:cubicBezTo>
                    <a:pt x="980323" y="470925"/>
                    <a:pt x="975940" y="481506"/>
                    <a:pt x="968139" y="489307"/>
                  </a:cubicBezTo>
                  <a:cubicBezTo>
                    <a:pt x="960338" y="497109"/>
                    <a:pt x="949757" y="501492"/>
                    <a:pt x="938724" y="501492"/>
                  </a:cubicBezTo>
                  <a:lnTo>
                    <a:pt x="41599" y="501492"/>
                  </a:lnTo>
                  <a:cubicBezTo>
                    <a:pt x="18625" y="501492"/>
                    <a:pt x="0" y="482867"/>
                    <a:pt x="0" y="459893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0" y="-38100"/>
              <a:ext cx="980323" cy="539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9247205" y="6065494"/>
            <a:ext cx="4262539" cy="3845375"/>
            <a:chOff x="0" y="0"/>
            <a:chExt cx="1122644" cy="1012774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1122644" cy="1012774"/>
            </a:xfrm>
            <a:custGeom>
              <a:avLst/>
              <a:gdLst/>
              <a:ahLst/>
              <a:cxnLst/>
              <a:rect l="l" t="t" r="r" b="b"/>
              <a:pathLst>
                <a:path w="1122644" h="1012774">
                  <a:moveTo>
                    <a:pt x="36325" y="0"/>
                  </a:moveTo>
                  <a:lnTo>
                    <a:pt x="1086319" y="0"/>
                  </a:lnTo>
                  <a:cubicBezTo>
                    <a:pt x="1106381" y="0"/>
                    <a:pt x="1122644" y="16263"/>
                    <a:pt x="1122644" y="36325"/>
                  </a:cubicBezTo>
                  <a:lnTo>
                    <a:pt x="1122644" y="976448"/>
                  </a:lnTo>
                  <a:cubicBezTo>
                    <a:pt x="1122644" y="996510"/>
                    <a:pt x="1106381" y="1012774"/>
                    <a:pt x="1086319" y="1012774"/>
                  </a:cubicBezTo>
                  <a:lnTo>
                    <a:pt x="36325" y="1012774"/>
                  </a:lnTo>
                  <a:cubicBezTo>
                    <a:pt x="26691" y="1012774"/>
                    <a:pt x="17452" y="1008947"/>
                    <a:pt x="10639" y="1002134"/>
                  </a:cubicBezTo>
                  <a:cubicBezTo>
                    <a:pt x="3827" y="995322"/>
                    <a:pt x="0" y="986082"/>
                    <a:pt x="0" y="976448"/>
                  </a:cubicBezTo>
                  <a:lnTo>
                    <a:pt x="0" y="36325"/>
                  </a:lnTo>
                  <a:cubicBezTo>
                    <a:pt x="0" y="26691"/>
                    <a:pt x="3827" y="17452"/>
                    <a:pt x="10639" y="10639"/>
                  </a:cubicBezTo>
                  <a:cubicBezTo>
                    <a:pt x="17452" y="3827"/>
                    <a:pt x="26691" y="0"/>
                    <a:pt x="36325" y="0"/>
                  </a:cubicBezTo>
                  <a:close/>
                </a:path>
              </a:pathLst>
            </a:custGeom>
            <a:solidFill>
              <a:srgbClr val="B6D28A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0" y="-38100"/>
              <a:ext cx="1122644" cy="1050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5027380" y="6346180"/>
            <a:ext cx="3722164" cy="546057"/>
            <a:chOff x="0" y="0"/>
            <a:chExt cx="980323" cy="143817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9540232" y="6346180"/>
            <a:ext cx="3722164" cy="546057"/>
            <a:chOff x="0" y="0"/>
            <a:chExt cx="980323" cy="143817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13941744" y="6346180"/>
            <a:ext cx="3722164" cy="546057"/>
            <a:chOff x="0" y="0"/>
            <a:chExt cx="980323" cy="143817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980323" cy="143817"/>
            </a:xfrm>
            <a:custGeom>
              <a:avLst/>
              <a:gdLst/>
              <a:ahLst/>
              <a:cxnLst/>
              <a:rect l="l" t="t" r="r" b="b"/>
              <a:pathLst>
                <a:path w="980323" h="143817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102218"/>
                  </a:lnTo>
                  <a:cubicBezTo>
                    <a:pt x="980323" y="125193"/>
                    <a:pt x="961698" y="143817"/>
                    <a:pt x="938724" y="143817"/>
                  </a:cubicBezTo>
                  <a:lnTo>
                    <a:pt x="41599" y="143817"/>
                  </a:lnTo>
                  <a:cubicBezTo>
                    <a:pt x="18625" y="143817"/>
                    <a:pt x="0" y="125193"/>
                    <a:pt x="0" y="102218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-38100"/>
              <a:ext cx="980323" cy="181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9523430" y="7683447"/>
            <a:ext cx="3722164" cy="1904101"/>
            <a:chOff x="0" y="0"/>
            <a:chExt cx="980323" cy="501492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980323" cy="501492"/>
            </a:xfrm>
            <a:custGeom>
              <a:avLst/>
              <a:gdLst/>
              <a:ahLst/>
              <a:cxnLst/>
              <a:rect l="l" t="t" r="r" b="b"/>
              <a:pathLst>
                <a:path w="980323" h="501492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59893"/>
                  </a:lnTo>
                  <a:cubicBezTo>
                    <a:pt x="980323" y="470925"/>
                    <a:pt x="975940" y="481506"/>
                    <a:pt x="968139" y="489307"/>
                  </a:cubicBezTo>
                  <a:cubicBezTo>
                    <a:pt x="960338" y="497109"/>
                    <a:pt x="949757" y="501492"/>
                    <a:pt x="938724" y="501492"/>
                  </a:cubicBezTo>
                  <a:lnTo>
                    <a:pt x="41599" y="501492"/>
                  </a:lnTo>
                  <a:cubicBezTo>
                    <a:pt x="18625" y="501492"/>
                    <a:pt x="0" y="482867"/>
                    <a:pt x="0" y="459893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0" y="-38100"/>
              <a:ext cx="980323" cy="539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13985994" y="7683447"/>
            <a:ext cx="3722164" cy="1904101"/>
            <a:chOff x="0" y="0"/>
            <a:chExt cx="980323" cy="501492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980323" cy="501492"/>
            </a:xfrm>
            <a:custGeom>
              <a:avLst/>
              <a:gdLst/>
              <a:ahLst/>
              <a:cxnLst/>
              <a:rect l="l" t="t" r="r" b="b"/>
              <a:pathLst>
                <a:path w="980323" h="501492">
                  <a:moveTo>
                    <a:pt x="41599" y="0"/>
                  </a:moveTo>
                  <a:lnTo>
                    <a:pt x="938724" y="0"/>
                  </a:lnTo>
                  <a:cubicBezTo>
                    <a:pt x="961698" y="0"/>
                    <a:pt x="980323" y="18625"/>
                    <a:pt x="980323" y="41599"/>
                  </a:cubicBezTo>
                  <a:lnTo>
                    <a:pt x="980323" y="459893"/>
                  </a:lnTo>
                  <a:cubicBezTo>
                    <a:pt x="980323" y="470925"/>
                    <a:pt x="975940" y="481506"/>
                    <a:pt x="968139" y="489307"/>
                  </a:cubicBezTo>
                  <a:cubicBezTo>
                    <a:pt x="960338" y="497109"/>
                    <a:pt x="949757" y="501492"/>
                    <a:pt x="938724" y="501492"/>
                  </a:cubicBezTo>
                  <a:lnTo>
                    <a:pt x="41599" y="501492"/>
                  </a:lnTo>
                  <a:cubicBezTo>
                    <a:pt x="18625" y="501492"/>
                    <a:pt x="0" y="482867"/>
                    <a:pt x="0" y="459893"/>
                  </a:cubicBezTo>
                  <a:lnTo>
                    <a:pt x="0" y="41599"/>
                  </a:lnTo>
                  <a:cubicBezTo>
                    <a:pt x="0" y="18625"/>
                    <a:pt x="18625" y="0"/>
                    <a:pt x="41599" y="0"/>
                  </a:cubicBezTo>
                  <a:close/>
                </a:path>
              </a:pathLst>
            </a:custGeom>
            <a:solidFill>
              <a:srgbClr val="F3F2F3"/>
            </a:solidFill>
            <a:ln cap="sq">
              <a:noFill/>
              <a:prstDash val="sysDot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0" y="-38100"/>
              <a:ext cx="980323" cy="539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4" name="TextBox 94"/>
          <p:cNvSpPr txBox="1"/>
          <p:nvPr/>
        </p:nvSpPr>
        <p:spPr>
          <a:xfrm>
            <a:off x="727236" y="6406297"/>
            <a:ext cx="3527015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 b="1" spc="-150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Month XXXX–Month XXXX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1538041" y="7124700"/>
            <a:ext cx="1732748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D0D0D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Phase 5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6090509" y="7124700"/>
            <a:ext cx="1701041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D0D0D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Phase 6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5271460" y="7807272"/>
            <a:ext cx="1600200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・Action 1</a:t>
            </a:r>
            <a:b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・Action 2 </a:t>
            </a:r>
            <a:b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・Action 3</a:t>
            </a:r>
            <a:endParaRPr lang="en-US" sz="18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99" name="TextBox 99"/>
          <p:cNvSpPr txBox="1"/>
          <p:nvPr/>
        </p:nvSpPr>
        <p:spPr>
          <a:xfrm>
            <a:off x="10559110" y="7124700"/>
            <a:ext cx="1688619" cy="43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D0D0D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Phase 7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9740062" y="7807272"/>
            <a:ext cx="1600200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・Action 1 </a:t>
            </a:r>
            <a:b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・Action 2 </a:t>
            </a:r>
            <a:b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・Action 3</a:t>
            </a:r>
            <a:endParaRPr lang="en-US" sz="18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101" name="TextBox 101"/>
          <p:cNvSpPr txBox="1"/>
          <p:nvPr/>
        </p:nvSpPr>
        <p:spPr>
          <a:xfrm>
            <a:off x="15021676" y="7124700"/>
            <a:ext cx="1818524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 b="1" dirty="0">
                <a:solidFill>
                  <a:srgbClr val="0D0D0D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Phase 8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14202626" y="7807272"/>
            <a:ext cx="1600200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・Action 1 </a:t>
            </a:r>
            <a:b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・Action 2 </a:t>
            </a:r>
            <a:b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・Action 3</a:t>
            </a:r>
            <a:endParaRPr lang="en-US" sz="18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105" name="TextBox 105"/>
          <p:cNvSpPr txBox="1"/>
          <p:nvPr/>
        </p:nvSpPr>
        <p:spPr>
          <a:xfrm>
            <a:off x="804215" y="7807272"/>
            <a:ext cx="1600200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・Action 1</a:t>
            </a:r>
            <a:b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・Action 2</a:t>
            </a:r>
            <a:b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</a:br>
            <a:r>
              <a:rPr lang="en-US" dirty="0">
                <a:solidFill>
                  <a:srgbClr val="0D0D0D"/>
                </a:solidFill>
                <a:latin typeface="Zen Maru Gothic"/>
                <a:ea typeface="Zen Maru Gothic"/>
                <a:cs typeface="Zen Maru Gothic"/>
                <a:sym typeface="Zen Maru Gothic"/>
              </a:rPr>
              <a:t>・Action 3</a:t>
            </a:r>
            <a:endParaRPr lang="en-US" sz="1800" dirty="0">
              <a:solidFill>
                <a:srgbClr val="0D0D0D"/>
              </a:solidFill>
              <a:latin typeface="Zen Maru Gothic"/>
              <a:ea typeface="Zen Maru Gothic"/>
              <a:cs typeface="Zen Maru Gothic"/>
              <a:sym typeface="Zen Maru Gothic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210DEA2-893A-EA10-9706-A5DD05DF85B7}"/>
              </a:ext>
            </a:extLst>
          </p:cNvPr>
          <p:cNvSpPr txBox="1"/>
          <p:nvPr/>
        </p:nvSpPr>
        <p:spPr>
          <a:xfrm>
            <a:off x="14863390" y="3212131"/>
            <a:ext cx="21350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600" b="1" spc="-150" dirty="0">
                <a:solidFill>
                  <a:srgbClr val="0D0D0D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Establishment</a:t>
            </a:r>
            <a:endParaRPr lang="ja-JP" altLang="en-US" sz="2600" dirty="0"/>
          </a:p>
        </p:txBody>
      </p:sp>
      <p:sp>
        <p:nvSpPr>
          <p:cNvPr id="4" name="TextBox 94">
            <a:extLst>
              <a:ext uri="{FF2B5EF4-FFF2-40B4-BE49-F238E27FC236}">
                <a16:creationId xmlns:a16="http://schemas.microsoft.com/office/drawing/2014/main" id="{721B6B5C-44F0-15AF-4A3C-33651ED4343C}"/>
              </a:ext>
            </a:extLst>
          </p:cNvPr>
          <p:cNvSpPr txBox="1"/>
          <p:nvPr/>
        </p:nvSpPr>
        <p:spPr>
          <a:xfrm>
            <a:off x="5150805" y="6406297"/>
            <a:ext cx="3527015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 b="1" spc="-150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Month XXXX–Month XXXX</a:t>
            </a:r>
          </a:p>
        </p:txBody>
      </p:sp>
      <p:sp>
        <p:nvSpPr>
          <p:cNvPr id="106" name="TextBox 94">
            <a:extLst>
              <a:ext uri="{FF2B5EF4-FFF2-40B4-BE49-F238E27FC236}">
                <a16:creationId xmlns:a16="http://schemas.microsoft.com/office/drawing/2014/main" id="{F2DBD610-1F0F-5030-E088-18B23B67BBE3}"/>
              </a:ext>
            </a:extLst>
          </p:cNvPr>
          <p:cNvSpPr txBox="1"/>
          <p:nvPr/>
        </p:nvSpPr>
        <p:spPr>
          <a:xfrm>
            <a:off x="9636210" y="6398566"/>
            <a:ext cx="3527015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 b="1" spc="-150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Month XXXX–Month XXXX</a:t>
            </a:r>
          </a:p>
        </p:txBody>
      </p:sp>
      <p:sp>
        <p:nvSpPr>
          <p:cNvPr id="107" name="TextBox 94">
            <a:extLst>
              <a:ext uri="{FF2B5EF4-FFF2-40B4-BE49-F238E27FC236}">
                <a16:creationId xmlns:a16="http://schemas.microsoft.com/office/drawing/2014/main" id="{2C48F334-A36D-9C83-58B0-1941FA2493F0}"/>
              </a:ext>
            </a:extLst>
          </p:cNvPr>
          <p:cNvSpPr txBox="1"/>
          <p:nvPr/>
        </p:nvSpPr>
        <p:spPr>
          <a:xfrm>
            <a:off x="14081972" y="6380871"/>
            <a:ext cx="3527015" cy="42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 b="1" spc="-150" dirty="0">
                <a:solidFill>
                  <a:srgbClr val="659640"/>
                </a:solidFill>
                <a:latin typeface="Zen Maru Gothic Bold"/>
                <a:ea typeface="Zen Maru Gothic Bold"/>
                <a:cs typeface="Zen Maru Gothic Bold"/>
                <a:sym typeface="Zen Maru Gothic Bold"/>
              </a:rPr>
              <a:t>Month XXXX–Month XXXX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template_nature-green</Template>
  <TotalTime>18</TotalTime>
  <Words>719</Words>
  <Application>Microsoft Office PowerPoint</Application>
  <PresentationFormat>ユーザー設定</PresentationFormat>
  <Paragraphs>88</Paragraphs>
  <Slides>6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Zen Maru Gothic Bold</vt:lpstr>
      <vt:lpstr>Calibri</vt:lpstr>
      <vt:lpstr>游ゴシック</vt:lpstr>
      <vt:lpstr>Zen Maru Gothic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玲大 中村</dc:creator>
  <cp:lastModifiedBy>玲大 中村</cp:lastModifiedBy>
  <cp:revision>1</cp:revision>
  <dcterms:created xsi:type="dcterms:W3CDTF">2026-02-06T09:11:49Z</dcterms:created>
  <dcterms:modified xsi:type="dcterms:W3CDTF">2026-02-06T09:30:33Z</dcterms:modified>
  <dc:identifier>DAGeG9D4deo</dc:identifier>
</cp:coreProperties>
</file>