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Areej Bold" panose="020B0600070205080204" charset="-78"/>
      <p:regular r:id="rId9"/>
      <p:bold r:id="rId10"/>
    </p:embeddedFont>
    <p:embeddedFont>
      <p:font typeface="Noto Sans JP" panose="020B0200000000000000" pitchFamily="50" charset="-128"/>
      <p:regular r:id="rId11"/>
      <p:bold r:id="rId12"/>
    </p:embeddedFont>
    <p:embeddedFont>
      <p:font typeface="Noto Sans JP Bold" panose="020B0200000000000000" pitchFamily="50" charset="-128"/>
      <p:regular r:id="rId13"/>
      <p:bold r:id="rId14"/>
    </p:embeddedFont>
    <p:embeddedFont>
      <p:font typeface="游ゴシック" panose="020B0400000000000000" pitchFamily="50" charset="-128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D40A0C-26E6-4E4D-9CF1-A06879120813}" v="76" dt="2026-01-30T04:07:54.9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558" autoAdjust="0"/>
  </p:normalViewPr>
  <p:slideViewPr>
    <p:cSldViewPr>
      <p:cViewPr varScale="1">
        <p:scale>
          <a:sx n="61" d="100"/>
          <a:sy n="61" d="100"/>
        </p:scale>
        <p:origin x="310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玲大 中村" userId="1a7de7d354f4b5d1" providerId="LiveId" clId="{77D6E796-5ACF-457C-9575-8A09B6203C03}"/>
    <pc:docChg chg="undo custSel modSld">
      <pc:chgData name="玲大 中村" userId="1a7de7d354f4b5d1" providerId="LiveId" clId="{77D6E796-5ACF-457C-9575-8A09B6203C03}" dt="2026-01-30T04:07:59.630" v="261" actId="20577"/>
      <pc:docMkLst>
        <pc:docMk/>
      </pc:docMkLst>
      <pc:sldChg chg="modSp mod">
        <pc:chgData name="玲大 中村" userId="1a7de7d354f4b5d1" providerId="LiveId" clId="{77D6E796-5ACF-457C-9575-8A09B6203C03}" dt="2026-01-30T03:50:26.167" v="50" actId="1037"/>
        <pc:sldMkLst>
          <pc:docMk/>
          <pc:sldMk cId="0" sldId="256"/>
        </pc:sldMkLst>
        <pc:spChg chg="mod">
          <ac:chgData name="玲大 中村" userId="1a7de7d354f4b5d1" providerId="LiveId" clId="{77D6E796-5ACF-457C-9575-8A09B6203C03}" dt="2026-01-30T03:50:05.388" v="43" actId="1076"/>
          <ac:spMkLst>
            <pc:docMk/>
            <pc:sldMk cId="0" sldId="256"/>
            <ac:spMk id="2" creationId="{E008BEA7-E4D5-9C7A-FCE5-A145410BF15F}"/>
          </ac:spMkLst>
        </pc:spChg>
        <pc:spChg chg="mod">
          <ac:chgData name="玲大 中村" userId="1a7de7d354f4b5d1" providerId="LiveId" clId="{77D6E796-5ACF-457C-9575-8A09B6203C03}" dt="2026-01-30T03:47:04.820" v="0"/>
          <ac:spMkLst>
            <pc:docMk/>
            <pc:sldMk cId="0" sldId="256"/>
            <ac:spMk id="12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47:14.685" v="1"/>
          <ac:spMkLst>
            <pc:docMk/>
            <pc:sldMk cId="0" sldId="256"/>
            <ac:spMk id="13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0:26.167" v="50" actId="1037"/>
          <ac:spMkLst>
            <pc:docMk/>
            <pc:sldMk cId="0" sldId="256"/>
            <ac:spMk id="14" creationId="{00000000-0000-0000-0000-000000000000}"/>
          </ac:spMkLst>
        </pc:spChg>
      </pc:sldChg>
      <pc:sldChg chg="delSp modSp mod">
        <pc:chgData name="玲大 中村" userId="1a7de7d354f4b5d1" providerId="LiveId" clId="{77D6E796-5ACF-457C-9575-8A09B6203C03}" dt="2026-01-30T03:52:56.950" v="88"/>
        <pc:sldMkLst>
          <pc:docMk/>
          <pc:sldMk cId="0" sldId="257"/>
        </pc:sldMkLst>
        <pc:spChg chg="mod">
          <ac:chgData name="玲大 中村" userId="1a7de7d354f4b5d1" providerId="LiveId" clId="{77D6E796-5ACF-457C-9575-8A09B6203C03}" dt="2026-01-30T03:51:00.122" v="53" actId="1076"/>
          <ac:spMkLst>
            <pc:docMk/>
            <pc:sldMk cId="0" sldId="257"/>
            <ac:spMk id="14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0:48.209" v="51"/>
          <ac:spMkLst>
            <pc:docMk/>
            <pc:sldMk cId="0" sldId="257"/>
            <ac:spMk id="43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1:58.399" v="79"/>
          <ac:spMkLst>
            <pc:docMk/>
            <pc:sldMk cId="0" sldId="257"/>
            <ac:spMk id="44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1:02.680" v="54"/>
          <ac:spMkLst>
            <pc:docMk/>
            <pc:sldMk cId="0" sldId="257"/>
            <ac:spMk id="45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2:49.138" v="87" actId="1076"/>
          <ac:spMkLst>
            <pc:docMk/>
            <pc:sldMk cId="0" sldId="257"/>
            <ac:spMk id="46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2:56.950" v="88"/>
          <ac:spMkLst>
            <pc:docMk/>
            <pc:sldMk cId="0" sldId="257"/>
            <ac:spMk id="47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2:19.358" v="83" actId="1076"/>
          <ac:spMkLst>
            <pc:docMk/>
            <pc:sldMk cId="0" sldId="257"/>
            <ac:spMk id="4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2:26.887" v="84"/>
          <ac:spMkLst>
            <pc:docMk/>
            <pc:sldMk cId="0" sldId="257"/>
            <ac:spMk id="49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1:19.113" v="57" actId="14100"/>
          <ac:spMkLst>
            <pc:docMk/>
            <pc:sldMk cId="0" sldId="257"/>
            <ac:spMk id="50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1:34.688" v="69" actId="14100"/>
          <ac:spMkLst>
            <pc:docMk/>
            <pc:sldMk cId="0" sldId="257"/>
            <ac:spMk id="51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1:49.596" v="72" actId="14100"/>
          <ac:spMkLst>
            <pc:docMk/>
            <pc:sldMk cId="0" sldId="257"/>
            <ac:spMk id="52" creationId="{00000000-0000-0000-0000-000000000000}"/>
          </ac:spMkLst>
        </pc:spChg>
        <pc:spChg chg="del mod">
          <ac:chgData name="玲大 中村" userId="1a7de7d354f4b5d1" providerId="LiveId" clId="{77D6E796-5ACF-457C-9575-8A09B6203C03}" dt="2026-01-30T03:51:50.521" v="74"/>
          <ac:spMkLst>
            <pc:docMk/>
            <pc:sldMk cId="0" sldId="257"/>
            <ac:spMk id="53" creationId="{00000000-0000-0000-0000-000000000000}"/>
          </ac:spMkLst>
        </pc:spChg>
        <pc:spChg chg="del mod">
          <ac:chgData name="玲大 中村" userId="1a7de7d354f4b5d1" providerId="LiveId" clId="{77D6E796-5ACF-457C-9575-8A09B6203C03}" dt="2026-01-30T03:51:50.521" v="76"/>
          <ac:spMkLst>
            <pc:docMk/>
            <pc:sldMk cId="0" sldId="257"/>
            <ac:spMk id="54" creationId="{00000000-0000-0000-0000-000000000000}"/>
          </ac:spMkLst>
        </pc:spChg>
        <pc:spChg chg="del mod">
          <ac:chgData name="玲大 中村" userId="1a7de7d354f4b5d1" providerId="LiveId" clId="{77D6E796-5ACF-457C-9575-8A09B6203C03}" dt="2026-01-30T03:51:50.525" v="78"/>
          <ac:spMkLst>
            <pc:docMk/>
            <pc:sldMk cId="0" sldId="257"/>
            <ac:spMk id="55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2:04.416" v="80"/>
          <ac:spMkLst>
            <pc:docMk/>
            <pc:sldMk cId="0" sldId="257"/>
            <ac:spMk id="56" creationId="{00000000-0000-0000-0000-000000000000}"/>
          </ac:spMkLst>
        </pc:spChg>
      </pc:sldChg>
      <pc:sldChg chg="addSp modSp mod">
        <pc:chgData name="玲大 中村" userId="1a7de7d354f4b5d1" providerId="LiveId" clId="{77D6E796-5ACF-457C-9575-8A09B6203C03}" dt="2026-01-30T03:55:20.271" v="112"/>
        <pc:sldMkLst>
          <pc:docMk/>
          <pc:sldMk cId="0" sldId="258"/>
        </pc:sldMkLst>
        <pc:spChg chg="add mod">
          <ac:chgData name="玲大 中村" userId="1a7de7d354f4b5d1" providerId="LiveId" clId="{77D6E796-5ACF-457C-9575-8A09B6203C03}" dt="2026-01-30T03:53:39.099" v="93" actId="1076"/>
          <ac:spMkLst>
            <pc:docMk/>
            <pc:sldMk cId="0" sldId="258"/>
            <ac:spMk id="2" creationId="{2A7D6265-A4E9-8A6F-6F7C-88788173195B}"/>
          </ac:spMkLst>
        </pc:spChg>
        <pc:spChg chg="mod">
          <ac:chgData name="玲大 中村" userId="1a7de7d354f4b5d1" providerId="LiveId" clId="{77D6E796-5ACF-457C-9575-8A09B6203C03}" dt="2026-01-30T03:53:13.289" v="89"/>
          <ac:spMkLst>
            <pc:docMk/>
            <pc:sldMk cId="0" sldId="258"/>
            <ac:spMk id="3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3:26.296" v="91" actId="14100"/>
          <ac:spMkLst>
            <pc:docMk/>
            <pc:sldMk cId="0" sldId="258"/>
            <ac:spMk id="39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3:54.503" v="96" actId="20577"/>
          <ac:spMkLst>
            <pc:docMk/>
            <pc:sldMk cId="0" sldId="258"/>
            <ac:spMk id="40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4:56.804" v="108"/>
          <ac:spMkLst>
            <pc:docMk/>
            <pc:sldMk cId="0" sldId="258"/>
            <ac:spMk id="41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4:23.100" v="102" actId="1035"/>
          <ac:spMkLst>
            <pc:docMk/>
            <pc:sldMk cId="0" sldId="258"/>
            <ac:spMk id="42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4:35.487" v="104" actId="14100"/>
          <ac:spMkLst>
            <pc:docMk/>
            <pc:sldMk cId="0" sldId="258"/>
            <ac:spMk id="43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4:49.876" v="107" actId="14100"/>
          <ac:spMkLst>
            <pc:docMk/>
            <pc:sldMk cId="0" sldId="258"/>
            <ac:spMk id="44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5:13.804" v="111" actId="1076"/>
          <ac:spMkLst>
            <pc:docMk/>
            <pc:sldMk cId="0" sldId="258"/>
            <ac:spMk id="45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5:20.271" v="112"/>
          <ac:spMkLst>
            <pc:docMk/>
            <pc:sldMk cId="0" sldId="258"/>
            <ac:spMk id="46" creationId="{00000000-0000-0000-0000-000000000000}"/>
          </ac:spMkLst>
        </pc:spChg>
      </pc:sldChg>
      <pc:sldChg chg="modSp mod">
        <pc:chgData name="玲大 中村" userId="1a7de7d354f4b5d1" providerId="LiveId" clId="{77D6E796-5ACF-457C-9575-8A09B6203C03}" dt="2026-01-30T03:58:11.700" v="132" actId="20577"/>
        <pc:sldMkLst>
          <pc:docMk/>
          <pc:sldMk cId="0" sldId="259"/>
        </pc:sldMkLst>
        <pc:spChg chg="mod">
          <ac:chgData name="玲大 中村" userId="1a7de7d354f4b5d1" providerId="LiveId" clId="{77D6E796-5ACF-457C-9575-8A09B6203C03}" dt="2026-01-30T03:55:37.237" v="113"/>
          <ac:spMkLst>
            <pc:docMk/>
            <pc:sldMk cId="0" sldId="259"/>
            <ac:spMk id="35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5:45.087" v="114"/>
          <ac:spMkLst>
            <pc:docMk/>
            <pc:sldMk cId="0" sldId="259"/>
            <ac:spMk id="36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6:07.842" v="117" actId="14100"/>
          <ac:spMkLst>
            <pc:docMk/>
            <pc:sldMk cId="0" sldId="259"/>
            <ac:spMk id="37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6:26.823" v="119"/>
          <ac:spMkLst>
            <pc:docMk/>
            <pc:sldMk cId="0" sldId="259"/>
            <ac:spMk id="3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6:42.697" v="121"/>
          <ac:spMkLst>
            <pc:docMk/>
            <pc:sldMk cId="0" sldId="259"/>
            <ac:spMk id="39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6:55.588" v="123"/>
          <ac:spMkLst>
            <pc:docMk/>
            <pc:sldMk cId="0" sldId="259"/>
            <ac:spMk id="40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5:56.651" v="115"/>
          <ac:spMkLst>
            <pc:docMk/>
            <pc:sldMk cId="0" sldId="259"/>
            <ac:spMk id="42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6:15.743" v="118"/>
          <ac:spMkLst>
            <pc:docMk/>
            <pc:sldMk cId="0" sldId="259"/>
            <ac:spMk id="43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6:34.704" v="120"/>
          <ac:spMkLst>
            <pc:docMk/>
            <pc:sldMk cId="0" sldId="259"/>
            <ac:spMk id="44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6:49.861" v="122"/>
          <ac:spMkLst>
            <pc:docMk/>
            <pc:sldMk cId="0" sldId="259"/>
            <ac:spMk id="45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8:11.700" v="132" actId="20577"/>
          <ac:spMkLst>
            <pc:docMk/>
            <pc:sldMk cId="0" sldId="259"/>
            <ac:spMk id="46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7:03.233" v="124"/>
          <ac:spMkLst>
            <pc:docMk/>
            <pc:sldMk cId="0" sldId="259"/>
            <ac:spMk id="47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7:30.631" v="127" actId="1037"/>
          <ac:spMkLst>
            <pc:docMk/>
            <pc:sldMk cId="0" sldId="259"/>
            <ac:spMk id="4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7:58.230" v="130" actId="1076"/>
          <ac:spMkLst>
            <pc:docMk/>
            <pc:sldMk cId="0" sldId="259"/>
            <ac:spMk id="59" creationId="{00000000-0000-0000-0000-000000000000}"/>
          </ac:spMkLst>
        </pc:spChg>
      </pc:sldChg>
      <pc:sldChg chg="addSp modSp mod">
        <pc:chgData name="玲大 中村" userId="1a7de7d354f4b5d1" providerId="LiveId" clId="{77D6E796-5ACF-457C-9575-8A09B6203C03}" dt="2026-01-30T04:01:29.561" v="165"/>
        <pc:sldMkLst>
          <pc:docMk/>
          <pc:sldMk cId="0" sldId="260"/>
        </pc:sldMkLst>
        <pc:spChg chg="add mod">
          <ac:chgData name="玲大 中村" userId="1a7de7d354f4b5d1" providerId="LiveId" clId="{77D6E796-5ACF-457C-9575-8A09B6203C03}" dt="2026-01-30T03:59:08.156" v="141" actId="1076"/>
          <ac:spMkLst>
            <pc:docMk/>
            <pc:sldMk cId="0" sldId="260"/>
            <ac:spMk id="2" creationId="{3AFE792D-9DAE-2F1F-F2A4-EE512E979E26}"/>
          </ac:spMkLst>
        </pc:spChg>
        <pc:spChg chg="mod">
          <ac:chgData name="玲大 中村" userId="1a7de7d354f4b5d1" providerId="LiveId" clId="{77D6E796-5ACF-457C-9575-8A09B6203C03}" dt="2026-01-30T03:58:33.422" v="135" actId="1076"/>
          <ac:spMkLst>
            <pc:docMk/>
            <pc:sldMk cId="0" sldId="260"/>
            <ac:spMk id="1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1:29.561" v="165"/>
          <ac:spMkLst>
            <pc:docMk/>
            <pc:sldMk cId="0" sldId="260"/>
            <ac:spMk id="19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1:21.861" v="164" actId="1076"/>
          <ac:spMkLst>
            <pc:docMk/>
            <pc:sldMk cId="0" sldId="260"/>
            <ac:spMk id="20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9:42.950" v="150" actId="14100"/>
          <ac:spMkLst>
            <pc:docMk/>
            <pc:sldMk cId="0" sldId="260"/>
            <ac:spMk id="27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9:28.226" v="148"/>
          <ac:spMkLst>
            <pc:docMk/>
            <pc:sldMk cId="0" sldId="260"/>
            <ac:spMk id="2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59:16.273" v="147" actId="1036"/>
          <ac:spMkLst>
            <pc:docMk/>
            <pc:sldMk cId="0" sldId="260"/>
            <ac:spMk id="29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0:02.244" v="152" actId="14100"/>
          <ac:spMkLst>
            <pc:docMk/>
            <pc:sldMk cId="0" sldId="260"/>
            <ac:spMk id="30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0:48.108" v="158" actId="20577"/>
          <ac:spMkLst>
            <pc:docMk/>
            <pc:sldMk cId="0" sldId="260"/>
            <ac:spMk id="35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1:02.464" v="161" actId="20577"/>
          <ac:spMkLst>
            <pc:docMk/>
            <pc:sldMk cId="0" sldId="260"/>
            <ac:spMk id="40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0:33.396" v="156" actId="20577"/>
          <ac:spMkLst>
            <pc:docMk/>
            <pc:sldMk cId="0" sldId="260"/>
            <ac:spMk id="44" creationId="{00000000-0000-0000-0000-000000000000}"/>
          </ac:spMkLst>
        </pc:spChg>
        <pc:grpChg chg="mod">
          <ac:chgData name="玲大 中村" userId="1a7de7d354f4b5d1" providerId="LiveId" clId="{77D6E796-5ACF-457C-9575-8A09B6203C03}" dt="2026-01-30T03:58:43.671" v="138" actId="1037"/>
          <ac:grpSpMkLst>
            <pc:docMk/>
            <pc:sldMk cId="0" sldId="260"/>
            <ac:grpSpMk id="15" creationId="{00000000-0000-0000-0000-000000000000}"/>
          </ac:grpSpMkLst>
        </pc:grpChg>
      </pc:sldChg>
      <pc:sldChg chg="modSp mod">
        <pc:chgData name="玲大 中村" userId="1a7de7d354f4b5d1" providerId="LiveId" clId="{77D6E796-5ACF-457C-9575-8A09B6203C03}" dt="2026-01-30T04:07:59.630" v="261" actId="20577"/>
        <pc:sldMkLst>
          <pc:docMk/>
          <pc:sldMk cId="0" sldId="261"/>
        </pc:sldMkLst>
        <pc:spChg chg="mod">
          <ac:chgData name="玲大 中村" userId="1a7de7d354f4b5d1" providerId="LiveId" clId="{77D6E796-5ACF-457C-9575-8A09B6203C03}" dt="2026-01-30T04:02:28.093" v="176" actId="1076"/>
          <ac:spMkLst>
            <pc:docMk/>
            <pc:sldMk cId="0" sldId="261"/>
            <ac:spMk id="77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2:53.186" v="183" actId="20577"/>
          <ac:spMkLst>
            <pc:docMk/>
            <pc:sldMk cId="0" sldId="261"/>
            <ac:spMk id="7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2:34.559" v="177"/>
          <ac:spMkLst>
            <pc:docMk/>
            <pc:sldMk cId="0" sldId="261"/>
            <ac:spMk id="79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3:27.880" v="189"/>
          <ac:spMkLst>
            <pc:docMk/>
            <pc:sldMk cId="0" sldId="261"/>
            <ac:spMk id="80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3:46.346" v="195" actId="20577"/>
          <ac:spMkLst>
            <pc:docMk/>
            <pc:sldMk cId="0" sldId="261"/>
            <ac:spMk id="81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3:20.223" v="188" actId="1076"/>
          <ac:spMkLst>
            <pc:docMk/>
            <pc:sldMk cId="0" sldId="261"/>
            <ac:spMk id="82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4:15.381" v="199"/>
          <ac:spMkLst>
            <pc:docMk/>
            <pc:sldMk cId="0" sldId="261"/>
            <ac:spMk id="83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4:36.056" v="203" actId="20577"/>
          <ac:spMkLst>
            <pc:docMk/>
            <pc:sldMk cId="0" sldId="261"/>
            <ac:spMk id="84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5:18.891" v="212" actId="1076"/>
          <ac:spMkLst>
            <pc:docMk/>
            <pc:sldMk cId="0" sldId="261"/>
            <ac:spMk id="85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5:37.432" v="216" actId="14100"/>
          <ac:spMkLst>
            <pc:docMk/>
            <pc:sldMk cId="0" sldId="261"/>
            <ac:spMk id="86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4:07.922" v="198" actId="1076"/>
          <ac:spMkLst>
            <pc:docMk/>
            <pc:sldMk cId="0" sldId="261"/>
            <ac:spMk id="87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4:53.321" v="207" actId="1076"/>
          <ac:spMkLst>
            <pc:docMk/>
            <pc:sldMk cId="0" sldId="261"/>
            <ac:spMk id="8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7:25.632" v="242" actId="20577"/>
          <ac:spMkLst>
            <pc:docMk/>
            <pc:sldMk cId="0" sldId="261"/>
            <ac:spMk id="90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6:06.133" v="221" actId="1076"/>
          <ac:spMkLst>
            <pc:docMk/>
            <pc:sldMk cId="0" sldId="261"/>
            <ac:spMk id="91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6:19.782" v="227" actId="1076"/>
          <ac:spMkLst>
            <pc:docMk/>
            <pc:sldMk cId="0" sldId="261"/>
            <ac:spMk id="92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7:37.928" v="247" actId="20577"/>
          <ac:spMkLst>
            <pc:docMk/>
            <pc:sldMk cId="0" sldId="261"/>
            <ac:spMk id="93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6:33.293" v="233" actId="1076"/>
          <ac:spMkLst>
            <pc:docMk/>
            <pc:sldMk cId="0" sldId="261"/>
            <ac:spMk id="95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7:48.550" v="253" actId="20577"/>
          <ac:spMkLst>
            <pc:docMk/>
            <pc:sldMk cId="0" sldId="261"/>
            <ac:spMk id="96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6:55.861" v="237" actId="1076"/>
          <ac:spMkLst>
            <pc:docMk/>
            <pc:sldMk cId="0" sldId="261"/>
            <ac:spMk id="97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7:59.630" v="261" actId="20577"/>
          <ac:spMkLst>
            <pc:docMk/>
            <pc:sldMk cId="0" sldId="261"/>
            <ac:spMk id="9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1:58.437" v="171" actId="14100"/>
          <ac:spMkLst>
            <pc:docMk/>
            <pc:sldMk cId="0" sldId="261"/>
            <ac:spMk id="101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4:02:03.033" v="173" actId="1036"/>
          <ac:spMkLst>
            <pc:docMk/>
            <pc:sldMk cId="0" sldId="261"/>
            <ac:spMk id="102" creationId="{00000000-0000-0000-0000-000000000000}"/>
          </ac:spMkLst>
        </pc:spChg>
        <pc:grpChg chg="mod">
          <ac:chgData name="玲大 中村" userId="1a7de7d354f4b5d1" providerId="LiveId" clId="{77D6E796-5ACF-457C-9575-8A09B6203C03}" dt="2026-01-30T04:03:15.925" v="187" actId="1076"/>
          <ac:grpSpMkLst>
            <pc:docMk/>
            <pc:sldMk cId="0" sldId="261"/>
            <ac:grpSpMk id="8" creationId="{00000000-0000-0000-0000-000000000000}"/>
          </ac:grpSpMkLst>
        </pc:grpChg>
        <pc:grpChg chg="mod">
          <ac:chgData name="玲大 中村" userId="1a7de7d354f4b5d1" providerId="LiveId" clId="{77D6E796-5ACF-457C-9575-8A09B6203C03}" dt="2026-01-30T04:05:09.525" v="211" actId="1076"/>
          <ac:grpSpMkLst>
            <pc:docMk/>
            <pc:sldMk cId="0" sldId="261"/>
            <ac:grpSpMk id="14" creationId="{00000000-0000-0000-0000-000000000000}"/>
          </ac:grpSpMkLst>
        </pc:grpChg>
        <pc:grpChg chg="mod">
          <ac:chgData name="玲大 中村" userId="1a7de7d354f4b5d1" providerId="LiveId" clId="{77D6E796-5ACF-457C-9575-8A09B6203C03}" dt="2026-01-30T04:05:54.858" v="220" actId="1076"/>
          <ac:grpSpMkLst>
            <pc:docMk/>
            <pc:sldMk cId="0" sldId="261"/>
            <ac:grpSpMk id="53" creationId="{00000000-0000-0000-0000-000000000000}"/>
          </ac:grpSpMkLst>
        </pc:grpChg>
        <pc:grpChg chg="mod">
          <ac:chgData name="玲大 中村" userId="1a7de7d354f4b5d1" providerId="LiveId" clId="{77D6E796-5ACF-457C-9575-8A09B6203C03}" dt="2026-01-30T04:06:14.790" v="226" actId="1076"/>
          <ac:grpSpMkLst>
            <pc:docMk/>
            <pc:sldMk cId="0" sldId="261"/>
            <ac:grpSpMk id="59" creationId="{00000000-0000-0000-0000-000000000000}"/>
          </ac:grpSpMkLst>
        </pc:grpChg>
        <pc:grpChg chg="mod">
          <ac:chgData name="玲大 中村" userId="1a7de7d354f4b5d1" providerId="LiveId" clId="{77D6E796-5ACF-457C-9575-8A09B6203C03}" dt="2026-01-30T04:06:26.682" v="232" actId="1076"/>
          <ac:grpSpMkLst>
            <pc:docMk/>
            <pc:sldMk cId="0" sldId="261"/>
            <ac:grpSpMk id="65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F3E2A-B1B2-614D-8F93-10B9E6CD1A9A}" type="datetimeFigureOut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F6F8C-D0DA-7741-B97F-0DFAF52EC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9306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F6F8C-D0DA-7741-B97F-0DFAF52EC1E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0919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F6F8C-D0DA-7741-B97F-0DFAF52EC1E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7549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5730" y="2622429"/>
            <a:ext cx="17596540" cy="683121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0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677086" y="1686210"/>
            <a:ext cx="6933828" cy="1009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ja-JP" altLang="en-US" sz="59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株式會社</a:t>
            </a:r>
            <a:r>
              <a:rPr lang="en-US" sz="59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●●●●●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483299" y="2841942"/>
            <a:ext cx="9321403" cy="2397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598"/>
              </a:lnSpc>
              <a:spcBef>
                <a:spcPct val="0"/>
              </a:spcBef>
            </a:pPr>
            <a:r>
              <a:rPr lang="ja-JP" altLang="en-US" sz="13998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事業計畫書</a:t>
            </a:r>
            <a:endParaRPr lang="en-US" sz="13998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767736" y="6986177"/>
            <a:ext cx="4059775" cy="2461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－事業概要 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[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第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頁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]</a:t>
            </a:r>
            <a:b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－目的・目標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[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第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頁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]</a:t>
            </a:r>
            <a:b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－市場分析・策略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[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第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4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頁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]</a:t>
            </a:r>
            <a:b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－產品・服務特色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[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第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5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頁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]</a:t>
            </a:r>
            <a:b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－執行時程表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[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第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6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頁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]</a:t>
            </a:r>
            <a:endParaRPr lang="en-US" sz="2799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E008BEA7-E4D5-9C7A-FCE5-A145410BF15F}"/>
              </a:ext>
            </a:extLst>
          </p:cNvPr>
          <p:cNvSpPr txBox="1"/>
          <p:nvPr/>
        </p:nvSpPr>
        <p:spPr>
          <a:xfrm>
            <a:off x="6333567" y="5239095"/>
            <a:ext cx="5620866" cy="810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zh-TW" altLang="en-US" sz="4800" b="1" dirty="0">
                <a:solidFill>
                  <a:srgbClr val="B3E0F0"/>
                </a:solidFill>
                <a:latin typeface="Areej Bold"/>
                <a:ea typeface="Areej Bold"/>
                <a:cs typeface="Areej Bold"/>
                <a:sym typeface="Areej Bold"/>
              </a:rPr>
              <a:t>整體策略與執行規劃</a:t>
            </a:r>
            <a:endParaRPr lang="en-US" sz="4800" b="1" dirty="0">
              <a:solidFill>
                <a:srgbClr val="B3E0F0"/>
              </a:solidFill>
              <a:latin typeface="Areej Bold"/>
              <a:ea typeface="Areej Bold"/>
              <a:cs typeface="Areej Bold"/>
              <a:sym typeface="Areej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>
            <a:extLst>
              <a:ext uri="{FF2B5EF4-FFF2-40B4-BE49-F238E27FC236}">
                <a16:creationId xmlns:a16="http://schemas.microsoft.com/office/drawing/2014/main" id="{F3FB4E55-BC56-06AE-57B5-3F5CEF37179C}"/>
              </a:ext>
            </a:extLst>
          </p:cNvPr>
          <p:cNvGrpSpPr/>
          <p:nvPr/>
        </p:nvGrpSpPr>
        <p:grpSpPr>
          <a:xfrm>
            <a:off x="2400528" y="1603359"/>
            <a:ext cx="10328835" cy="763521"/>
            <a:chOff x="0" y="-38100"/>
            <a:chExt cx="2504824" cy="201092"/>
          </a:xfrm>
        </p:grpSpPr>
        <p:sp>
          <p:nvSpPr>
            <p:cNvPr id="3" name="Freeform 32">
              <a:extLst>
                <a:ext uri="{FF2B5EF4-FFF2-40B4-BE49-F238E27FC236}">
                  <a16:creationId xmlns:a16="http://schemas.microsoft.com/office/drawing/2014/main" id="{FABED260-F00F-A421-91A7-885FB2B61CE2}"/>
                </a:ext>
              </a:extLst>
            </p:cNvPr>
            <p:cNvSpPr/>
            <p:nvPr/>
          </p:nvSpPr>
          <p:spPr>
            <a:xfrm>
              <a:off x="0" y="0"/>
              <a:ext cx="2504824" cy="162992"/>
            </a:xfrm>
            <a:custGeom>
              <a:avLst/>
              <a:gdLst/>
              <a:ahLst/>
              <a:cxnLst/>
              <a:rect l="l" t="t" r="r" b="b"/>
              <a:pathLst>
                <a:path w="2504824" h="162992">
                  <a:moveTo>
                    <a:pt x="81404" y="0"/>
                  </a:moveTo>
                  <a:lnTo>
                    <a:pt x="2423420" y="0"/>
                  </a:lnTo>
                  <a:cubicBezTo>
                    <a:pt x="2468378" y="0"/>
                    <a:pt x="2504824" y="36446"/>
                    <a:pt x="2504824" y="81404"/>
                  </a:cubicBezTo>
                  <a:lnTo>
                    <a:pt x="2504824" y="81588"/>
                  </a:lnTo>
                  <a:cubicBezTo>
                    <a:pt x="2504824" y="126546"/>
                    <a:pt x="2468378" y="162992"/>
                    <a:pt x="2423420" y="162992"/>
                  </a:cubicBezTo>
                  <a:lnTo>
                    <a:pt x="81404" y="162992"/>
                  </a:lnTo>
                  <a:cubicBezTo>
                    <a:pt x="59814" y="162992"/>
                    <a:pt x="39109" y="154416"/>
                    <a:pt x="23843" y="139149"/>
                  </a:cubicBezTo>
                  <a:cubicBezTo>
                    <a:pt x="8576" y="123883"/>
                    <a:pt x="0" y="103178"/>
                    <a:pt x="0" y="81588"/>
                  </a:cubicBezTo>
                  <a:lnTo>
                    <a:pt x="0" y="81404"/>
                  </a:lnTo>
                  <a:cubicBezTo>
                    <a:pt x="0" y="36446"/>
                    <a:pt x="36446" y="0"/>
                    <a:pt x="81404" y="0"/>
                  </a:cubicBezTo>
                  <a:close/>
                </a:path>
              </a:pathLst>
            </a:custGeom>
            <a:solidFill>
              <a:srgbClr val="F3F2F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33">
              <a:extLst>
                <a:ext uri="{FF2B5EF4-FFF2-40B4-BE49-F238E27FC236}">
                  <a16:creationId xmlns:a16="http://schemas.microsoft.com/office/drawing/2014/main" id="{CE16B9EB-1951-20BC-F40E-C4A748C87FEA}"/>
                </a:ext>
              </a:extLst>
            </p:cNvPr>
            <p:cNvSpPr txBox="1"/>
            <p:nvPr/>
          </p:nvSpPr>
          <p:spPr>
            <a:xfrm>
              <a:off x="0" y="-38100"/>
              <a:ext cx="2504824" cy="201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1" name="Freeform 32">
            <a:extLst>
              <a:ext uri="{FF2B5EF4-FFF2-40B4-BE49-F238E27FC236}">
                <a16:creationId xmlns:a16="http://schemas.microsoft.com/office/drawing/2014/main" id="{6F002AFF-9D5A-DF75-6704-533AEADCAB60}"/>
              </a:ext>
            </a:extLst>
          </p:cNvPr>
          <p:cNvSpPr/>
          <p:nvPr/>
        </p:nvSpPr>
        <p:spPr>
          <a:xfrm>
            <a:off x="7243119" y="1761853"/>
            <a:ext cx="10328835" cy="618860"/>
          </a:xfrm>
          <a:custGeom>
            <a:avLst/>
            <a:gdLst/>
            <a:ahLst/>
            <a:cxnLst/>
            <a:rect l="l" t="t" r="r" b="b"/>
            <a:pathLst>
              <a:path w="2504824" h="162992">
                <a:moveTo>
                  <a:pt x="81404" y="0"/>
                </a:moveTo>
                <a:lnTo>
                  <a:pt x="2423420" y="0"/>
                </a:lnTo>
                <a:cubicBezTo>
                  <a:pt x="2468378" y="0"/>
                  <a:pt x="2504824" y="36446"/>
                  <a:pt x="2504824" y="81404"/>
                </a:cubicBezTo>
                <a:lnTo>
                  <a:pt x="2504824" y="81588"/>
                </a:lnTo>
                <a:cubicBezTo>
                  <a:pt x="2504824" y="126546"/>
                  <a:pt x="2468378" y="162992"/>
                  <a:pt x="2423420" y="162992"/>
                </a:cubicBezTo>
                <a:lnTo>
                  <a:pt x="81404" y="162992"/>
                </a:lnTo>
                <a:cubicBezTo>
                  <a:pt x="59814" y="162992"/>
                  <a:pt x="39109" y="154416"/>
                  <a:pt x="23843" y="139149"/>
                </a:cubicBezTo>
                <a:cubicBezTo>
                  <a:pt x="8576" y="123883"/>
                  <a:pt x="0" y="103178"/>
                  <a:pt x="0" y="81588"/>
                </a:cubicBezTo>
                <a:lnTo>
                  <a:pt x="0" y="81404"/>
                </a:lnTo>
                <a:cubicBezTo>
                  <a:pt x="0" y="36446"/>
                  <a:pt x="36446" y="0"/>
                  <a:pt x="81404" y="0"/>
                </a:cubicBezTo>
                <a:close/>
              </a:path>
            </a:pathLst>
          </a:custGeom>
          <a:solidFill>
            <a:srgbClr val="F3F2F3"/>
          </a:solidFill>
        </p:spPr>
        <p:txBody>
          <a:bodyPr/>
          <a:lstStyle/>
          <a:p>
            <a:endParaRPr lang="ja-JP" altLang="en-US"/>
          </a:p>
        </p:txBody>
      </p:sp>
      <p:grpSp>
        <p:nvGrpSpPr>
          <p:cNvPr id="5" name="Group 5"/>
          <p:cNvGrpSpPr/>
          <p:nvPr/>
        </p:nvGrpSpPr>
        <p:grpSpPr>
          <a:xfrm>
            <a:off x="12414046" y="6511165"/>
            <a:ext cx="5482634" cy="3446089"/>
            <a:chOff x="0" y="0"/>
            <a:chExt cx="1443986" cy="9076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3986" cy="907612"/>
            </a:xfrm>
            <a:custGeom>
              <a:avLst/>
              <a:gdLst/>
              <a:ahLst/>
              <a:cxnLst/>
              <a:rect l="l" t="t" r="r" b="b"/>
              <a:pathLst>
                <a:path w="1443986" h="907612">
                  <a:moveTo>
                    <a:pt x="16945" y="0"/>
                  </a:moveTo>
                  <a:lnTo>
                    <a:pt x="1427041" y="0"/>
                  </a:lnTo>
                  <a:cubicBezTo>
                    <a:pt x="1436400" y="0"/>
                    <a:pt x="1443986" y="7587"/>
                    <a:pt x="1443986" y="16945"/>
                  </a:cubicBezTo>
                  <a:lnTo>
                    <a:pt x="1443986" y="890667"/>
                  </a:lnTo>
                  <a:cubicBezTo>
                    <a:pt x="1443986" y="900025"/>
                    <a:pt x="1436400" y="907612"/>
                    <a:pt x="1427041" y="907612"/>
                  </a:cubicBezTo>
                  <a:lnTo>
                    <a:pt x="16945" y="907612"/>
                  </a:lnTo>
                  <a:cubicBezTo>
                    <a:pt x="7587" y="907612"/>
                    <a:pt x="0" y="900025"/>
                    <a:pt x="0" y="890667"/>
                  </a:cubicBezTo>
                  <a:lnTo>
                    <a:pt x="0" y="16945"/>
                  </a:lnTo>
                  <a:cubicBezTo>
                    <a:pt x="0" y="7587"/>
                    <a:pt x="7587" y="0"/>
                    <a:pt x="1694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43986" cy="945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99018" y="3625820"/>
            <a:ext cx="17489964" cy="2609119"/>
            <a:chOff x="0" y="0"/>
            <a:chExt cx="4606410" cy="6871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06410" cy="687175"/>
            </a:xfrm>
            <a:custGeom>
              <a:avLst/>
              <a:gdLst/>
              <a:ahLst/>
              <a:cxnLst/>
              <a:rect l="l" t="t" r="r" b="b"/>
              <a:pathLst>
                <a:path w="4606410" h="687175">
                  <a:moveTo>
                    <a:pt x="5312" y="0"/>
                  </a:moveTo>
                  <a:lnTo>
                    <a:pt x="4601099" y="0"/>
                  </a:lnTo>
                  <a:cubicBezTo>
                    <a:pt x="4602507" y="0"/>
                    <a:pt x="4603859" y="560"/>
                    <a:pt x="4604855" y="1556"/>
                  </a:cubicBezTo>
                  <a:cubicBezTo>
                    <a:pt x="4605851" y="2552"/>
                    <a:pt x="4606410" y="3903"/>
                    <a:pt x="4606410" y="5312"/>
                  </a:cubicBezTo>
                  <a:lnTo>
                    <a:pt x="4606410" y="681864"/>
                  </a:lnTo>
                  <a:cubicBezTo>
                    <a:pt x="4606410" y="683272"/>
                    <a:pt x="4605851" y="684624"/>
                    <a:pt x="4604855" y="685620"/>
                  </a:cubicBezTo>
                  <a:cubicBezTo>
                    <a:pt x="4603859" y="686616"/>
                    <a:pt x="4602507" y="687175"/>
                    <a:pt x="4601099" y="687175"/>
                  </a:cubicBezTo>
                  <a:lnTo>
                    <a:pt x="5312" y="687175"/>
                  </a:lnTo>
                  <a:cubicBezTo>
                    <a:pt x="3903" y="687175"/>
                    <a:pt x="2552" y="686616"/>
                    <a:pt x="1556" y="685620"/>
                  </a:cubicBezTo>
                  <a:cubicBezTo>
                    <a:pt x="560" y="684624"/>
                    <a:pt x="0" y="683272"/>
                    <a:pt x="0" y="681864"/>
                  </a:cubicBezTo>
                  <a:lnTo>
                    <a:pt x="0" y="5312"/>
                  </a:lnTo>
                  <a:cubicBezTo>
                    <a:pt x="0" y="3903"/>
                    <a:pt x="560" y="2552"/>
                    <a:pt x="1556" y="1556"/>
                  </a:cubicBezTo>
                  <a:cubicBezTo>
                    <a:pt x="2552" y="560"/>
                    <a:pt x="3903" y="0"/>
                    <a:pt x="5312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606410" cy="725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9018" y="6511165"/>
            <a:ext cx="11720813" cy="3446089"/>
            <a:chOff x="0" y="0"/>
            <a:chExt cx="3086963" cy="90761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86963" cy="907612"/>
            </a:xfrm>
            <a:custGeom>
              <a:avLst/>
              <a:gdLst/>
              <a:ahLst/>
              <a:cxnLst/>
              <a:rect l="l" t="t" r="r" b="b"/>
              <a:pathLst>
                <a:path w="3086963" h="907612">
                  <a:moveTo>
                    <a:pt x="7926" y="0"/>
                  </a:moveTo>
                  <a:lnTo>
                    <a:pt x="3079037" y="0"/>
                  </a:lnTo>
                  <a:cubicBezTo>
                    <a:pt x="3081139" y="0"/>
                    <a:pt x="3083155" y="835"/>
                    <a:pt x="3084642" y="2322"/>
                  </a:cubicBezTo>
                  <a:cubicBezTo>
                    <a:pt x="3086128" y="3808"/>
                    <a:pt x="3086963" y="5824"/>
                    <a:pt x="3086963" y="7926"/>
                  </a:cubicBezTo>
                  <a:lnTo>
                    <a:pt x="3086963" y="899686"/>
                  </a:lnTo>
                  <a:cubicBezTo>
                    <a:pt x="3086963" y="901788"/>
                    <a:pt x="3086128" y="903804"/>
                    <a:pt x="3084642" y="905290"/>
                  </a:cubicBezTo>
                  <a:cubicBezTo>
                    <a:pt x="3083155" y="906777"/>
                    <a:pt x="3081139" y="907612"/>
                    <a:pt x="3079037" y="907612"/>
                  </a:cubicBezTo>
                  <a:lnTo>
                    <a:pt x="7926" y="907612"/>
                  </a:lnTo>
                  <a:cubicBezTo>
                    <a:pt x="5824" y="907612"/>
                    <a:pt x="3808" y="906777"/>
                    <a:pt x="2322" y="905290"/>
                  </a:cubicBezTo>
                  <a:cubicBezTo>
                    <a:pt x="835" y="903804"/>
                    <a:pt x="0" y="901788"/>
                    <a:pt x="0" y="899686"/>
                  </a:cubicBezTo>
                  <a:lnTo>
                    <a:pt x="0" y="7926"/>
                  </a:lnTo>
                  <a:cubicBezTo>
                    <a:pt x="0" y="5824"/>
                    <a:pt x="835" y="3808"/>
                    <a:pt x="2322" y="2322"/>
                  </a:cubicBezTo>
                  <a:cubicBezTo>
                    <a:pt x="3808" y="835"/>
                    <a:pt x="5824" y="0"/>
                    <a:pt x="792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086963" cy="945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833067" y="484137"/>
            <a:ext cx="4621866" cy="766514"/>
          </a:xfrm>
          <a:custGeom>
            <a:avLst/>
            <a:gdLst/>
            <a:ahLst/>
            <a:cxnLst/>
            <a:rect l="l" t="t" r="r" b="b"/>
            <a:pathLst>
              <a:path w="4923252" h="916956">
                <a:moveTo>
                  <a:pt x="0" y="0"/>
                </a:moveTo>
                <a:lnTo>
                  <a:pt x="4923252" y="0"/>
                </a:lnTo>
                <a:lnTo>
                  <a:pt x="4923252" y="916955"/>
                </a:lnTo>
                <a:lnTo>
                  <a:pt x="0" y="916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2414046" y="6177998"/>
            <a:ext cx="5482634" cy="1020831"/>
            <a:chOff x="0" y="-456922"/>
            <a:chExt cx="7310179" cy="1361106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310179" cy="904183"/>
              <a:chOff x="0" y="0"/>
              <a:chExt cx="1443986" cy="17860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443986" cy="178604"/>
              </a:xfrm>
              <a:custGeom>
                <a:avLst/>
                <a:gdLst/>
                <a:ahLst/>
                <a:cxnLst/>
                <a:rect l="l" t="t" r="r" b="b"/>
                <a:pathLst>
                  <a:path w="1443986" h="178604">
                    <a:moveTo>
                      <a:pt x="16945" y="0"/>
                    </a:moveTo>
                    <a:lnTo>
                      <a:pt x="1427041" y="0"/>
                    </a:lnTo>
                    <a:cubicBezTo>
                      <a:pt x="1436400" y="0"/>
                      <a:pt x="1443986" y="7587"/>
                      <a:pt x="1443986" y="16945"/>
                    </a:cubicBezTo>
                    <a:lnTo>
                      <a:pt x="1443986" y="161659"/>
                    </a:lnTo>
                    <a:cubicBezTo>
                      <a:pt x="1443986" y="171018"/>
                      <a:pt x="1436400" y="178604"/>
                      <a:pt x="1427041" y="178604"/>
                    </a:cubicBezTo>
                    <a:lnTo>
                      <a:pt x="16945" y="178604"/>
                    </a:lnTo>
                    <a:cubicBezTo>
                      <a:pt x="7587" y="178604"/>
                      <a:pt x="0" y="171018"/>
                      <a:pt x="0" y="161659"/>
                    </a:cubicBezTo>
                    <a:lnTo>
                      <a:pt x="0" y="16945"/>
                    </a:lnTo>
                    <a:cubicBezTo>
                      <a:pt x="0" y="7587"/>
                      <a:pt x="7587" y="0"/>
                      <a:pt x="16945" y="0"/>
                    </a:cubicBezTo>
                    <a:close/>
                  </a:path>
                </a:pathLst>
              </a:custGeom>
              <a:solidFill>
                <a:srgbClr val="178A8B"/>
              </a:solidFill>
              <a:ln w="38100" cap="sq">
                <a:solidFill>
                  <a:srgbClr val="178A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228600"/>
                <a:ext cx="1443986" cy="4072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-456922"/>
              <a:ext cx="7310179" cy="1361106"/>
              <a:chOff x="0" y="-228600"/>
              <a:chExt cx="1443986" cy="26885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443986" cy="40258"/>
              </a:xfrm>
              <a:custGeom>
                <a:avLst/>
                <a:gdLst/>
                <a:ahLst/>
                <a:cxnLst/>
                <a:rect l="l" t="t" r="r" b="b"/>
                <a:pathLst>
                  <a:path w="1443986" h="40258">
                    <a:moveTo>
                      <a:pt x="0" y="0"/>
                    </a:moveTo>
                    <a:lnTo>
                      <a:pt x="1443986" y="0"/>
                    </a:lnTo>
                    <a:lnTo>
                      <a:pt x="1443986" y="40258"/>
                    </a:lnTo>
                    <a:lnTo>
                      <a:pt x="0" y="40258"/>
                    </a:lnTo>
                    <a:close/>
                  </a:path>
                </a:pathLst>
              </a:custGeom>
              <a:solidFill>
                <a:srgbClr val="178A8B"/>
              </a:solidFill>
              <a:ln w="38100" cap="sq">
                <a:solidFill>
                  <a:srgbClr val="178A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228600"/>
                <a:ext cx="1443986" cy="268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99018" y="6520690"/>
            <a:ext cx="11720813" cy="678138"/>
            <a:chOff x="0" y="0"/>
            <a:chExt cx="3086963" cy="17860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086963" cy="178604"/>
            </a:xfrm>
            <a:custGeom>
              <a:avLst/>
              <a:gdLst/>
              <a:ahLst/>
              <a:cxnLst/>
              <a:rect l="l" t="t" r="r" b="b"/>
              <a:pathLst>
                <a:path w="3086963" h="178604">
                  <a:moveTo>
                    <a:pt x="7926" y="0"/>
                  </a:moveTo>
                  <a:lnTo>
                    <a:pt x="3079037" y="0"/>
                  </a:lnTo>
                  <a:cubicBezTo>
                    <a:pt x="3081139" y="0"/>
                    <a:pt x="3083155" y="835"/>
                    <a:pt x="3084642" y="2322"/>
                  </a:cubicBezTo>
                  <a:cubicBezTo>
                    <a:pt x="3086128" y="3808"/>
                    <a:pt x="3086963" y="5824"/>
                    <a:pt x="3086963" y="7926"/>
                  </a:cubicBezTo>
                  <a:lnTo>
                    <a:pt x="3086963" y="170678"/>
                  </a:lnTo>
                  <a:cubicBezTo>
                    <a:pt x="3086963" y="172780"/>
                    <a:pt x="3086128" y="174796"/>
                    <a:pt x="3084642" y="176283"/>
                  </a:cubicBezTo>
                  <a:cubicBezTo>
                    <a:pt x="3083155" y="177769"/>
                    <a:pt x="3081139" y="178604"/>
                    <a:pt x="3079037" y="178604"/>
                  </a:cubicBezTo>
                  <a:lnTo>
                    <a:pt x="7926" y="178604"/>
                  </a:lnTo>
                  <a:cubicBezTo>
                    <a:pt x="5824" y="178604"/>
                    <a:pt x="3808" y="177769"/>
                    <a:pt x="2322" y="176283"/>
                  </a:cubicBezTo>
                  <a:cubicBezTo>
                    <a:pt x="835" y="174796"/>
                    <a:pt x="0" y="172780"/>
                    <a:pt x="0" y="170678"/>
                  </a:cubicBezTo>
                  <a:lnTo>
                    <a:pt x="0" y="7926"/>
                  </a:lnTo>
                  <a:cubicBezTo>
                    <a:pt x="0" y="5824"/>
                    <a:pt x="835" y="3808"/>
                    <a:pt x="2322" y="2322"/>
                  </a:cubicBezTo>
                  <a:cubicBezTo>
                    <a:pt x="3808" y="835"/>
                    <a:pt x="5824" y="0"/>
                    <a:pt x="7926" y="0"/>
                  </a:cubicBezTo>
                  <a:close/>
                </a:path>
              </a:pathLst>
            </a:custGeom>
            <a:solidFill>
              <a:srgbClr val="178A8B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3086963" cy="21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99018" y="7045971"/>
            <a:ext cx="11711288" cy="152856"/>
            <a:chOff x="0" y="0"/>
            <a:chExt cx="3084455" cy="4025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084455" cy="40258"/>
            </a:xfrm>
            <a:custGeom>
              <a:avLst/>
              <a:gdLst/>
              <a:ahLst/>
              <a:cxnLst/>
              <a:rect l="l" t="t" r="r" b="b"/>
              <a:pathLst>
                <a:path w="3084455" h="40258">
                  <a:moveTo>
                    <a:pt x="0" y="0"/>
                  </a:moveTo>
                  <a:lnTo>
                    <a:pt x="3084455" y="0"/>
                  </a:lnTo>
                  <a:lnTo>
                    <a:pt x="3084455" y="40258"/>
                  </a:lnTo>
                  <a:lnTo>
                    <a:pt x="0" y="40258"/>
                  </a:lnTo>
                  <a:close/>
                </a:path>
              </a:pathLst>
            </a:custGeom>
            <a:solidFill>
              <a:srgbClr val="178A8B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084455" cy="78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400528" y="2616435"/>
            <a:ext cx="9510503" cy="618860"/>
            <a:chOff x="0" y="0"/>
            <a:chExt cx="2504824" cy="16299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504824" cy="162992"/>
            </a:xfrm>
            <a:custGeom>
              <a:avLst/>
              <a:gdLst/>
              <a:ahLst/>
              <a:cxnLst/>
              <a:rect l="l" t="t" r="r" b="b"/>
              <a:pathLst>
                <a:path w="2504824" h="162992">
                  <a:moveTo>
                    <a:pt x="81404" y="0"/>
                  </a:moveTo>
                  <a:lnTo>
                    <a:pt x="2423420" y="0"/>
                  </a:lnTo>
                  <a:cubicBezTo>
                    <a:pt x="2468378" y="0"/>
                    <a:pt x="2504824" y="36446"/>
                    <a:pt x="2504824" y="81404"/>
                  </a:cubicBezTo>
                  <a:lnTo>
                    <a:pt x="2504824" y="81588"/>
                  </a:lnTo>
                  <a:cubicBezTo>
                    <a:pt x="2504824" y="126546"/>
                    <a:pt x="2468378" y="162992"/>
                    <a:pt x="2423420" y="162992"/>
                  </a:cubicBezTo>
                  <a:lnTo>
                    <a:pt x="81404" y="162992"/>
                  </a:lnTo>
                  <a:cubicBezTo>
                    <a:pt x="59814" y="162992"/>
                    <a:pt x="39109" y="154416"/>
                    <a:pt x="23843" y="139149"/>
                  </a:cubicBezTo>
                  <a:cubicBezTo>
                    <a:pt x="8576" y="123883"/>
                    <a:pt x="0" y="103178"/>
                    <a:pt x="0" y="81588"/>
                  </a:cubicBezTo>
                  <a:lnTo>
                    <a:pt x="0" y="81404"/>
                  </a:lnTo>
                  <a:cubicBezTo>
                    <a:pt x="0" y="36446"/>
                    <a:pt x="36446" y="0"/>
                    <a:pt x="81404" y="0"/>
                  </a:cubicBezTo>
                  <a:close/>
                </a:path>
              </a:pathLst>
            </a:custGeom>
            <a:solidFill>
              <a:srgbClr val="F3F2F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504824" cy="201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174229" y="2616435"/>
            <a:ext cx="5397725" cy="618860"/>
            <a:chOff x="0" y="0"/>
            <a:chExt cx="1421623" cy="16299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421623" cy="162992"/>
            </a:xfrm>
            <a:custGeom>
              <a:avLst/>
              <a:gdLst/>
              <a:ahLst/>
              <a:cxnLst/>
              <a:rect l="l" t="t" r="r" b="b"/>
              <a:pathLst>
                <a:path w="1421623" h="162992">
                  <a:moveTo>
                    <a:pt x="81496" y="0"/>
                  </a:moveTo>
                  <a:lnTo>
                    <a:pt x="1340127" y="0"/>
                  </a:lnTo>
                  <a:cubicBezTo>
                    <a:pt x="1385136" y="0"/>
                    <a:pt x="1421623" y="36487"/>
                    <a:pt x="1421623" y="81496"/>
                  </a:cubicBezTo>
                  <a:lnTo>
                    <a:pt x="1421623" y="81496"/>
                  </a:lnTo>
                  <a:cubicBezTo>
                    <a:pt x="1421623" y="126505"/>
                    <a:pt x="1385136" y="162992"/>
                    <a:pt x="1340127" y="162992"/>
                  </a:cubicBezTo>
                  <a:lnTo>
                    <a:pt x="81496" y="162992"/>
                  </a:lnTo>
                  <a:cubicBezTo>
                    <a:pt x="36487" y="162992"/>
                    <a:pt x="0" y="126505"/>
                    <a:pt x="0" y="81496"/>
                  </a:cubicBezTo>
                  <a:lnTo>
                    <a:pt x="0" y="81496"/>
                  </a:lnTo>
                  <a:cubicBezTo>
                    <a:pt x="0" y="36487"/>
                    <a:pt x="36487" y="0"/>
                    <a:pt x="81496" y="0"/>
                  </a:cubicBezTo>
                  <a:close/>
                </a:path>
              </a:pathLst>
            </a:custGeom>
            <a:solidFill>
              <a:srgbClr val="F3F2F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1421623" cy="201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406716" y="3625820"/>
            <a:ext cx="17476629" cy="678138"/>
            <a:chOff x="0" y="0"/>
            <a:chExt cx="4602898" cy="17860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602898" cy="178604"/>
            </a:xfrm>
            <a:custGeom>
              <a:avLst/>
              <a:gdLst/>
              <a:ahLst/>
              <a:cxnLst/>
              <a:rect l="l" t="t" r="r" b="b"/>
              <a:pathLst>
                <a:path w="4602898" h="178604">
                  <a:moveTo>
                    <a:pt x="5316" y="0"/>
                  </a:moveTo>
                  <a:lnTo>
                    <a:pt x="4597582" y="0"/>
                  </a:lnTo>
                  <a:cubicBezTo>
                    <a:pt x="4600518" y="0"/>
                    <a:pt x="4602898" y="2380"/>
                    <a:pt x="4602898" y="5316"/>
                  </a:cubicBezTo>
                  <a:lnTo>
                    <a:pt x="4602898" y="173288"/>
                  </a:lnTo>
                  <a:cubicBezTo>
                    <a:pt x="4602898" y="176224"/>
                    <a:pt x="4600518" y="178604"/>
                    <a:pt x="4597582" y="178604"/>
                  </a:cubicBezTo>
                  <a:lnTo>
                    <a:pt x="5316" y="178604"/>
                  </a:lnTo>
                  <a:cubicBezTo>
                    <a:pt x="2380" y="178604"/>
                    <a:pt x="0" y="176224"/>
                    <a:pt x="0" y="173288"/>
                  </a:cubicBezTo>
                  <a:lnTo>
                    <a:pt x="0" y="5316"/>
                  </a:lnTo>
                  <a:cubicBezTo>
                    <a:pt x="0" y="2380"/>
                    <a:pt x="2380" y="0"/>
                    <a:pt x="5316" y="0"/>
                  </a:cubicBezTo>
                  <a:close/>
                </a:path>
              </a:pathLst>
            </a:custGeom>
            <a:solidFill>
              <a:srgbClr val="178A8B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4602898" cy="21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406716" y="4151102"/>
            <a:ext cx="17476629" cy="152856"/>
            <a:chOff x="0" y="0"/>
            <a:chExt cx="4602898" cy="4025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602898" cy="40258"/>
            </a:xfrm>
            <a:custGeom>
              <a:avLst/>
              <a:gdLst/>
              <a:ahLst/>
              <a:cxnLst/>
              <a:rect l="l" t="t" r="r" b="b"/>
              <a:pathLst>
                <a:path w="4602898" h="40258">
                  <a:moveTo>
                    <a:pt x="0" y="0"/>
                  </a:moveTo>
                  <a:lnTo>
                    <a:pt x="4602898" y="0"/>
                  </a:lnTo>
                  <a:lnTo>
                    <a:pt x="4602898" y="40258"/>
                  </a:lnTo>
                  <a:lnTo>
                    <a:pt x="0" y="40258"/>
                  </a:lnTo>
                  <a:close/>
                </a:path>
              </a:pathLst>
            </a:custGeom>
            <a:solidFill>
              <a:srgbClr val="178A8B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4602898" cy="78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7726673" y="316231"/>
            <a:ext cx="2834655" cy="712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ja-JP" altLang="en-US" sz="4200" b="1" spc="1260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公司資訊</a:t>
            </a:r>
            <a:endParaRPr lang="en-US" sz="4200" b="1" spc="1260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8443203" y="3771900"/>
            <a:ext cx="1401595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事業內容</a:t>
            </a:r>
            <a:endParaRPr lang="en-US" sz="2599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764841" y="1816150"/>
            <a:ext cx="1538719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公司資訊</a:t>
            </a:r>
            <a:endParaRPr lang="en-US" sz="2599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4028773" y="6674825"/>
            <a:ext cx="2359223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zh-TW" altLang="en-US" sz="25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拓展國家／地區</a:t>
            </a:r>
            <a:endParaRPr lang="en-US" sz="2599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2769883" y="7378136"/>
            <a:ext cx="4877005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新加坡、香港、台灣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5077264" y="6636269"/>
            <a:ext cx="2354796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zh-TW" altLang="en-US" sz="26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企業願景／使命</a:t>
            </a:r>
            <a:endParaRPr lang="en-US" sz="2600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733035" y="7351227"/>
            <a:ext cx="11177995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以將沖繩豐饒食文化傳遞至全球為使命，透過高品質食品倡導健康生活方式。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2672833" y="1889415"/>
            <a:ext cx="4473318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TW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公司名稱：沖繩全球商事股份有限公司</a:t>
            </a:r>
            <a:endParaRPr lang="en-US" sz="2000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2639507" y="2755925"/>
            <a:ext cx="3768189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TW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代表人姓名：沖繩　太郎</a:t>
            </a:r>
            <a:endParaRPr lang="en-US" sz="2000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2414046" y="2757830"/>
            <a:ext cx="3570714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TW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設立日期：</a:t>
            </a:r>
            <a:r>
              <a:rPr lang="en-US" altLang="zh-TW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2015</a:t>
            </a:r>
            <a:r>
              <a:rPr lang="zh-TW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zh-TW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6</a:t>
            </a:r>
            <a:r>
              <a:rPr lang="zh-TW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r>
              <a:rPr lang="en-US" altLang="zh-TW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10</a:t>
            </a:r>
            <a:r>
              <a:rPr lang="zh-TW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日</a:t>
            </a:r>
            <a:endParaRPr lang="en-US" sz="2000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733035" y="4457700"/>
            <a:ext cx="16966337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從事沖繩縣產食品之出口及當地銷售業務。特別以亞洲市場健康意識高漲為契機，拓展沖繩產食品之需求。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02867" y="7934568"/>
            <a:ext cx="17482266" cy="1938646"/>
            <a:chOff x="0" y="0"/>
            <a:chExt cx="4604383" cy="5105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04383" cy="510590"/>
            </a:xfrm>
            <a:custGeom>
              <a:avLst/>
              <a:gdLst/>
              <a:ahLst/>
              <a:cxnLst/>
              <a:rect l="l" t="t" r="r" b="b"/>
              <a:pathLst>
                <a:path w="4604383" h="510590">
                  <a:moveTo>
                    <a:pt x="5314" y="0"/>
                  </a:moveTo>
                  <a:lnTo>
                    <a:pt x="4599069" y="0"/>
                  </a:lnTo>
                  <a:cubicBezTo>
                    <a:pt x="4600478" y="0"/>
                    <a:pt x="4601830" y="560"/>
                    <a:pt x="4602826" y="1556"/>
                  </a:cubicBezTo>
                  <a:cubicBezTo>
                    <a:pt x="4603823" y="2553"/>
                    <a:pt x="4604383" y="3905"/>
                    <a:pt x="4604383" y="5314"/>
                  </a:cubicBezTo>
                  <a:lnTo>
                    <a:pt x="4604383" y="505276"/>
                  </a:lnTo>
                  <a:cubicBezTo>
                    <a:pt x="4604383" y="508211"/>
                    <a:pt x="4602004" y="510590"/>
                    <a:pt x="4599069" y="510590"/>
                  </a:cubicBezTo>
                  <a:lnTo>
                    <a:pt x="5314" y="510590"/>
                  </a:lnTo>
                  <a:cubicBezTo>
                    <a:pt x="2379" y="510590"/>
                    <a:pt x="0" y="508211"/>
                    <a:pt x="0" y="505276"/>
                  </a:cubicBezTo>
                  <a:lnTo>
                    <a:pt x="0" y="5314"/>
                  </a:lnTo>
                  <a:cubicBezTo>
                    <a:pt x="0" y="2379"/>
                    <a:pt x="2379" y="0"/>
                    <a:pt x="53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04383" cy="548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21525" y="4954801"/>
            <a:ext cx="8567457" cy="2093696"/>
            <a:chOff x="0" y="0"/>
            <a:chExt cx="2256450" cy="5514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56449" cy="551426"/>
            </a:xfrm>
            <a:custGeom>
              <a:avLst/>
              <a:gdLst/>
              <a:ahLst/>
              <a:cxnLst/>
              <a:rect l="l" t="t" r="r" b="b"/>
              <a:pathLst>
                <a:path w="2256449" h="551426">
                  <a:moveTo>
                    <a:pt x="10844" y="0"/>
                  </a:moveTo>
                  <a:lnTo>
                    <a:pt x="2245606" y="0"/>
                  </a:lnTo>
                  <a:cubicBezTo>
                    <a:pt x="2248482" y="0"/>
                    <a:pt x="2251240" y="1142"/>
                    <a:pt x="2253274" y="3176"/>
                  </a:cubicBezTo>
                  <a:cubicBezTo>
                    <a:pt x="2255307" y="5210"/>
                    <a:pt x="2256449" y="7968"/>
                    <a:pt x="2256449" y="10844"/>
                  </a:cubicBezTo>
                  <a:lnTo>
                    <a:pt x="2256449" y="540582"/>
                  </a:lnTo>
                  <a:cubicBezTo>
                    <a:pt x="2256449" y="546571"/>
                    <a:pt x="2251595" y="551426"/>
                    <a:pt x="2245606" y="551426"/>
                  </a:cubicBezTo>
                  <a:lnTo>
                    <a:pt x="10844" y="551426"/>
                  </a:lnTo>
                  <a:cubicBezTo>
                    <a:pt x="4855" y="551426"/>
                    <a:pt x="0" y="546571"/>
                    <a:pt x="0" y="540582"/>
                  </a:cubicBezTo>
                  <a:lnTo>
                    <a:pt x="0" y="10844"/>
                  </a:lnTo>
                  <a:cubicBezTo>
                    <a:pt x="0" y="4855"/>
                    <a:pt x="4855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256450" cy="589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2374" y="414585"/>
            <a:ext cx="4923252" cy="916956"/>
          </a:xfrm>
          <a:custGeom>
            <a:avLst/>
            <a:gdLst/>
            <a:ahLst/>
            <a:cxnLst/>
            <a:rect l="l" t="t" r="r" b="b"/>
            <a:pathLst>
              <a:path w="4923252" h="916956">
                <a:moveTo>
                  <a:pt x="0" y="0"/>
                </a:moveTo>
                <a:lnTo>
                  <a:pt x="4923252" y="0"/>
                </a:lnTo>
                <a:lnTo>
                  <a:pt x="4923252" y="916955"/>
                </a:lnTo>
                <a:lnTo>
                  <a:pt x="0" y="916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2" name="Group 12"/>
          <p:cNvGrpSpPr/>
          <p:nvPr/>
        </p:nvGrpSpPr>
        <p:grpSpPr>
          <a:xfrm>
            <a:off x="453415" y="4954801"/>
            <a:ext cx="8567457" cy="2093696"/>
            <a:chOff x="0" y="0"/>
            <a:chExt cx="2256450" cy="5514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56449" cy="551426"/>
            </a:xfrm>
            <a:custGeom>
              <a:avLst/>
              <a:gdLst/>
              <a:ahLst/>
              <a:cxnLst/>
              <a:rect l="l" t="t" r="r" b="b"/>
              <a:pathLst>
                <a:path w="2256449" h="551426">
                  <a:moveTo>
                    <a:pt x="10844" y="0"/>
                  </a:moveTo>
                  <a:lnTo>
                    <a:pt x="2245606" y="0"/>
                  </a:lnTo>
                  <a:cubicBezTo>
                    <a:pt x="2248482" y="0"/>
                    <a:pt x="2251240" y="1142"/>
                    <a:pt x="2253274" y="3176"/>
                  </a:cubicBezTo>
                  <a:cubicBezTo>
                    <a:pt x="2255307" y="5210"/>
                    <a:pt x="2256449" y="7968"/>
                    <a:pt x="2256449" y="10844"/>
                  </a:cubicBezTo>
                  <a:lnTo>
                    <a:pt x="2256449" y="540582"/>
                  </a:lnTo>
                  <a:cubicBezTo>
                    <a:pt x="2256449" y="546571"/>
                    <a:pt x="2251595" y="551426"/>
                    <a:pt x="2245606" y="551426"/>
                  </a:cubicBezTo>
                  <a:lnTo>
                    <a:pt x="10844" y="551426"/>
                  </a:lnTo>
                  <a:cubicBezTo>
                    <a:pt x="4855" y="551426"/>
                    <a:pt x="0" y="546571"/>
                    <a:pt x="0" y="540582"/>
                  </a:cubicBezTo>
                  <a:lnTo>
                    <a:pt x="0" y="10844"/>
                  </a:lnTo>
                  <a:cubicBezTo>
                    <a:pt x="0" y="4855"/>
                    <a:pt x="4855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256450" cy="589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388944" y="4963859"/>
            <a:ext cx="1708034" cy="2063024"/>
            <a:chOff x="-1157287" y="0"/>
            <a:chExt cx="2277376" cy="2750699"/>
          </a:xfrm>
        </p:grpSpPr>
        <p:sp>
          <p:nvSpPr>
            <p:cNvPr id="18" name="TextBox 18"/>
            <p:cNvSpPr txBox="1"/>
            <p:nvPr/>
          </p:nvSpPr>
          <p:spPr>
            <a:xfrm rot="16200000">
              <a:off x="-1393952" y="236665"/>
              <a:ext cx="2750699" cy="2277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  <p:grpSp>
          <p:nvGrpSpPr>
            <p:cNvPr id="19" name="Group 19"/>
            <p:cNvGrpSpPr/>
            <p:nvPr/>
          </p:nvGrpSpPr>
          <p:grpSpPr>
            <a:xfrm rot="-5400000">
              <a:off x="-960146" y="670464"/>
              <a:ext cx="2750699" cy="1409771"/>
              <a:chOff x="0" y="-228600"/>
              <a:chExt cx="543348" cy="278472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-171378"/>
                <a:ext cx="543348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543348" h="49871">
                    <a:moveTo>
                      <a:pt x="0" y="0"/>
                    </a:moveTo>
                    <a:lnTo>
                      <a:pt x="543348" y="0"/>
                    </a:lnTo>
                    <a:lnTo>
                      <a:pt x="543348" y="49871"/>
                    </a:lnTo>
                    <a:lnTo>
                      <a:pt x="0" y="49871"/>
                    </a:lnTo>
                    <a:close/>
                  </a:path>
                </a:pathLst>
              </a:custGeom>
              <a:solidFill>
                <a:srgbClr val="178A8B"/>
              </a:solidFill>
              <a:ln w="38100" cap="sq">
                <a:solidFill>
                  <a:srgbClr val="178A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228600"/>
                <a:ext cx="543348" cy="2784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-5400000">
            <a:off x="8731709" y="5553675"/>
            <a:ext cx="2084639" cy="905010"/>
            <a:chOff x="0" y="-185691"/>
            <a:chExt cx="549041" cy="238357"/>
          </a:xfrm>
        </p:grpSpPr>
        <p:sp>
          <p:nvSpPr>
            <p:cNvPr id="23" name="Freeform 23"/>
            <p:cNvSpPr/>
            <p:nvPr/>
          </p:nvSpPr>
          <p:spPr>
            <a:xfrm>
              <a:off x="0" y="-185691"/>
              <a:ext cx="549041" cy="238357"/>
            </a:xfrm>
            <a:custGeom>
              <a:avLst/>
              <a:gdLst/>
              <a:ahLst/>
              <a:cxnLst/>
              <a:rect l="l" t="t" r="r" b="b"/>
              <a:pathLst>
                <a:path w="549041" h="52666">
                  <a:moveTo>
                    <a:pt x="0" y="0"/>
                  </a:moveTo>
                  <a:lnTo>
                    <a:pt x="549041" y="0"/>
                  </a:lnTo>
                  <a:lnTo>
                    <a:pt x="549041" y="52666"/>
                  </a:lnTo>
                  <a:lnTo>
                    <a:pt x="0" y="52666"/>
                  </a:lnTo>
                  <a:close/>
                </a:path>
              </a:pathLst>
            </a:custGeom>
            <a:solidFill>
              <a:srgbClr val="178A8B"/>
            </a:solidFill>
            <a:ln w="0" cap="rnd">
              <a:solidFill>
                <a:srgbClr val="178A8B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549041" cy="90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06716" y="7934568"/>
            <a:ext cx="17476629" cy="678138"/>
            <a:chOff x="0" y="0"/>
            <a:chExt cx="4602898" cy="17860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602898" cy="178604"/>
            </a:xfrm>
            <a:custGeom>
              <a:avLst/>
              <a:gdLst/>
              <a:ahLst/>
              <a:cxnLst/>
              <a:rect l="l" t="t" r="r" b="b"/>
              <a:pathLst>
                <a:path w="4602898" h="178604">
                  <a:moveTo>
                    <a:pt x="5316" y="0"/>
                  </a:moveTo>
                  <a:lnTo>
                    <a:pt x="4597582" y="0"/>
                  </a:lnTo>
                  <a:cubicBezTo>
                    <a:pt x="4600518" y="0"/>
                    <a:pt x="4602898" y="2380"/>
                    <a:pt x="4602898" y="5316"/>
                  </a:cubicBezTo>
                  <a:lnTo>
                    <a:pt x="4602898" y="173288"/>
                  </a:lnTo>
                  <a:cubicBezTo>
                    <a:pt x="4602898" y="176224"/>
                    <a:pt x="4600518" y="178604"/>
                    <a:pt x="4597582" y="178604"/>
                  </a:cubicBezTo>
                  <a:lnTo>
                    <a:pt x="5316" y="178604"/>
                  </a:lnTo>
                  <a:cubicBezTo>
                    <a:pt x="2380" y="178604"/>
                    <a:pt x="0" y="176224"/>
                    <a:pt x="0" y="173288"/>
                  </a:cubicBezTo>
                  <a:lnTo>
                    <a:pt x="0" y="5316"/>
                  </a:lnTo>
                  <a:cubicBezTo>
                    <a:pt x="0" y="2380"/>
                    <a:pt x="2380" y="0"/>
                    <a:pt x="5316" y="0"/>
                  </a:cubicBezTo>
                  <a:close/>
                </a:path>
              </a:pathLst>
            </a:custGeom>
            <a:solidFill>
              <a:srgbClr val="178A8B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4602898" cy="21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06716" y="8459850"/>
            <a:ext cx="17476629" cy="152856"/>
            <a:chOff x="0" y="0"/>
            <a:chExt cx="4602898" cy="4025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602898" cy="40258"/>
            </a:xfrm>
            <a:custGeom>
              <a:avLst/>
              <a:gdLst/>
              <a:ahLst/>
              <a:cxnLst/>
              <a:rect l="l" t="t" r="r" b="b"/>
              <a:pathLst>
                <a:path w="4602898" h="40258">
                  <a:moveTo>
                    <a:pt x="0" y="0"/>
                  </a:moveTo>
                  <a:lnTo>
                    <a:pt x="4602898" y="0"/>
                  </a:lnTo>
                  <a:lnTo>
                    <a:pt x="4602898" y="40258"/>
                  </a:lnTo>
                  <a:lnTo>
                    <a:pt x="0" y="40258"/>
                  </a:lnTo>
                  <a:close/>
                </a:path>
              </a:pathLst>
            </a:custGeom>
            <a:solidFill>
              <a:srgbClr val="178A8B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4602898" cy="78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7410376" y="316231"/>
            <a:ext cx="3467249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ja-JP" altLang="en-US" sz="4200" b="1" spc="1260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目的・目標</a:t>
            </a:r>
            <a:endParaRPr lang="en-US" sz="4200" b="1" spc="1260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479026" y="1529675"/>
            <a:ext cx="2867450" cy="504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海外拓展目的</a:t>
            </a:r>
            <a:endParaRPr lang="en-US" sz="2999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453415" y="2509965"/>
            <a:ext cx="17348212" cy="104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透過沖繩產食品的出口及當地銷售開拓新市場，實現收益基礎多元化。</a:t>
            </a:r>
            <a:b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尤其在健康意識高漲的背景下，藉由擴大亞洲市場對沖繩產食品的需求，提升品牌價值並實現永續成長。</a:t>
            </a:r>
            <a:b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同時透過取得當地市場份額，為沖繩經濟注入活力。</a:t>
            </a:r>
            <a:endParaRPr lang="en-US" altLang="ja-JP" sz="2000" b="0" i="0" dirty="0">
              <a:solidFill>
                <a:srgbClr val="222222"/>
              </a:solidFill>
              <a:effectLst/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0485673" y="5222600"/>
            <a:ext cx="7194130" cy="7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三年內拓展至亞洲五國，目標總銷售額達</a:t>
            </a:r>
            <a: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3</a:t>
            </a: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億日圓。</a:t>
            </a:r>
            <a:br>
              <a:rPr lang="ja-JP" altLang="en-US" sz="2000" b="0" i="0" dirty="0">
                <a:solidFill>
                  <a:srgbClr val="222222"/>
                </a:solidFill>
                <a:effectLst/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endParaRPr lang="ja-JP" altLang="en-US" sz="2000" b="0" i="0" dirty="0">
              <a:solidFill>
                <a:srgbClr val="222222"/>
              </a:solidFill>
              <a:effectLst/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608197" y="5215508"/>
            <a:ext cx="570720" cy="1505076"/>
          </a:xfrm>
          <a:prstGeom prst="rect">
            <a:avLst/>
          </a:prstGeom>
        </p:spPr>
        <p:txBody>
          <a:bodyPr vert="eaVert" wrap="square" lIns="108000" tIns="0" rIns="0" bIns="0" rtlCol="0" anchor="ctr" anchorCtr="0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spc="257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短期目標</a:t>
            </a:r>
            <a:endParaRPr lang="en-US" sz="2599" b="1" spc="257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570346" y="5222600"/>
            <a:ext cx="7541998" cy="369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於新加坡簽訂當地合作夥伴合約，首年度達成</a:t>
            </a:r>
            <a: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1,500</a:t>
            </a: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萬日圓銷售額。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9602072" y="5215508"/>
            <a:ext cx="461665" cy="1505076"/>
          </a:xfrm>
          <a:prstGeom prst="rect">
            <a:avLst/>
          </a:prstGeom>
        </p:spPr>
        <p:txBody>
          <a:bodyPr vert="eaVert"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spc="257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長期目標</a:t>
            </a:r>
            <a:endParaRPr lang="en-US" sz="2599" b="1" spc="257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8051675" y="8063294"/>
            <a:ext cx="2184649" cy="425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zh-TW" altLang="en-US" sz="25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具體數值目標</a:t>
            </a:r>
            <a:endParaRPr lang="en-US" sz="2599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695915" y="8864600"/>
            <a:ext cx="16983889" cy="7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新加坡市場佔有率達</a:t>
            </a:r>
            <a: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5%</a:t>
            </a: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，三年後銷售額達</a:t>
            </a:r>
            <a: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3</a:t>
            </a: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億日圓。</a:t>
            </a:r>
            <a:br>
              <a:rPr lang="ja-JP" altLang="en-US" sz="2000" b="0" i="0" dirty="0">
                <a:solidFill>
                  <a:srgbClr val="222222"/>
                </a:solidFill>
                <a:effectLst/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endParaRPr lang="ja-JP" altLang="en-US" sz="2000" b="0" i="0" dirty="0">
              <a:solidFill>
                <a:srgbClr val="222222"/>
              </a:solidFill>
              <a:effectLst/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  <p:grpSp>
        <p:nvGrpSpPr>
          <p:cNvPr id="47" name="Group 47"/>
          <p:cNvGrpSpPr/>
          <p:nvPr/>
        </p:nvGrpSpPr>
        <p:grpSpPr>
          <a:xfrm>
            <a:off x="3374690" y="1359139"/>
            <a:ext cx="14508655" cy="883027"/>
            <a:chOff x="0" y="0"/>
            <a:chExt cx="19344874" cy="1177370"/>
          </a:xfrm>
        </p:grpSpPr>
        <p:sp>
          <p:nvSpPr>
            <p:cNvPr id="48" name="Freeform 48"/>
            <p:cNvSpPr/>
            <p:nvPr/>
          </p:nvSpPr>
          <p:spPr>
            <a:xfrm>
              <a:off x="11869510" y="0"/>
              <a:ext cx="7475364" cy="1177370"/>
            </a:xfrm>
            <a:custGeom>
              <a:avLst/>
              <a:gdLst/>
              <a:ahLst/>
              <a:cxnLst/>
              <a:rect l="l" t="t" r="r" b="b"/>
              <a:pathLst>
                <a:path w="7475364" h="1177370">
                  <a:moveTo>
                    <a:pt x="0" y="0"/>
                  </a:moveTo>
                  <a:lnTo>
                    <a:pt x="7475364" y="0"/>
                  </a:lnTo>
                  <a:lnTo>
                    <a:pt x="7475364" y="1177370"/>
                  </a:lnTo>
                  <a:lnTo>
                    <a:pt x="0" y="1177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5933922" y="0"/>
              <a:ext cx="5897970" cy="1177370"/>
            </a:xfrm>
            <a:custGeom>
              <a:avLst/>
              <a:gdLst/>
              <a:ahLst/>
              <a:cxnLst/>
              <a:rect l="l" t="t" r="r" b="b"/>
              <a:pathLst>
                <a:path w="5897970" h="1177370">
                  <a:moveTo>
                    <a:pt x="0" y="0"/>
                  </a:moveTo>
                  <a:lnTo>
                    <a:pt x="5897970" y="0"/>
                  </a:lnTo>
                  <a:lnTo>
                    <a:pt x="5897970" y="1177370"/>
                  </a:lnTo>
                  <a:lnTo>
                    <a:pt x="0" y="1177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2674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0" y="0"/>
              <a:ext cx="5897970" cy="1177370"/>
            </a:xfrm>
            <a:custGeom>
              <a:avLst/>
              <a:gdLst/>
              <a:ahLst/>
              <a:cxnLst/>
              <a:rect l="l" t="t" r="r" b="b"/>
              <a:pathLst>
                <a:path w="5897970" h="1177370">
                  <a:moveTo>
                    <a:pt x="0" y="0"/>
                  </a:moveTo>
                  <a:lnTo>
                    <a:pt x="5897970" y="0"/>
                  </a:lnTo>
                  <a:lnTo>
                    <a:pt x="5897970" y="1177370"/>
                  </a:lnTo>
                  <a:lnTo>
                    <a:pt x="0" y="1177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2674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" name="Freeform 50">
            <a:extLst>
              <a:ext uri="{FF2B5EF4-FFF2-40B4-BE49-F238E27FC236}">
                <a16:creationId xmlns:a16="http://schemas.microsoft.com/office/drawing/2014/main" id="{2A7D6265-A4E9-8A6F-6F7C-88788173195B}"/>
              </a:ext>
            </a:extLst>
          </p:cNvPr>
          <p:cNvSpPr/>
          <p:nvPr/>
        </p:nvSpPr>
        <p:spPr>
          <a:xfrm>
            <a:off x="2919776" y="1359139"/>
            <a:ext cx="4423477" cy="883027"/>
          </a:xfrm>
          <a:custGeom>
            <a:avLst/>
            <a:gdLst/>
            <a:ahLst/>
            <a:cxnLst/>
            <a:rect l="l" t="t" r="r" b="b"/>
            <a:pathLst>
              <a:path w="5897970" h="1177370">
                <a:moveTo>
                  <a:pt x="0" y="0"/>
                </a:moveTo>
                <a:lnTo>
                  <a:pt x="5897970" y="0"/>
                </a:lnTo>
                <a:lnTo>
                  <a:pt x="5897970" y="1177370"/>
                </a:lnTo>
                <a:lnTo>
                  <a:pt x="0" y="11773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6744"/>
            </a:stretch>
          </a:blipFill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048253" y="6532539"/>
            <a:ext cx="7836880" cy="2988947"/>
            <a:chOff x="0" y="0"/>
            <a:chExt cx="2064034" cy="7872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64034" cy="787212"/>
            </a:xfrm>
            <a:custGeom>
              <a:avLst/>
              <a:gdLst/>
              <a:ahLst/>
              <a:cxnLst/>
              <a:rect l="l" t="t" r="r" b="b"/>
              <a:pathLst>
                <a:path w="2064034" h="787212">
                  <a:moveTo>
                    <a:pt x="11855" y="0"/>
                  </a:moveTo>
                  <a:lnTo>
                    <a:pt x="2052180" y="0"/>
                  </a:lnTo>
                  <a:cubicBezTo>
                    <a:pt x="2058727" y="0"/>
                    <a:pt x="2064034" y="5307"/>
                    <a:pt x="2064034" y="11855"/>
                  </a:cubicBezTo>
                  <a:lnTo>
                    <a:pt x="2064034" y="775358"/>
                  </a:lnTo>
                  <a:cubicBezTo>
                    <a:pt x="2064034" y="781905"/>
                    <a:pt x="2058727" y="787212"/>
                    <a:pt x="2052180" y="787212"/>
                  </a:cubicBezTo>
                  <a:lnTo>
                    <a:pt x="11855" y="787212"/>
                  </a:lnTo>
                  <a:cubicBezTo>
                    <a:pt x="8711" y="787212"/>
                    <a:pt x="5695" y="785963"/>
                    <a:pt x="3472" y="783740"/>
                  </a:cubicBezTo>
                  <a:cubicBezTo>
                    <a:pt x="1249" y="781517"/>
                    <a:pt x="0" y="778502"/>
                    <a:pt x="0" y="775358"/>
                  </a:cubicBezTo>
                  <a:lnTo>
                    <a:pt x="0" y="11855"/>
                  </a:lnTo>
                  <a:cubicBezTo>
                    <a:pt x="0" y="5307"/>
                    <a:pt x="5307" y="0"/>
                    <a:pt x="1185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64034" cy="8253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02867" y="6532539"/>
            <a:ext cx="7836880" cy="2988947"/>
            <a:chOff x="0" y="0"/>
            <a:chExt cx="2064034" cy="7872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64034" cy="787212"/>
            </a:xfrm>
            <a:custGeom>
              <a:avLst/>
              <a:gdLst/>
              <a:ahLst/>
              <a:cxnLst/>
              <a:rect l="l" t="t" r="r" b="b"/>
              <a:pathLst>
                <a:path w="2064034" h="787212">
                  <a:moveTo>
                    <a:pt x="11855" y="0"/>
                  </a:moveTo>
                  <a:lnTo>
                    <a:pt x="2052180" y="0"/>
                  </a:lnTo>
                  <a:cubicBezTo>
                    <a:pt x="2058727" y="0"/>
                    <a:pt x="2064034" y="5307"/>
                    <a:pt x="2064034" y="11855"/>
                  </a:cubicBezTo>
                  <a:lnTo>
                    <a:pt x="2064034" y="775358"/>
                  </a:lnTo>
                  <a:cubicBezTo>
                    <a:pt x="2064034" y="781905"/>
                    <a:pt x="2058727" y="787212"/>
                    <a:pt x="2052180" y="787212"/>
                  </a:cubicBezTo>
                  <a:lnTo>
                    <a:pt x="11855" y="787212"/>
                  </a:lnTo>
                  <a:cubicBezTo>
                    <a:pt x="8711" y="787212"/>
                    <a:pt x="5695" y="785963"/>
                    <a:pt x="3472" y="783740"/>
                  </a:cubicBezTo>
                  <a:cubicBezTo>
                    <a:pt x="1249" y="781517"/>
                    <a:pt x="0" y="778502"/>
                    <a:pt x="0" y="775358"/>
                  </a:cubicBezTo>
                  <a:lnTo>
                    <a:pt x="0" y="11855"/>
                  </a:lnTo>
                  <a:cubicBezTo>
                    <a:pt x="0" y="5307"/>
                    <a:pt x="5307" y="0"/>
                    <a:pt x="1185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64034" cy="8253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2374" y="414585"/>
            <a:ext cx="4923252" cy="916956"/>
          </a:xfrm>
          <a:custGeom>
            <a:avLst/>
            <a:gdLst/>
            <a:ahLst/>
            <a:cxnLst/>
            <a:rect l="l" t="t" r="r" b="b"/>
            <a:pathLst>
              <a:path w="4923252" h="916956">
                <a:moveTo>
                  <a:pt x="0" y="0"/>
                </a:moveTo>
                <a:lnTo>
                  <a:pt x="4923252" y="0"/>
                </a:lnTo>
                <a:lnTo>
                  <a:pt x="4923252" y="916955"/>
                </a:lnTo>
                <a:lnTo>
                  <a:pt x="0" y="916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2" name="Group 12"/>
          <p:cNvGrpSpPr/>
          <p:nvPr/>
        </p:nvGrpSpPr>
        <p:grpSpPr>
          <a:xfrm>
            <a:off x="406716" y="6532539"/>
            <a:ext cx="7833031" cy="678138"/>
            <a:chOff x="0" y="0"/>
            <a:chExt cx="10444041" cy="904183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444041" cy="904183"/>
              <a:chOff x="0" y="0"/>
              <a:chExt cx="2063021" cy="17860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63021" cy="178604"/>
              </a:xfrm>
              <a:custGeom>
                <a:avLst/>
                <a:gdLst/>
                <a:ahLst/>
                <a:cxnLst/>
                <a:rect l="l" t="t" r="r" b="b"/>
                <a:pathLst>
                  <a:path w="2063021" h="178604">
                    <a:moveTo>
                      <a:pt x="11860" y="0"/>
                    </a:moveTo>
                    <a:lnTo>
                      <a:pt x="2051160" y="0"/>
                    </a:lnTo>
                    <a:cubicBezTo>
                      <a:pt x="2054306" y="0"/>
                      <a:pt x="2057322" y="1250"/>
                      <a:pt x="2059547" y="3474"/>
                    </a:cubicBezTo>
                    <a:cubicBezTo>
                      <a:pt x="2061771" y="5698"/>
                      <a:pt x="2063021" y="8715"/>
                      <a:pt x="2063021" y="11860"/>
                    </a:cubicBezTo>
                    <a:lnTo>
                      <a:pt x="2063021" y="166744"/>
                    </a:lnTo>
                    <a:cubicBezTo>
                      <a:pt x="2063021" y="169889"/>
                      <a:pt x="2061771" y="172906"/>
                      <a:pt x="2059547" y="175130"/>
                    </a:cubicBezTo>
                    <a:cubicBezTo>
                      <a:pt x="2057322" y="177355"/>
                      <a:pt x="2054306" y="178604"/>
                      <a:pt x="2051160" y="178604"/>
                    </a:cubicBezTo>
                    <a:lnTo>
                      <a:pt x="11860" y="178604"/>
                    </a:lnTo>
                    <a:cubicBezTo>
                      <a:pt x="8715" y="178604"/>
                      <a:pt x="5698" y="177355"/>
                      <a:pt x="3474" y="175130"/>
                    </a:cubicBezTo>
                    <a:cubicBezTo>
                      <a:pt x="1250" y="172906"/>
                      <a:pt x="0" y="169889"/>
                      <a:pt x="0" y="166744"/>
                    </a:cubicBezTo>
                    <a:lnTo>
                      <a:pt x="0" y="11860"/>
                    </a:lnTo>
                    <a:cubicBezTo>
                      <a:pt x="0" y="8715"/>
                      <a:pt x="1250" y="5698"/>
                      <a:pt x="3474" y="3474"/>
                    </a:cubicBezTo>
                    <a:cubicBezTo>
                      <a:pt x="5698" y="1250"/>
                      <a:pt x="8715" y="0"/>
                      <a:pt x="11860" y="0"/>
                    </a:cubicBezTo>
                    <a:close/>
                  </a:path>
                </a:pathLst>
              </a:custGeom>
              <a:solidFill>
                <a:srgbClr val="178A8B"/>
              </a:solidFill>
              <a:ln w="38100" cap="sq">
                <a:solidFill>
                  <a:srgbClr val="178A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228600"/>
                <a:ext cx="2063021" cy="4072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700376"/>
              <a:ext cx="10444041" cy="203808"/>
              <a:chOff x="0" y="0"/>
              <a:chExt cx="2063021" cy="4025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63021" cy="40258"/>
              </a:xfrm>
              <a:custGeom>
                <a:avLst/>
                <a:gdLst/>
                <a:ahLst/>
                <a:cxnLst/>
                <a:rect l="l" t="t" r="r" b="b"/>
                <a:pathLst>
                  <a:path w="2063021" h="40258">
                    <a:moveTo>
                      <a:pt x="0" y="0"/>
                    </a:moveTo>
                    <a:lnTo>
                      <a:pt x="2063021" y="0"/>
                    </a:lnTo>
                    <a:lnTo>
                      <a:pt x="2063021" y="40258"/>
                    </a:lnTo>
                    <a:lnTo>
                      <a:pt x="0" y="40258"/>
                    </a:lnTo>
                    <a:close/>
                  </a:path>
                </a:pathLst>
              </a:custGeom>
              <a:solidFill>
                <a:srgbClr val="178A8B"/>
              </a:solidFill>
              <a:ln w="38100" cap="sq">
                <a:solidFill>
                  <a:srgbClr val="178A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228600"/>
                <a:ext cx="2063021" cy="268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182869" y="5116489"/>
            <a:ext cx="14606986" cy="549275"/>
            <a:chOff x="0" y="0"/>
            <a:chExt cx="3847107" cy="14466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847107" cy="144665"/>
            </a:xfrm>
            <a:custGeom>
              <a:avLst/>
              <a:gdLst/>
              <a:ahLst/>
              <a:cxnLst/>
              <a:rect l="l" t="t" r="r" b="b"/>
              <a:pathLst>
                <a:path w="3847107" h="144665">
                  <a:moveTo>
                    <a:pt x="6360" y="0"/>
                  </a:moveTo>
                  <a:lnTo>
                    <a:pt x="3840747" y="0"/>
                  </a:lnTo>
                  <a:cubicBezTo>
                    <a:pt x="3844260" y="0"/>
                    <a:pt x="3847107" y="2848"/>
                    <a:pt x="3847107" y="6360"/>
                  </a:cubicBezTo>
                  <a:lnTo>
                    <a:pt x="3847107" y="138305"/>
                  </a:lnTo>
                  <a:cubicBezTo>
                    <a:pt x="3847107" y="141817"/>
                    <a:pt x="3844260" y="144665"/>
                    <a:pt x="3840747" y="144665"/>
                  </a:cubicBezTo>
                  <a:lnTo>
                    <a:pt x="6360" y="144665"/>
                  </a:lnTo>
                  <a:cubicBezTo>
                    <a:pt x="2848" y="144665"/>
                    <a:pt x="0" y="141817"/>
                    <a:pt x="0" y="138305"/>
                  </a:cubicBezTo>
                  <a:lnTo>
                    <a:pt x="0" y="6360"/>
                  </a:lnTo>
                  <a:cubicBezTo>
                    <a:pt x="0" y="2848"/>
                    <a:pt x="2848" y="0"/>
                    <a:pt x="6360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847107" cy="182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182869" y="2496838"/>
            <a:ext cx="14606986" cy="549275"/>
            <a:chOff x="0" y="0"/>
            <a:chExt cx="3847107" cy="14466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847107" cy="144665"/>
            </a:xfrm>
            <a:custGeom>
              <a:avLst/>
              <a:gdLst/>
              <a:ahLst/>
              <a:cxnLst/>
              <a:rect l="l" t="t" r="r" b="b"/>
              <a:pathLst>
                <a:path w="3847107" h="144665">
                  <a:moveTo>
                    <a:pt x="6360" y="0"/>
                  </a:moveTo>
                  <a:lnTo>
                    <a:pt x="3840747" y="0"/>
                  </a:lnTo>
                  <a:cubicBezTo>
                    <a:pt x="3844260" y="0"/>
                    <a:pt x="3847107" y="2848"/>
                    <a:pt x="3847107" y="6360"/>
                  </a:cubicBezTo>
                  <a:lnTo>
                    <a:pt x="3847107" y="138305"/>
                  </a:lnTo>
                  <a:cubicBezTo>
                    <a:pt x="3847107" y="141817"/>
                    <a:pt x="3844260" y="144665"/>
                    <a:pt x="3840747" y="144665"/>
                  </a:cubicBezTo>
                  <a:lnTo>
                    <a:pt x="6360" y="144665"/>
                  </a:lnTo>
                  <a:cubicBezTo>
                    <a:pt x="2848" y="144665"/>
                    <a:pt x="0" y="141817"/>
                    <a:pt x="0" y="138305"/>
                  </a:cubicBezTo>
                  <a:lnTo>
                    <a:pt x="0" y="6360"/>
                  </a:lnTo>
                  <a:cubicBezTo>
                    <a:pt x="0" y="2848"/>
                    <a:pt x="2848" y="0"/>
                    <a:pt x="6360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3847107" cy="182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182869" y="3207807"/>
            <a:ext cx="14606986" cy="549275"/>
            <a:chOff x="0" y="0"/>
            <a:chExt cx="3847107" cy="14466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847107" cy="144665"/>
            </a:xfrm>
            <a:custGeom>
              <a:avLst/>
              <a:gdLst/>
              <a:ahLst/>
              <a:cxnLst/>
              <a:rect l="l" t="t" r="r" b="b"/>
              <a:pathLst>
                <a:path w="3847107" h="144665">
                  <a:moveTo>
                    <a:pt x="6360" y="0"/>
                  </a:moveTo>
                  <a:lnTo>
                    <a:pt x="3840747" y="0"/>
                  </a:lnTo>
                  <a:cubicBezTo>
                    <a:pt x="3844260" y="0"/>
                    <a:pt x="3847107" y="2848"/>
                    <a:pt x="3847107" y="6360"/>
                  </a:cubicBezTo>
                  <a:lnTo>
                    <a:pt x="3847107" y="138305"/>
                  </a:lnTo>
                  <a:cubicBezTo>
                    <a:pt x="3847107" y="141817"/>
                    <a:pt x="3844260" y="144665"/>
                    <a:pt x="3840747" y="144665"/>
                  </a:cubicBezTo>
                  <a:lnTo>
                    <a:pt x="6360" y="144665"/>
                  </a:lnTo>
                  <a:cubicBezTo>
                    <a:pt x="2848" y="144665"/>
                    <a:pt x="0" y="141817"/>
                    <a:pt x="0" y="138305"/>
                  </a:cubicBezTo>
                  <a:lnTo>
                    <a:pt x="0" y="6360"/>
                  </a:lnTo>
                  <a:cubicBezTo>
                    <a:pt x="0" y="2848"/>
                    <a:pt x="2848" y="0"/>
                    <a:pt x="6360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847107" cy="182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182869" y="3913430"/>
            <a:ext cx="14606986" cy="1041134"/>
            <a:chOff x="0" y="0"/>
            <a:chExt cx="3847107" cy="27420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847107" cy="274208"/>
            </a:xfrm>
            <a:custGeom>
              <a:avLst/>
              <a:gdLst/>
              <a:ahLst/>
              <a:cxnLst/>
              <a:rect l="l" t="t" r="r" b="b"/>
              <a:pathLst>
                <a:path w="3847107" h="274208">
                  <a:moveTo>
                    <a:pt x="6360" y="0"/>
                  </a:moveTo>
                  <a:lnTo>
                    <a:pt x="3840747" y="0"/>
                  </a:lnTo>
                  <a:cubicBezTo>
                    <a:pt x="3844260" y="0"/>
                    <a:pt x="3847107" y="2848"/>
                    <a:pt x="3847107" y="6360"/>
                  </a:cubicBezTo>
                  <a:lnTo>
                    <a:pt x="3847107" y="267848"/>
                  </a:lnTo>
                  <a:cubicBezTo>
                    <a:pt x="3847107" y="271361"/>
                    <a:pt x="3844260" y="274208"/>
                    <a:pt x="3840747" y="274208"/>
                  </a:cubicBezTo>
                  <a:lnTo>
                    <a:pt x="6360" y="274208"/>
                  </a:lnTo>
                  <a:cubicBezTo>
                    <a:pt x="2848" y="274208"/>
                    <a:pt x="0" y="271361"/>
                    <a:pt x="0" y="267848"/>
                  </a:cubicBezTo>
                  <a:lnTo>
                    <a:pt x="0" y="6360"/>
                  </a:lnTo>
                  <a:cubicBezTo>
                    <a:pt x="0" y="2848"/>
                    <a:pt x="2848" y="0"/>
                    <a:pt x="6360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847107" cy="312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1119766" y="1366161"/>
            <a:ext cx="4410461" cy="883027"/>
          </a:xfrm>
          <a:custGeom>
            <a:avLst/>
            <a:gdLst/>
            <a:ahLst/>
            <a:cxnLst/>
            <a:rect l="l" t="t" r="r" b="b"/>
            <a:pathLst>
              <a:path w="4410461" h="883027">
                <a:moveTo>
                  <a:pt x="0" y="0"/>
                </a:moveTo>
                <a:lnTo>
                  <a:pt x="4410460" y="0"/>
                </a:lnTo>
                <a:lnTo>
                  <a:pt x="4410460" y="883027"/>
                </a:lnTo>
                <a:lnTo>
                  <a:pt x="0" y="8830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7118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2" name="Freeform 32"/>
          <p:cNvSpPr/>
          <p:nvPr/>
        </p:nvSpPr>
        <p:spPr>
          <a:xfrm>
            <a:off x="6668075" y="1366161"/>
            <a:ext cx="4423478" cy="883027"/>
          </a:xfrm>
          <a:custGeom>
            <a:avLst/>
            <a:gdLst/>
            <a:ahLst/>
            <a:cxnLst/>
            <a:rect l="l" t="t" r="r" b="b"/>
            <a:pathLst>
              <a:path w="4423478" h="883027">
                <a:moveTo>
                  <a:pt x="0" y="0"/>
                </a:moveTo>
                <a:lnTo>
                  <a:pt x="4423478" y="0"/>
                </a:lnTo>
                <a:lnTo>
                  <a:pt x="4423478" y="883027"/>
                </a:lnTo>
                <a:lnTo>
                  <a:pt x="0" y="8830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6744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3" name="Freeform 33"/>
          <p:cNvSpPr/>
          <p:nvPr/>
        </p:nvSpPr>
        <p:spPr>
          <a:xfrm>
            <a:off x="2217633" y="1366161"/>
            <a:ext cx="4423478" cy="883027"/>
          </a:xfrm>
          <a:custGeom>
            <a:avLst/>
            <a:gdLst/>
            <a:ahLst/>
            <a:cxnLst/>
            <a:rect l="l" t="t" r="r" b="b"/>
            <a:pathLst>
              <a:path w="4423478" h="883027">
                <a:moveTo>
                  <a:pt x="0" y="0"/>
                </a:moveTo>
                <a:lnTo>
                  <a:pt x="4423478" y="0"/>
                </a:lnTo>
                <a:lnTo>
                  <a:pt x="4423478" y="883027"/>
                </a:lnTo>
                <a:lnTo>
                  <a:pt x="0" y="8830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6744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4" name="Freeform 34"/>
          <p:cNvSpPr/>
          <p:nvPr/>
        </p:nvSpPr>
        <p:spPr>
          <a:xfrm>
            <a:off x="15568326" y="1366161"/>
            <a:ext cx="1269759" cy="883027"/>
          </a:xfrm>
          <a:custGeom>
            <a:avLst/>
            <a:gdLst/>
            <a:ahLst/>
            <a:cxnLst/>
            <a:rect l="l" t="t" r="r" b="b"/>
            <a:pathLst>
              <a:path w="1269759" h="883027">
                <a:moveTo>
                  <a:pt x="0" y="0"/>
                </a:moveTo>
                <a:lnTo>
                  <a:pt x="1269759" y="0"/>
                </a:lnTo>
                <a:lnTo>
                  <a:pt x="1269759" y="883027"/>
                </a:lnTo>
                <a:lnTo>
                  <a:pt x="0" y="8830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341542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5" name="TextBox 35"/>
          <p:cNvSpPr txBox="1"/>
          <p:nvPr/>
        </p:nvSpPr>
        <p:spPr>
          <a:xfrm>
            <a:off x="6830839" y="316231"/>
            <a:ext cx="4626322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ja-JP" altLang="en-US" sz="4200" b="1" spc="1003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市場分析・策略</a:t>
            </a:r>
            <a:endParaRPr lang="en-US" sz="4200" b="1" spc="1003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479021" y="1520508"/>
            <a:ext cx="1636517" cy="504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市場調查</a:t>
            </a:r>
            <a:endParaRPr lang="en-US" sz="2999" b="1" u="none" strike="noStrike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404458" y="2582563"/>
            <a:ext cx="8907894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新加坡有機食品市場規模截至</a:t>
            </a:r>
            <a: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2023</a:t>
            </a: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年約達</a:t>
            </a:r>
            <a: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500</a:t>
            </a: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億日圓，預計每年成長率為</a:t>
            </a:r>
            <a: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5%</a:t>
            </a: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3404458" y="3293532"/>
            <a:ext cx="14121542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25</a:t>
            </a: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至</a:t>
            </a:r>
            <a: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45</a:t>
            </a: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歲注重健康的富裕女性族群，尤以辦公室工作者及高收入家庭主婦為主要目標客群。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3404458" y="4094272"/>
            <a:ext cx="13988163" cy="33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A</a:t>
            </a: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公司（有機食品專業連鎖店）、</a:t>
            </a:r>
            <a: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B</a:t>
            </a: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公司（擅長線上銷售的在地企業）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3404458" y="5202214"/>
            <a:ext cx="13283342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隨著健康意識提升，日本有機食品需求增長，消費者特別重視安全性與高品質。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16940179" y="1352118"/>
            <a:ext cx="849676" cy="842241"/>
          </a:xfrm>
          <a:custGeom>
            <a:avLst/>
            <a:gdLst/>
            <a:ahLst/>
            <a:cxnLst/>
            <a:rect l="l" t="t" r="r" b="b"/>
            <a:pathLst>
              <a:path w="849676" h="842241">
                <a:moveTo>
                  <a:pt x="0" y="0"/>
                </a:moveTo>
                <a:lnTo>
                  <a:pt x="849676" y="0"/>
                </a:lnTo>
                <a:lnTo>
                  <a:pt x="849676" y="842241"/>
                </a:lnTo>
                <a:lnTo>
                  <a:pt x="0" y="8422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2" name="TextBox 42"/>
          <p:cNvSpPr txBox="1"/>
          <p:nvPr/>
        </p:nvSpPr>
        <p:spPr>
          <a:xfrm>
            <a:off x="600638" y="2582563"/>
            <a:ext cx="1514900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市場調查</a:t>
            </a:r>
            <a:endParaRPr lang="en-US" sz="2000" b="1" u="none" strike="noStrike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600638" y="3293532"/>
            <a:ext cx="2285554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目標客群</a:t>
            </a:r>
            <a:endParaRPr lang="en-US" sz="2000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600637" y="3958794"/>
            <a:ext cx="2484229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TW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競爭對手分析</a:t>
            </a:r>
            <a:endParaRPr lang="en-US" sz="2000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600638" y="5202214"/>
            <a:ext cx="248422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TW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當地消費者需求</a:t>
            </a:r>
            <a:endParaRPr lang="en-US" sz="2000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0242996" y="7359650"/>
            <a:ext cx="7451243" cy="7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依據市場分析結果，明確闡述企業商品與服務的佈局方針。</a:t>
            </a:r>
            <a:b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提出建立競爭優勢、定價策略、通路開發等具體行動方案。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3661030" y="6628403"/>
            <a:ext cx="1672969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spc="200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市場分析</a:t>
            </a:r>
            <a:endParaRPr lang="en-US" sz="2599" b="1" spc="200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575048" y="7359650"/>
            <a:ext cx="7623623" cy="77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基於數據與調查結果，分析市場動向、成長潛力、現存課題及商機。預測事業發展前景，釐清風險與契機。</a:t>
            </a:r>
            <a:endParaRPr lang="ja-JP" altLang="en-US" sz="2000" b="0" i="0" dirty="0">
              <a:solidFill>
                <a:srgbClr val="222222"/>
              </a:solidFill>
              <a:effectLst/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  <p:grpSp>
        <p:nvGrpSpPr>
          <p:cNvPr id="49" name="Group 49"/>
          <p:cNvGrpSpPr/>
          <p:nvPr/>
        </p:nvGrpSpPr>
        <p:grpSpPr>
          <a:xfrm rot="-5400000">
            <a:off x="8425511" y="7741885"/>
            <a:ext cx="1545773" cy="570255"/>
            <a:chOff x="0" y="0"/>
            <a:chExt cx="593109" cy="218806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593109" cy="218806"/>
            </a:xfrm>
            <a:custGeom>
              <a:avLst/>
              <a:gdLst/>
              <a:ahLst/>
              <a:cxnLst/>
              <a:rect l="l" t="t" r="r" b="b"/>
              <a:pathLst>
                <a:path w="593109" h="218806">
                  <a:moveTo>
                    <a:pt x="296555" y="218806"/>
                  </a:moveTo>
                  <a:lnTo>
                    <a:pt x="593109" y="0"/>
                  </a:lnTo>
                  <a:lnTo>
                    <a:pt x="0" y="0"/>
                  </a:lnTo>
                  <a:lnTo>
                    <a:pt x="296555" y="218806"/>
                  </a:lnTo>
                  <a:close/>
                </a:path>
              </a:pathLst>
            </a:custGeom>
            <a:solidFill>
              <a:srgbClr val="178A8B">
                <a:alpha val="40000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92673" y="-22471"/>
              <a:ext cx="407763" cy="139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0052102" y="6532539"/>
            <a:ext cx="7833031" cy="678138"/>
            <a:chOff x="0" y="0"/>
            <a:chExt cx="10444041" cy="904183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10444041" cy="904183"/>
              <a:chOff x="0" y="0"/>
              <a:chExt cx="2063021" cy="178604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2063021" cy="178604"/>
              </a:xfrm>
              <a:custGeom>
                <a:avLst/>
                <a:gdLst/>
                <a:ahLst/>
                <a:cxnLst/>
                <a:rect l="l" t="t" r="r" b="b"/>
                <a:pathLst>
                  <a:path w="2063021" h="178604">
                    <a:moveTo>
                      <a:pt x="11860" y="0"/>
                    </a:moveTo>
                    <a:lnTo>
                      <a:pt x="2051160" y="0"/>
                    </a:lnTo>
                    <a:cubicBezTo>
                      <a:pt x="2054306" y="0"/>
                      <a:pt x="2057322" y="1250"/>
                      <a:pt x="2059547" y="3474"/>
                    </a:cubicBezTo>
                    <a:cubicBezTo>
                      <a:pt x="2061771" y="5698"/>
                      <a:pt x="2063021" y="8715"/>
                      <a:pt x="2063021" y="11860"/>
                    </a:cubicBezTo>
                    <a:lnTo>
                      <a:pt x="2063021" y="166744"/>
                    </a:lnTo>
                    <a:cubicBezTo>
                      <a:pt x="2063021" y="169889"/>
                      <a:pt x="2061771" y="172906"/>
                      <a:pt x="2059547" y="175130"/>
                    </a:cubicBezTo>
                    <a:cubicBezTo>
                      <a:pt x="2057322" y="177355"/>
                      <a:pt x="2054306" y="178604"/>
                      <a:pt x="2051160" y="178604"/>
                    </a:cubicBezTo>
                    <a:lnTo>
                      <a:pt x="11860" y="178604"/>
                    </a:lnTo>
                    <a:cubicBezTo>
                      <a:pt x="8715" y="178604"/>
                      <a:pt x="5698" y="177355"/>
                      <a:pt x="3474" y="175130"/>
                    </a:cubicBezTo>
                    <a:cubicBezTo>
                      <a:pt x="1250" y="172906"/>
                      <a:pt x="0" y="169889"/>
                      <a:pt x="0" y="166744"/>
                    </a:cubicBezTo>
                    <a:lnTo>
                      <a:pt x="0" y="11860"/>
                    </a:lnTo>
                    <a:cubicBezTo>
                      <a:pt x="0" y="8715"/>
                      <a:pt x="1250" y="5698"/>
                      <a:pt x="3474" y="3474"/>
                    </a:cubicBezTo>
                    <a:cubicBezTo>
                      <a:pt x="5698" y="1250"/>
                      <a:pt x="8715" y="0"/>
                      <a:pt x="11860" y="0"/>
                    </a:cubicBezTo>
                    <a:close/>
                  </a:path>
                </a:pathLst>
              </a:custGeom>
              <a:solidFill>
                <a:srgbClr val="178A8B"/>
              </a:solidFill>
              <a:ln w="38100" cap="sq">
                <a:solidFill>
                  <a:srgbClr val="178A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228600"/>
                <a:ext cx="2063021" cy="4072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0" y="700376"/>
              <a:ext cx="10444041" cy="203808"/>
              <a:chOff x="0" y="0"/>
              <a:chExt cx="2063021" cy="40258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2063021" cy="40258"/>
              </a:xfrm>
              <a:custGeom>
                <a:avLst/>
                <a:gdLst/>
                <a:ahLst/>
                <a:cxnLst/>
                <a:rect l="l" t="t" r="r" b="b"/>
                <a:pathLst>
                  <a:path w="2063021" h="40258">
                    <a:moveTo>
                      <a:pt x="0" y="0"/>
                    </a:moveTo>
                    <a:lnTo>
                      <a:pt x="2063021" y="0"/>
                    </a:lnTo>
                    <a:lnTo>
                      <a:pt x="2063021" y="40258"/>
                    </a:lnTo>
                    <a:lnTo>
                      <a:pt x="0" y="40258"/>
                    </a:lnTo>
                    <a:close/>
                  </a:path>
                </a:pathLst>
              </a:custGeom>
              <a:solidFill>
                <a:srgbClr val="178A8B"/>
              </a:solidFill>
              <a:ln w="38100" cap="sq">
                <a:solidFill>
                  <a:srgbClr val="178A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0" y="-228600"/>
                <a:ext cx="2063021" cy="268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sp>
        <p:nvSpPr>
          <p:cNvPr id="59" name="TextBox 59"/>
          <p:cNvSpPr txBox="1"/>
          <p:nvPr/>
        </p:nvSpPr>
        <p:spPr>
          <a:xfrm>
            <a:off x="13152612" y="6622918"/>
            <a:ext cx="1628162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spc="506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策略規劃</a:t>
            </a:r>
            <a:endParaRPr lang="en-US" sz="2599" b="1" spc="506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40945" y="7952316"/>
            <a:ext cx="17406111" cy="1920898"/>
            <a:chOff x="0" y="0"/>
            <a:chExt cx="4584325" cy="5059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4326" cy="505915"/>
            </a:xfrm>
            <a:custGeom>
              <a:avLst/>
              <a:gdLst/>
              <a:ahLst/>
              <a:cxnLst/>
              <a:rect l="l" t="t" r="r" b="b"/>
              <a:pathLst>
                <a:path w="4584326" h="505915">
                  <a:moveTo>
                    <a:pt x="5337" y="0"/>
                  </a:moveTo>
                  <a:lnTo>
                    <a:pt x="4578988" y="0"/>
                  </a:lnTo>
                  <a:cubicBezTo>
                    <a:pt x="4580404" y="0"/>
                    <a:pt x="4581761" y="562"/>
                    <a:pt x="4582762" y="1563"/>
                  </a:cubicBezTo>
                  <a:cubicBezTo>
                    <a:pt x="4583763" y="2564"/>
                    <a:pt x="4584326" y="3922"/>
                    <a:pt x="4584326" y="5337"/>
                  </a:cubicBezTo>
                  <a:lnTo>
                    <a:pt x="4584326" y="500578"/>
                  </a:lnTo>
                  <a:cubicBezTo>
                    <a:pt x="4584326" y="501994"/>
                    <a:pt x="4583763" y="503351"/>
                    <a:pt x="4582762" y="504352"/>
                  </a:cubicBezTo>
                  <a:cubicBezTo>
                    <a:pt x="4581761" y="505353"/>
                    <a:pt x="4580404" y="505915"/>
                    <a:pt x="4578988" y="505915"/>
                  </a:cubicBezTo>
                  <a:lnTo>
                    <a:pt x="5337" y="505915"/>
                  </a:lnTo>
                  <a:cubicBezTo>
                    <a:pt x="3922" y="505915"/>
                    <a:pt x="2564" y="505353"/>
                    <a:pt x="1563" y="504352"/>
                  </a:cubicBezTo>
                  <a:cubicBezTo>
                    <a:pt x="562" y="503351"/>
                    <a:pt x="0" y="501994"/>
                    <a:pt x="0" y="500578"/>
                  </a:cubicBezTo>
                  <a:lnTo>
                    <a:pt x="0" y="5337"/>
                  </a:lnTo>
                  <a:cubicBezTo>
                    <a:pt x="0" y="3922"/>
                    <a:pt x="562" y="2564"/>
                    <a:pt x="1563" y="1563"/>
                  </a:cubicBezTo>
                  <a:cubicBezTo>
                    <a:pt x="2564" y="562"/>
                    <a:pt x="3922" y="0"/>
                    <a:pt x="53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84325" cy="544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0945" y="7952316"/>
            <a:ext cx="17406111" cy="678138"/>
            <a:chOff x="0" y="0"/>
            <a:chExt cx="23208147" cy="90418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3208147" cy="904183"/>
              <a:chOff x="0" y="0"/>
              <a:chExt cx="4584325" cy="17860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584326" cy="178604"/>
              </a:xfrm>
              <a:custGeom>
                <a:avLst/>
                <a:gdLst/>
                <a:ahLst/>
                <a:cxnLst/>
                <a:rect l="l" t="t" r="r" b="b"/>
                <a:pathLst>
                  <a:path w="4584326" h="178604">
                    <a:moveTo>
                      <a:pt x="5337" y="0"/>
                    </a:moveTo>
                    <a:lnTo>
                      <a:pt x="4578988" y="0"/>
                    </a:lnTo>
                    <a:cubicBezTo>
                      <a:pt x="4580404" y="0"/>
                      <a:pt x="4581761" y="562"/>
                      <a:pt x="4582762" y="1563"/>
                    </a:cubicBezTo>
                    <a:cubicBezTo>
                      <a:pt x="4583763" y="2564"/>
                      <a:pt x="4584326" y="3922"/>
                      <a:pt x="4584326" y="5337"/>
                    </a:cubicBezTo>
                    <a:lnTo>
                      <a:pt x="4584326" y="173267"/>
                    </a:lnTo>
                    <a:cubicBezTo>
                      <a:pt x="4584326" y="174682"/>
                      <a:pt x="4583763" y="176040"/>
                      <a:pt x="4582762" y="177041"/>
                    </a:cubicBezTo>
                    <a:cubicBezTo>
                      <a:pt x="4581761" y="178042"/>
                      <a:pt x="4580404" y="178604"/>
                      <a:pt x="4578988" y="178604"/>
                    </a:cubicBezTo>
                    <a:lnTo>
                      <a:pt x="5337" y="178604"/>
                    </a:lnTo>
                    <a:cubicBezTo>
                      <a:pt x="3922" y="178604"/>
                      <a:pt x="2564" y="178042"/>
                      <a:pt x="1563" y="177041"/>
                    </a:cubicBezTo>
                    <a:cubicBezTo>
                      <a:pt x="562" y="176040"/>
                      <a:pt x="0" y="174682"/>
                      <a:pt x="0" y="173267"/>
                    </a:cubicBezTo>
                    <a:lnTo>
                      <a:pt x="0" y="5337"/>
                    </a:lnTo>
                    <a:cubicBezTo>
                      <a:pt x="0" y="3922"/>
                      <a:pt x="562" y="2564"/>
                      <a:pt x="1563" y="1563"/>
                    </a:cubicBezTo>
                    <a:cubicBezTo>
                      <a:pt x="2564" y="562"/>
                      <a:pt x="3922" y="0"/>
                      <a:pt x="5337" y="0"/>
                    </a:cubicBezTo>
                    <a:close/>
                  </a:path>
                </a:pathLst>
              </a:custGeom>
              <a:solidFill>
                <a:srgbClr val="178A8B"/>
              </a:solidFill>
              <a:ln w="38100" cap="sq">
                <a:solidFill>
                  <a:srgbClr val="178A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28600"/>
                <a:ext cx="4584325" cy="4072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700376"/>
              <a:ext cx="23208147" cy="203808"/>
              <a:chOff x="0" y="0"/>
              <a:chExt cx="4584325" cy="4025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584326" cy="40258"/>
              </a:xfrm>
              <a:custGeom>
                <a:avLst/>
                <a:gdLst/>
                <a:ahLst/>
                <a:cxnLst/>
                <a:rect l="l" t="t" r="r" b="b"/>
                <a:pathLst>
                  <a:path w="4584326" h="40258">
                    <a:moveTo>
                      <a:pt x="0" y="0"/>
                    </a:moveTo>
                    <a:lnTo>
                      <a:pt x="4584326" y="0"/>
                    </a:lnTo>
                    <a:lnTo>
                      <a:pt x="4584326" y="40258"/>
                    </a:lnTo>
                    <a:lnTo>
                      <a:pt x="0" y="40258"/>
                    </a:lnTo>
                    <a:close/>
                  </a:path>
                </a:pathLst>
              </a:custGeom>
              <a:solidFill>
                <a:srgbClr val="178A8B"/>
              </a:solidFill>
              <a:ln w="38100" cap="sq">
                <a:solidFill>
                  <a:srgbClr val="178A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28600"/>
                <a:ext cx="4584325" cy="268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6767736" y="601942"/>
            <a:ext cx="4628099" cy="522509"/>
            <a:chOff x="0" y="0"/>
            <a:chExt cx="8181891" cy="1284677"/>
          </a:xfrm>
        </p:grpSpPr>
        <p:sp>
          <p:nvSpPr>
            <p:cNvPr id="16" name="Freeform 16"/>
            <p:cNvSpPr/>
            <p:nvPr/>
          </p:nvSpPr>
          <p:spPr>
            <a:xfrm>
              <a:off x="0" y="62070"/>
              <a:ext cx="6564336" cy="1222608"/>
            </a:xfrm>
            <a:custGeom>
              <a:avLst/>
              <a:gdLst/>
              <a:ahLst/>
              <a:cxnLst/>
              <a:rect l="l" t="t" r="r" b="b"/>
              <a:pathLst>
                <a:path w="6564336" h="1222608">
                  <a:moveTo>
                    <a:pt x="0" y="0"/>
                  </a:moveTo>
                  <a:lnTo>
                    <a:pt x="6564336" y="0"/>
                  </a:lnTo>
                  <a:lnTo>
                    <a:pt x="6564336" y="1222607"/>
                  </a:lnTo>
                  <a:lnTo>
                    <a:pt x="0" y="1222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5951698" y="0"/>
              <a:ext cx="2230192" cy="1222608"/>
            </a:xfrm>
            <a:custGeom>
              <a:avLst/>
              <a:gdLst/>
              <a:ahLst/>
              <a:cxnLst/>
              <a:rect l="l" t="t" r="r" b="b"/>
              <a:pathLst>
                <a:path w="2230192" h="1222608">
                  <a:moveTo>
                    <a:pt x="0" y="0"/>
                  </a:moveTo>
                  <a:lnTo>
                    <a:pt x="2230193" y="0"/>
                  </a:lnTo>
                  <a:lnTo>
                    <a:pt x="2230193" y="1222608"/>
                  </a:lnTo>
                  <a:lnTo>
                    <a:pt x="0" y="1222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9433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123275" y="291465"/>
            <a:ext cx="4005882" cy="712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ja-JP" altLang="en-US" sz="4200" b="1" spc="180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產品・服務特色</a:t>
            </a:r>
            <a:endParaRPr lang="en-US" sz="4200" b="1" spc="180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40950" y="8864600"/>
            <a:ext cx="16914895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說明如何依據當地文化與消費者需求調整產品服務。呈現反映當地市場特色之改良要點。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209413" y="8071992"/>
            <a:ext cx="3977967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zh-TW" altLang="en-US" sz="25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針對當地市場的客製化內容</a:t>
            </a:r>
            <a:endParaRPr lang="en-US" sz="2599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440945" y="2423142"/>
            <a:ext cx="17370543" cy="618860"/>
            <a:chOff x="0" y="0"/>
            <a:chExt cx="4574958" cy="16299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574958" cy="162992"/>
            </a:xfrm>
            <a:custGeom>
              <a:avLst/>
              <a:gdLst/>
              <a:ahLst/>
              <a:cxnLst/>
              <a:rect l="l" t="t" r="r" b="b"/>
              <a:pathLst>
                <a:path w="4574958" h="162992">
                  <a:moveTo>
                    <a:pt x="5348" y="0"/>
                  </a:moveTo>
                  <a:lnTo>
                    <a:pt x="4569610" y="0"/>
                  </a:lnTo>
                  <a:cubicBezTo>
                    <a:pt x="4572564" y="0"/>
                    <a:pt x="4574958" y="2395"/>
                    <a:pt x="4574958" y="5348"/>
                  </a:cubicBezTo>
                  <a:lnTo>
                    <a:pt x="4574958" y="157644"/>
                  </a:lnTo>
                  <a:cubicBezTo>
                    <a:pt x="4574958" y="160597"/>
                    <a:pt x="4572564" y="162992"/>
                    <a:pt x="4569610" y="162992"/>
                  </a:cubicBezTo>
                  <a:lnTo>
                    <a:pt x="5348" y="162992"/>
                  </a:lnTo>
                  <a:cubicBezTo>
                    <a:pt x="2395" y="162992"/>
                    <a:pt x="0" y="160597"/>
                    <a:pt x="0" y="157644"/>
                  </a:cubicBezTo>
                  <a:lnTo>
                    <a:pt x="0" y="5348"/>
                  </a:lnTo>
                  <a:cubicBezTo>
                    <a:pt x="0" y="2395"/>
                    <a:pt x="2395" y="0"/>
                    <a:pt x="5348" y="0"/>
                  </a:cubicBezTo>
                  <a:close/>
                </a:path>
              </a:pathLst>
            </a:custGeom>
            <a:solidFill>
              <a:srgbClr val="F3F2F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574958" cy="201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40945" y="4012105"/>
            <a:ext cx="17370543" cy="1276284"/>
            <a:chOff x="0" y="0"/>
            <a:chExt cx="4574958" cy="33614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574958" cy="336141"/>
            </a:xfrm>
            <a:custGeom>
              <a:avLst/>
              <a:gdLst/>
              <a:ahLst/>
              <a:cxnLst/>
              <a:rect l="l" t="t" r="r" b="b"/>
              <a:pathLst>
                <a:path w="4574958" h="336141">
                  <a:moveTo>
                    <a:pt x="5348" y="0"/>
                  </a:moveTo>
                  <a:lnTo>
                    <a:pt x="4569610" y="0"/>
                  </a:lnTo>
                  <a:cubicBezTo>
                    <a:pt x="4572564" y="0"/>
                    <a:pt x="4574958" y="2395"/>
                    <a:pt x="4574958" y="5348"/>
                  </a:cubicBezTo>
                  <a:lnTo>
                    <a:pt x="4574958" y="330792"/>
                  </a:lnTo>
                  <a:cubicBezTo>
                    <a:pt x="4574958" y="333746"/>
                    <a:pt x="4572564" y="336141"/>
                    <a:pt x="4569610" y="336141"/>
                  </a:cubicBezTo>
                  <a:lnTo>
                    <a:pt x="5348" y="336141"/>
                  </a:lnTo>
                  <a:cubicBezTo>
                    <a:pt x="2395" y="336141"/>
                    <a:pt x="0" y="333746"/>
                    <a:pt x="0" y="330792"/>
                  </a:cubicBezTo>
                  <a:lnTo>
                    <a:pt x="0" y="5348"/>
                  </a:lnTo>
                  <a:cubicBezTo>
                    <a:pt x="0" y="2395"/>
                    <a:pt x="2395" y="0"/>
                    <a:pt x="5348" y="0"/>
                  </a:cubicBezTo>
                  <a:close/>
                </a:path>
              </a:pathLst>
            </a:custGeom>
            <a:solidFill>
              <a:srgbClr val="F3F2F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4574958" cy="374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40945" y="3364491"/>
            <a:ext cx="2366352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產品・服務概要</a:t>
            </a:r>
            <a:endParaRPr lang="en-US" sz="2599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73944" y="2543659"/>
            <a:ext cx="11021003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ja-JP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Okinawa Pure Tea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40945" y="1542330"/>
            <a:ext cx="3301454" cy="504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產品・服務名稱</a:t>
            </a:r>
            <a:endParaRPr lang="en-US" sz="2999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35867" y="4208059"/>
            <a:ext cx="12067429" cy="369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ja-JP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推廣沖繩縣產有機草本茶「</a:t>
            </a:r>
            <a:r>
              <a:rPr lang="en-US" altLang="ja-JP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Okinawa Pure Tea</a:t>
            </a:r>
            <a:r>
              <a:rPr lang="ja-JP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」。採用無農藥・無添加製程，專供高級飯店及咖啡廳使用。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11467843" y="5606390"/>
            <a:ext cx="6343645" cy="2058306"/>
            <a:chOff x="0" y="0"/>
            <a:chExt cx="1670754" cy="54210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670754" cy="542105"/>
            </a:xfrm>
            <a:custGeom>
              <a:avLst/>
              <a:gdLst/>
              <a:ahLst/>
              <a:cxnLst/>
              <a:rect l="l" t="t" r="r" b="b"/>
              <a:pathLst>
                <a:path w="1670754" h="542105">
                  <a:moveTo>
                    <a:pt x="14645" y="0"/>
                  </a:moveTo>
                  <a:lnTo>
                    <a:pt x="1656109" y="0"/>
                  </a:lnTo>
                  <a:cubicBezTo>
                    <a:pt x="1659993" y="0"/>
                    <a:pt x="1663718" y="1543"/>
                    <a:pt x="1666465" y="4289"/>
                  </a:cubicBezTo>
                  <a:cubicBezTo>
                    <a:pt x="1669211" y="7036"/>
                    <a:pt x="1670754" y="10761"/>
                    <a:pt x="1670754" y="14645"/>
                  </a:cubicBezTo>
                  <a:lnTo>
                    <a:pt x="1670754" y="527460"/>
                  </a:lnTo>
                  <a:cubicBezTo>
                    <a:pt x="1670754" y="535548"/>
                    <a:pt x="1664197" y="542105"/>
                    <a:pt x="1656109" y="542105"/>
                  </a:cubicBezTo>
                  <a:lnTo>
                    <a:pt x="14645" y="542105"/>
                  </a:lnTo>
                  <a:cubicBezTo>
                    <a:pt x="10761" y="542105"/>
                    <a:pt x="7036" y="540562"/>
                    <a:pt x="4289" y="537816"/>
                  </a:cubicBezTo>
                  <a:cubicBezTo>
                    <a:pt x="1543" y="535069"/>
                    <a:pt x="0" y="531344"/>
                    <a:pt x="0" y="527460"/>
                  </a:cubicBezTo>
                  <a:lnTo>
                    <a:pt x="0" y="14645"/>
                  </a:lnTo>
                  <a:cubicBezTo>
                    <a:pt x="0" y="10761"/>
                    <a:pt x="1543" y="7036"/>
                    <a:pt x="4289" y="4289"/>
                  </a:cubicBezTo>
                  <a:cubicBezTo>
                    <a:pt x="7036" y="1543"/>
                    <a:pt x="10761" y="0"/>
                    <a:pt x="1464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1670754" cy="580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440945" y="6392338"/>
            <a:ext cx="1184353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</a:pPr>
            <a:r>
              <a:rPr lang="en-US" sz="2599" b="1" spc="1029" dirty="0" err="1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特徴</a:t>
            </a:r>
            <a:endParaRPr lang="en-US" sz="2599" b="1" spc="1029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8879120" y="6163738"/>
            <a:ext cx="2553155" cy="895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zh-TW" altLang="en-US" sz="25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與競爭產品</a:t>
            </a:r>
            <a:br>
              <a:rPr lang="en-US" altLang="zh-TW" sz="25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</a:br>
            <a:r>
              <a:rPr lang="zh-TW" altLang="en-US" sz="25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的差異化優勢</a:t>
            </a:r>
            <a:endParaRPr lang="en-US" sz="2599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12731509" y="1359139"/>
            <a:ext cx="3936899" cy="883027"/>
          </a:xfrm>
          <a:custGeom>
            <a:avLst/>
            <a:gdLst/>
            <a:ahLst/>
            <a:cxnLst/>
            <a:rect l="l" t="t" r="r" b="b"/>
            <a:pathLst>
              <a:path w="3936899" h="883027">
                <a:moveTo>
                  <a:pt x="0" y="0"/>
                </a:moveTo>
                <a:lnTo>
                  <a:pt x="3936899" y="0"/>
                </a:lnTo>
                <a:lnTo>
                  <a:pt x="3936899" y="883028"/>
                </a:lnTo>
                <a:lnTo>
                  <a:pt x="0" y="883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2409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7" name="Freeform 37"/>
          <p:cNvSpPr/>
          <p:nvPr/>
        </p:nvSpPr>
        <p:spPr>
          <a:xfrm>
            <a:off x="8279818" y="1359139"/>
            <a:ext cx="4423478" cy="883027"/>
          </a:xfrm>
          <a:custGeom>
            <a:avLst/>
            <a:gdLst/>
            <a:ahLst/>
            <a:cxnLst/>
            <a:rect l="l" t="t" r="r" b="b"/>
            <a:pathLst>
              <a:path w="4423478" h="883027">
                <a:moveTo>
                  <a:pt x="0" y="0"/>
                </a:moveTo>
                <a:lnTo>
                  <a:pt x="4423478" y="0"/>
                </a:lnTo>
                <a:lnTo>
                  <a:pt x="4423478" y="883028"/>
                </a:lnTo>
                <a:lnTo>
                  <a:pt x="0" y="883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6744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8" name="Freeform 38"/>
          <p:cNvSpPr/>
          <p:nvPr/>
        </p:nvSpPr>
        <p:spPr>
          <a:xfrm>
            <a:off x="3829377" y="1359139"/>
            <a:ext cx="4423478" cy="883027"/>
          </a:xfrm>
          <a:custGeom>
            <a:avLst/>
            <a:gdLst/>
            <a:ahLst/>
            <a:cxnLst/>
            <a:rect l="l" t="t" r="r" b="b"/>
            <a:pathLst>
              <a:path w="4423478" h="883027">
                <a:moveTo>
                  <a:pt x="0" y="0"/>
                </a:moveTo>
                <a:lnTo>
                  <a:pt x="4423478" y="0"/>
                </a:lnTo>
                <a:lnTo>
                  <a:pt x="4423478" y="883028"/>
                </a:lnTo>
                <a:lnTo>
                  <a:pt x="0" y="883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6744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9" name="Freeform 39"/>
          <p:cNvSpPr/>
          <p:nvPr/>
        </p:nvSpPr>
        <p:spPr>
          <a:xfrm>
            <a:off x="16916058" y="1168639"/>
            <a:ext cx="909882" cy="1035427"/>
          </a:xfrm>
          <a:custGeom>
            <a:avLst/>
            <a:gdLst/>
            <a:ahLst/>
            <a:cxnLst/>
            <a:rect l="l" t="t" r="r" b="b"/>
            <a:pathLst>
              <a:path w="909882" h="1035427">
                <a:moveTo>
                  <a:pt x="0" y="0"/>
                </a:moveTo>
                <a:lnTo>
                  <a:pt x="909882" y="0"/>
                </a:lnTo>
                <a:lnTo>
                  <a:pt x="909882" y="1035428"/>
                </a:lnTo>
                <a:lnTo>
                  <a:pt x="0" y="1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0" name="TextBox 40"/>
          <p:cNvSpPr txBox="1"/>
          <p:nvPr/>
        </p:nvSpPr>
        <p:spPr>
          <a:xfrm>
            <a:off x="11694948" y="5794853"/>
            <a:ext cx="5960897" cy="11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相較競品，本產品採用</a:t>
            </a:r>
            <a: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100%</a:t>
            </a: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沖繩產原料、</a:t>
            </a:r>
            <a:b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具備高品質香氣與風味、採用環保包裝，</a:t>
            </a:r>
            <a:b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以環保品牌形象實現差異化。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1869744" y="5591200"/>
            <a:ext cx="6343645" cy="2058306"/>
            <a:chOff x="0" y="0"/>
            <a:chExt cx="1670754" cy="54210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670754" cy="542105"/>
            </a:xfrm>
            <a:custGeom>
              <a:avLst/>
              <a:gdLst/>
              <a:ahLst/>
              <a:cxnLst/>
              <a:rect l="l" t="t" r="r" b="b"/>
              <a:pathLst>
                <a:path w="1670754" h="542105">
                  <a:moveTo>
                    <a:pt x="14645" y="0"/>
                  </a:moveTo>
                  <a:lnTo>
                    <a:pt x="1656109" y="0"/>
                  </a:lnTo>
                  <a:cubicBezTo>
                    <a:pt x="1659993" y="0"/>
                    <a:pt x="1663718" y="1543"/>
                    <a:pt x="1666465" y="4289"/>
                  </a:cubicBezTo>
                  <a:cubicBezTo>
                    <a:pt x="1669211" y="7036"/>
                    <a:pt x="1670754" y="10761"/>
                    <a:pt x="1670754" y="14645"/>
                  </a:cubicBezTo>
                  <a:lnTo>
                    <a:pt x="1670754" y="527460"/>
                  </a:lnTo>
                  <a:cubicBezTo>
                    <a:pt x="1670754" y="535548"/>
                    <a:pt x="1664197" y="542105"/>
                    <a:pt x="1656109" y="542105"/>
                  </a:cubicBezTo>
                  <a:lnTo>
                    <a:pt x="14645" y="542105"/>
                  </a:lnTo>
                  <a:cubicBezTo>
                    <a:pt x="10761" y="542105"/>
                    <a:pt x="7036" y="540562"/>
                    <a:pt x="4289" y="537816"/>
                  </a:cubicBezTo>
                  <a:cubicBezTo>
                    <a:pt x="1543" y="535069"/>
                    <a:pt x="0" y="531344"/>
                    <a:pt x="0" y="527460"/>
                  </a:cubicBezTo>
                  <a:lnTo>
                    <a:pt x="0" y="14645"/>
                  </a:lnTo>
                  <a:cubicBezTo>
                    <a:pt x="0" y="10761"/>
                    <a:pt x="1543" y="7036"/>
                    <a:pt x="4289" y="4289"/>
                  </a:cubicBezTo>
                  <a:cubicBezTo>
                    <a:pt x="7036" y="1543"/>
                    <a:pt x="10761" y="0"/>
                    <a:pt x="1464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1670754" cy="580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2156207" y="5779663"/>
            <a:ext cx="5901295" cy="7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記載產品或服務在特性、技術、設計、</a:t>
            </a:r>
            <a:b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功能等方面的獨特性。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" name="Freeform 38">
            <a:extLst>
              <a:ext uri="{FF2B5EF4-FFF2-40B4-BE49-F238E27FC236}">
                <a16:creationId xmlns:a16="http://schemas.microsoft.com/office/drawing/2014/main" id="{3AFE792D-9DAE-2F1F-F2A4-EE512E979E26}"/>
              </a:ext>
            </a:extLst>
          </p:cNvPr>
          <p:cNvSpPr/>
          <p:nvPr/>
        </p:nvSpPr>
        <p:spPr>
          <a:xfrm>
            <a:off x="3167336" y="1361914"/>
            <a:ext cx="4423478" cy="883027"/>
          </a:xfrm>
          <a:custGeom>
            <a:avLst/>
            <a:gdLst/>
            <a:ahLst/>
            <a:cxnLst/>
            <a:rect l="l" t="t" r="r" b="b"/>
            <a:pathLst>
              <a:path w="4423478" h="883027">
                <a:moveTo>
                  <a:pt x="0" y="0"/>
                </a:moveTo>
                <a:lnTo>
                  <a:pt x="4423478" y="0"/>
                </a:lnTo>
                <a:lnTo>
                  <a:pt x="4423478" y="883028"/>
                </a:lnTo>
                <a:lnTo>
                  <a:pt x="0" y="883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6744"/>
            </a:stretch>
          </a:blipFill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23673" y="1781427"/>
            <a:ext cx="4262539" cy="915866"/>
            <a:chOff x="0" y="0"/>
            <a:chExt cx="1122644" cy="2412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219421"/>
                  </a:lnTo>
                  <a:cubicBezTo>
                    <a:pt x="1122644" y="225201"/>
                    <a:pt x="1120348" y="230745"/>
                    <a:pt x="1116260" y="234832"/>
                  </a:cubicBezTo>
                  <a:cubicBezTo>
                    <a:pt x="1112173" y="238920"/>
                    <a:pt x="1106629" y="241216"/>
                    <a:pt x="1100849" y="241216"/>
                  </a:cubicBezTo>
                  <a:lnTo>
                    <a:pt x="21795" y="241216"/>
                  </a:lnTo>
                  <a:cubicBezTo>
                    <a:pt x="9758" y="241216"/>
                    <a:pt x="0" y="231458"/>
                    <a:pt x="0" y="219421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22644" cy="279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783044" y="1781427"/>
            <a:ext cx="4262539" cy="915866"/>
            <a:chOff x="0" y="0"/>
            <a:chExt cx="1122644" cy="2412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219421"/>
                  </a:lnTo>
                  <a:cubicBezTo>
                    <a:pt x="1122644" y="225201"/>
                    <a:pt x="1120348" y="230745"/>
                    <a:pt x="1116260" y="234832"/>
                  </a:cubicBezTo>
                  <a:cubicBezTo>
                    <a:pt x="1112173" y="238920"/>
                    <a:pt x="1106629" y="241216"/>
                    <a:pt x="1100849" y="241216"/>
                  </a:cubicBezTo>
                  <a:lnTo>
                    <a:pt x="21795" y="241216"/>
                  </a:lnTo>
                  <a:cubicBezTo>
                    <a:pt x="9758" y="241216"/>
                    <a:pt x="0" y="231458"/>
                    <a:pt x="0" y="219421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22644" cy="279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42416" y="1781427"/>
            <a:ext cx="4262539" cy="915866"/>
            <a:chOff x="0" y="0"/>
            <a:chExt cx="1122644" cy="2412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219421"/>
                  </a:lnTo>
                  <a:cubicBezTo>
                    <a:pt x="1122644" y="225201"/>
                    <a:pt x="1120348" y="230745"/>
                    <a:pt x="1116260" y="234832"/>
                  </a:cubicBezTo>
                  <a:cubicBezTo>
                    <a:pt x="1112173" y="238920"/>
                    <a:pt x="1106629" y="241216"/>
                    <a:pt x="1100849" y="241216"/>
                  </a:cubicBezTo>
                  <a:lnTo>
                    <a:pt x="21795" y="241216"/>
                  </a:lnTo>
                  <a:cubicBezTo>
                    <a:pt x="9758" y="241216"/>
                    <a:pt x="0" y="231458"/>
                    <a:pt x="0" y="219421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122644" cy="279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01788" y="2806275"/>
            <a:ext cx="4262539" cy="2942779"/>
            <a:chOff x="0" y="0"/>
            <a:chExt cx="1122644" cy="77505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753258"/>
                  </a:lnTo>
                  <a:cubicBezTo>
                    <a:pt x="1122644" y="765295"/>
                    <a:pt x="1112886" y="775053"/>
                    <a:pt x="1100849" y="775053"/>
                  </a:cubicBezTo>
                  <a:lnTo>
                    <a:pt x="21795" y="775053"/>
                  </a:lnTo>
                  <a:cubicBezTo>
                    <a:pt x="9758" y="775053"/>
                    <a:pt x="0" y="765295"/>
                    <a:pt x="0" y="753258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122644" cy="813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20480" y="2806275"/>
            <a:ext cx="4262539" cy="2942779"/>
            <a:chOff x="0" y="0"/>
            <a:chExt cx="1122644" cy="77505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753258"/>
                  </a:lnTo>
                  <a:cubicBezTo>
                    <a:pt x="1122644" y="765295"/>
                    <a:pt x="1112886" y="775053"/>
                    <a:pt x="1100849" y="775053"/>
                  </a:cubicBezTo>
                  <a:lnTo>
                    <a:pt x="21795" y="775053"/>
                  </a:lnTo>
                  <a:cubicBezTo>
                    <a:pt x="9758" y="775053"/>
                    <a:pt x="0" y="765295"/>
                    <a:pt x="0" y="753258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122644" cy="813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87583" y="3647237"/>
            <a:ext cx="3722164" cy="1784225"/>
            <a:chOff x="0" y="0"/>
            <a:chExt cx="980323" cy="46991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24959" y="0"/>
                  </a:moveTo>
                  <a:lnTo>
                    <a:pt x="955364" y="0"/>
                  </a:lnTo>
                  <a:cubicBezTo>
                    <a:pt x="969148" y="0"/>
                    <a:pt x="980323" y="11175"/>
                    <a:pt x="980323" y="24959"/>
                  </a:cubicBezTo>
                  <a:lnTo>
                    <a:pt x="980323" y="444960"/>
                  </a:lnTo>
                  <a:cubicBezTo>
                    <a:pt x="980323" y="458745"/>
                    <a:pt x="969148" y="469919"/>
                    <a:pt x="955364" y="469919"/>
                  </a:cubicBezTo>
                  <a:lnTo>
                    <a:pt x="24959" y="469919"/>
                  </a:lnTo>
                  <a:cubicBezTo>
                    <a:pt x="11175" y="469919"/>
                    <a:pt x="0" y="458745"/>
                    <a:pt x="0" y="444960"/>
                  </a:cubicBezTo>
                  <a:lnTo>
                    <a:pt x="0" y="24959"/>
                  </a:lnTo>
                  <a:cubicBezTo>
                    <a:pt x="0" y="11175"/>
                    <a:pt x="11175" y="0"/>
                    <a:pt x="2495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783044" y="2806275"/>
            <a:ext cx="4262539" cy="2942779"/>
            <a:chOff x="0" y="0"/>
            <a:chExt cx="1122644" cy="77505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753258"/>
                  </a:lnTo>
                  <a:cubicBezTo>
                    <a:pt x="1122644" y="765295"/>
                    <a:pt x="1112886" y="775053"/>
                    <a:pt x="1100849" y="775053"/>
                  </a:cubicBezTo>
                  <a:lnTo>
                    <a:pt x="21795" y="775053"/>
                  </a:lnTo>
                  <a:cubicBezTo>
                    <a:pt x="9758" y="775053"/>
                    <a:pt x="0" y="765295"/>
                    <a:pt x="0" y="753258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122644" cy="813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053232" y="3647237"/>
            <a:ext cx="3722164" cy="1784225"/>
            <a:chOff x="0" y="0"/>
            <a:chExt cx="980323" cy="46991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24959" y="0"/>
                  </a:moveTo>
                  <a:lnTo>
                    <a:pt x="955364" y="0"/>
                  </a:lnTo>
                  <a:cubicBezTo>
                    <a:pt x="969148" y="0"/>
                    <a:pt x="980323" y="11175"/>
                    <a:pt x="980323" y="24959"/>
                  </a:cubicBezTo>
                  <a:lnTo>
                    <a:pt x="980323" y="444960"/>
                  </a:lnTo>
                  <a:cubicBezTo>
                    <a:pt x="980323" y="458745"/>
                    <a:pt x="969148" y="469919"/>
                    <a:pt x="955364" y="469919"/>
                  </a:cubicBezTo>
                  <a:lnTo>
                    <a:pt x="24959" y="469919"/>
                  </a:lnTo>
                  <a:cubicBezTo>
                    <a:pt x="11175" y="469919"/>
                    <a:pt x="0" y="458745"/>
                    <a:pt x="0" y="444960"/>
                  </a:cubicBezTo>
                  <a:lnTo>
                    <a:pt x="0" y="24959"/>
                  </a:lnTo>
                  <a:cubicBezTo>
                    <a:pt x="0" y="11175"/>
                    <a:pt x="11175" y="0"/>
                    <a:pt x="2495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245609" y="2806275"/>
            <a:ext cx="4262539" cy="2942779"/>
            <a:chOff x="0" y="0"/>
            <a:chExt cx="1122644" cy="77505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753258"/>
                  </a:lnTo>
                  <a:cubicBezTo>
                    <a:pt x="1122644" y="765295"/>
                    <a:pt x="1112886" y="775053"/>
                    <a:pt x="1100849" y="775053"/>
                  </a:cubicBezTo>
                  <a:lnTo>
                    <a:pt x="21795" y="775053"/>
                  </a:lnTo>
                  <a:cubicBezTo>
                    <a:pt x="9758" y="775053"/>
                    <a:pt x="0" y="765295"/>
                    <a:pt x="0" y="753258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122644" cy="813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521834" y="3647237"/>
            <a:ext cx="3722164" cy="1784225"/>
            <a:chOff x="0" y="0"/>
            <a:chExt cx="980323" cy="46991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24959" y="0"/>
                  </a:moveTo>
                  <a:lnTo>
                    <a:pt x="955364" y="0"/>
                  </a:lnTo>
                  <a:cubicBezTo>
                    <a:pt x="969148" y="0"/>
                    <a:pt x="980323" y="11175"/>
                    <a:pt x="980323" y="24959"/>
                  </a:cubicBezTo>
                  <a:lnTo>
                    <a:pt x="980323" y="444960"/>
                  </a:lnTo>
                  <a:cubicBezTo>
                    <a:pt x="980323" y="458745"/>
                    <a:pt x="969148" y="469919"/>
                    <a:pt x="955364" y="469919"/>
                  </a:cubicBezTo>
                  <a:lnTo>
                    <a:pt x="24959" y="469919"/>
                  </a:lnTo>
                  <a:cubicBezTo>
                    <a:pt x="11175" y="469919"/>
                    <a:pt x="0" y="458745"/>
                    <a:pt x="0" y="444960"/>
                  </a:cubicBezTo>
                  <a:lnTo>
                    <a:pt x="0" y="24959"/>
                  </a:lnTo>
                  <a:cubicBezTo>
                    <a:pt x="0" y="11175"/>
                    <a:pt x="11175" y="0"/>
                    <a:pt x="2495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984398" y="3647237"/>
            <a:ext cx="3722164" cy="1784225"/>
            <a:chOff x="0" y="0"/>
            <a:chExt cx="980323" cy="46991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24959" y="0"/>
                  </a:moveTo>
                  <a:lnTo>
                    <a:pt x="955364" y="0"/>
                  </a:lnTo>
                  <a:cubicBezTo>
                    <a:pt x="969148" y="0"/>
                    <a:pt x="980323" y="11175"/>
                    <a:pt x="980323" y="24959"/>
                  </a:cubicBezTo>
                  <a:lnTo>
                    <a:pt x="980323" y="444960"/>
                  </a:lnTo>
                  <a:cubicBezTo>
                    <a:pt x="980323" y="458745"/>
                    <a:pt x="969148" y="469919"/>
                    <a:pt x="955364" y="469919"/>
                  </a:cubicBezTo>
                  <a:lnTo>
                    <a:pt x="24959" y="469919"/>
                  </a:lnTo>
                  <a:cubicBezTo>
                    <a:pt x="11175" y="469919"/>
                    <a:pt x="0" y="458745"/>
                    <a:pt x="0" y="444960"/>
                  </a:cubicBezTo>
                  <a:lnTo>
                    <a:pt x="0" y="24959"/>
                  </a:lnTo>
                  <a:cubicBezTo>
                    <a:pt x="0" y="11175"/>
                    <a:pt x="11175" y="0"/>
                    <a:pt x="2495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3701788" y="1783422"/>
            <a:ext cx="4262539" cy="915866"/>
            <a:chOff x="0" y="0"/>
            <a:chExt cx="1122644" cy="24121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219421"/>
                  </a:lnTo>
                  <a:cubicBezTo>
                    <a:pt x="1122644" y="225201"/>
                    <a:pt x="1120348" y="230745"/>
                    <a:pt x="1116260" y="234832"/>
                  </a:cubicBezTo>
                  <a:cubicBezTo>
                    <a:pt x="1112173" y="238920"/>
                    <a:pt x="1106629" y="241216"/>
                    <a:pt x="1100849" y="241216"/>
                  </a:cubicBezTo>
                  <a:lnTo>
                    <a:pt x="21795" y="241216"/>
                  </a:lnTo>
                  <a:cubicBezTo>
                    <a:pt x="9758" y="241216"/>
                    <a:pt x="0" y="231458"/>
                    <a:pt x="0" y="219421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1122644" cy="279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40475" y="5949079"/>
            <a:ext cx="4262539" cy="915866"/>
            <a:chOff x="0" y="0"/>
            <a:chExt cx="1122644" cy="241216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219421"/>
                  </a:lnTo>
                  <a:cubicBezTo>
                    <a:pt x="1122644" y="225201"/>
                    <a:pt x="1120348" y="230745"/>
                    <a:pt x="1116260" y="234832"/>
                  </a:cubicBezTo>
                  <a:cubicBezTo>
                    <a:pt x="1112173" y="238920"/>
                    <a:pt x="1106629" y="241216"/>
                    <a:pt x="1100849" y="241216"/>
                  </a:cubicBezTo>
                  <a:lnTo>
                    <a:pt x="21795" y="241216"/>
                  </a:lnTo>
                  <a:cubicBezTo>
                    <a:pt x="9758" y="241216"/>
                    <a:pt x="0" y="231458"/>
                    <a:pt x="0" y="219421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1122644" cy="279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4799847" y="5949079"/>
            <a:ext cx="4262539" cy="915866"/>
            <a:chOff x="0" y="0"/>
            <a:chExt cx="1122644" cy="24121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219421"/>
                  </a:lnTo>
                  <a:cubicBezTo>
                    <a:pt x="1122644" y="225201"/>
                    <a:pt x="1120348" y="230745"/>
                    <a:pt x="1116260" y="234832"/>
                  </a:cubicBezTo>
                  <a:cubicBezTo>
                    <a:pt x="1112173" y="238920"/>
                    <a:pt x="1106629" y="241216"/>
                    <a:pt x="1100849" y="241216"/>
                  </a:cubicBezTo>
                  <a:lnTo>
                    <a:pt x="21795" y="241216"/>
                  </a:lnTo>
                  <a:cubicBezTo>
                    <a:pt x="9758" y="241216"/>
                    <a:pt x="0" y="231458"/>
                    <a:pt x="0" y="219421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1122644" cy="279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259218" y="5949079"/>
            <a:ext cx="4262539" cy="915866"/>
            <a:chOff x="0" y="0"/>
            <a:chExt cx="1122644" cy="24121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219421"/>
                  </a:lnTo>
                  <a:cubicBezTo>
                    <a:pt x="1122644" y="225201"/>
                    <a:pt x="1120348" y="230745"/>
                    <a:pt x="1116260" y="234832"/>
                  </a:cubicBezTo>
                  <a:cubicBezTo>
                    <a:pt x="1112173" y="238920"/>
                    <a:pt x="1106629" y="241216"/>
                    <a:pt x="1100849" y="241216"/>
                  </a:cubicBezTo>
                  <a:lnTo>
                    <a:pt x="21795" y="241216"/>
                  </a:lnTo>
                  <a:cubicBezTo>
                    <a:pt x="9758" y="241216"/>
                    <a:pt x="0" y="231458"/>
                    <a:pt x="0" y="219421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1122644" cy="279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3718590" y="6973927"/>
            <a:ext cx="4262539" cy="2942779"/>
            <a:chOff x="0" y="0"/>
            <a:chExt cx="1122644" cy="775053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753258"/>
                  </a:lnTo>
                  <a:cubicBezTo>
                    <a:pt x="1122644" y="765295"/>
                    <a:pt x="1112886" y="775053"/>
                    <a:pt x="1100849" y="775053"/>
                  </a:cubicBezTo>
                  <a:lnTo>
                    <a:pt x="21795" y="775053"/>
                  </a:lnTo>
                  <a:cubicBezTo>
                    <a:pt x="9758" y="775053"/>
                    <a:pt x="0" y="765295"/>
                    <a:pt x="0" y="753258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38100"/>
              <a:ext cx="1122644" cy="813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337282" y="6973927"/>
            <a:ext cx="4262539" cy="2942779"/>
            <a:chOff x="0" y="0"/>
            <a:chExt cx="1122644" cy="775053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753258"/>
                  </a:lnTo>
                  <a:cubicBezTo>
                    <a:pt x="1122644" y="765295"/>
                    <a:pt x="1112886" y="775053"/>
                    <a:pt x="1100849" y="775053"/>
                  </a:cubicBezTo>
                  <a:lnTo>
                    <a:pt x="21795" y="775053"/>
                  </a:lnTo>
                  <a:cubicBezTo>
                    <a:pt x="9758" y="775053"/>
                    <a:pt x="0" y="765295"/>
                    <a:pt x="0" y="753258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1122644" cy="813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604386" y="7814889"/>
            <a:ext cx="3722164" cy="1784225"/>
            <a:chOff x="0" y="0"/>
            <a:chExt cx="980323" cy="469919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24959" y="0"/>
                  </a:moveTo>
                  <a:lnTo>
                    <a:pt x="955364" y="0"/>
                  </a:lnTo>
                  <a:cubicBezTo>
                    <a:pt x="969148" y="0"/>
                    <a:pt x="980323" y="11175"/>
                    <a:pt x="980323" y="24959"/>
                  </a:cubicBezTo>
                  <a:lnTo>
                    <a:pt x="980323" y="444960"/>
                  </a:lnTo>
                  <a:cubicBezTo>
                    <a:pt x="980323" y="458745"/>
                    <a:pt x="969148" y="469919"/>
                    <a:pt x="955364" y="469919"/>
                  </a:cubicBezTo>
                  <a:lnTo>
                    <a:pt x="24959" y="469919"/>
                  </a:lnTo>
                  <a:cubicBezTo>
                    <a:pt x="11175" y="469919"/>
                    <a:pt x="0" y="458745"/>
                    <a:pt x="0" y="444960"/>
                  </a:cubicBezTo>
                  <a:lnTo>
                    <a:pt x="0" y="24959"/>
                  </a:lnTo>
                  <a:cubicBezTo>
                    <a:pt x="0" y="11175"/>
                    <a:pt x="11175" y="0"/>
                    <a:pt x="2495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4799847" y="6973927"/>
            <a:ext cx="4262539" cy="2942779"/>
            <a:chOff x="0" y="0"/>
            <a:chExt cx="1122644" cy="775053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753258"/>
                  </a:lnTo>
                  <a:cubicBezTo>
                    <a:pt x="1122644" y="765295"/>
                    <a:pt x="1112886" y="775053"/>
                    <a:pt x="1100849" y="775053"/>
                  </a:cubicBezTo>
                  <a:lnTo>
                    <a:pt x="21795" y="775053"/>
                  </a:lnTo>
                  <a:cubicBezTo>
                    <a:pt x="9758" y="775053"/>
                    <a:pt x="0" y="765295"/>
                    <a:pt x="0" y="753258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1122644" cy="813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5070034" y="7814889"/>
            <a:ext cx="3722164" cy="1784225"/>
            <a:chOff x="0" y="0"/>
            <a:chExt cx="980323" cy="469919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24959" y="0"/>
                  </a:moveTo>
                  <a:lnTo>
                    <a:pt x="955364" y="0"/>
                  </a:lnTo>
                  <a:cubicBezTo>
                    <a:pt x="969148" y="0"/>
                    <a:pt x="980323" y="11175"/>
                    <a:pt x="980323" y="24959"/>
                  </a:cubicBezTo>
                  <a:lnTo>
                    <a:pt x="980323" y="444960"/>
                  </a:lnTo>
                  <a:cubicBezTo>
                    <a:pt x="980323" y="458745"/>
                    <a:pt x="969148" y="469919"/>
                    <a:pt x="955364" y="469919"/>
                  </a:cubicBezTo>
                  <a:lnTo>
                    <a:pt x="24959" y="469919"/>
                  </a:lnTo>
                  <a:cubicBezTo>
                    <a:pt x="11175" y="469919"/>
                    <a:pt x="0" y="458745"/>
                    <a:pt x="0" y="444960"/>
                  </a:cubicBezTo>
                  <a:lnTo>
                    <a:pt x="0" y="24959"/>
                  </a:lnTo>
                  <a:cubicBezTo>
                    <a:pt x="0" y="11175"/>
                    <a:pt x="11175" y="0"/>
                    <a:pt x="2495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9262411" y="6973927"/>
            <a:ext cx="4262539" cy="2942779"/>
            <a:chOff x="0" y="0"/>
            <a:chExt cx="1122644" cy="775053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753258"/>
                  </a:lnTo>
                  <a:cubicBezTo>
                    <a:pt x="1122644" y="765295"/>
                    <a:pt x="1112886" y="775053"/>
                    <a:pt x="1100849" y="775053"/>
                  </a:cubicBezTo>
                  <a:lnTo>
                    <a:pt x="21795" y="775053"/>
                  </a:lnTo>
                  <a:cubicBezTo>
                    <a:pt x="9758" y="775053"/>
                    <a:pt x="0" y="765295"/>
                    <a:pt x="0" y="753258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1122644" cy="813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9538636" y="7814889"/>
            <a:ext cx="3722164" cy="1784225"/>
            <a:chOff x="0" y="0"/>
            <a:chExt cx="980323" cy="469919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24959" y="0"/>
                  </a:moveTo>
                  <a:lnTo>
                    <a:pt x="955364" y="0"/>
                  </a:lnTo>
                  <a:cubicBezTo>
                    <a:pt x="969148" y="0"/>
                    <a:pt x="980323" y="11175"/>
                    <a:pt x="980323" y="24959"/>
                  </a:cubicBezTo>
                  <a:lnTo>
                    <a:pt x="980323" y="444960"/>
                  </a:lnTo>
                  <a:cubicBezTo>
                    <a:pt x="980323" y="458745"/>
                    <a:pt x="969148" y="469919"/>
                    <a:pt x="955364" y="469919"/>
                  </a:cubicBezTo>
                  <a:lnTo>
                    <a:pt x="24959" y="469919"/>
                  </a:lnTo>
                  <a:cubicBezTo>
                    <a:pt x="11175" y="469919"/>
                    <a:pt x="0" y="458745"/>
                    <a:pt x="0" y="444960"/>
                  </a:cubicBezTo>
                  <a:lnTo>
                    <a:pt x="0" y="24959"/>
                  </a:lnTo>
                  <a:cubicBezTo>
                    <a:pt x="0" y="11175"/>
                    <a:pt x="11175" y="0"/>
                    <a:pt x="2495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4001200" y="7814889"/>
            <a:ext cx="3722164" cy="1784225"/>
            <a:chOff x="0" y="0"/>
            <a:chExt cx="980323" cy="469919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24959" y="0"/>
                  </a:moveTo>
                  <a:lnTo>
                    <a:pt x="955364" y="0"/>
                  </a:lnTo>
                  <a:cubicBezTo>
                    <a:pt x="969148" y="0"/>
                    <a:pt x="980323" y="11175"/>
                    <a:pt x="980323" y="24959"/>
                  </a:cubicBezTo>
                  <a:lnTo>
                    <a:pt x="980323" y="444960"/>
                  </a:lnTo>
                  <a:cubicBezTo>
                    <a:pt x="980323" y="458745"/>
                    <a:pt x="969148" y="469919"/>
                    <a:pt x="955364" y="469919"/>
                  </a:cubicBezTo>
                  <a:lnTo>
                    <a:pt x="24959" y="469919"/>
                  </a:lnTo>
                  <a:cubicBezTo>
                    <a:pt x="11175" y="469919"/>
                    <a:pt x="0" y="458745"/>
                    <a:pt x="0" y="444960"/>
                  </a:cubicBezTo>
                  <a:lnTo>
                    <a:pt x="0" y="24959"/>
                  </a:lnTo>
                  <a:cubicBezTo>
                    <a:pt x="0" y="11175"/>
                    <a:pt x="11175" y="0"/>
                    <a:pt x="2495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13718590" y="5951075"/>
            <a:ext cx="4262539" cy="915866"/>
            <a:chOff x="0" y="0"/>
            <a:chExt cx="1122644" cy="241216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219421"/>
                  </a:lnTo>
                  <a:cubicBezTo>
                    <a:pt x="1122644" y="225201"/>
                    <a:pt x="1120348" y="230745"/>
                    <a:pt x="1116260" y="234832"/>
                  </a:cubicBezTo>
                  <a:cubicBezTo>
                    <a:pt x="1112173" y="238920"/>
                    <a:pt x="1106629" y="241216"/>
                    <a:pt x="1100849" y="241216"/>
                  </a:cubicBezTo>
                  <a:lnTo>
                    <a:pt x="21795" y="241216"/>
                  </a:lnTo>
                  <a:cubicBezTo>
                    <a:pt x="9758" y="241216"/>
                    <a:pt x="0" y="231458"/>
                    <a:pt x="0" y="219421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0" y="-38100"/>
              <a:ext cx="1122644" cy="279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77" name="TextBox 77"/>
          <p:cNvSpPr txBox="1"/>
          <p:nvPr/>
        </p:nvSpPr>
        <p:spPr>
          <a:xfrm>
            <a:off x="1176788" y="2018990"/>
            <a:ext cx="2579146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2025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4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月～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6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日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78" name="TextBox 78"/>
          <p:cNvSpPr txBox="1"/>
          <p:nvPr/>
        </p:nvSpPr>
        <p:spPr>
          <a:xfrm>
            <a:off x="804215" y="3764728"/>
            <a:ext cx="3301454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・實地考察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・消費者問卷調查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・競爭分析</a:t>
            </a:r>
            <a:endParaRPr lang="en-US" altLang="ja-JP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79" name="TextBox 79"/>
          <p:cNvSpPr txBox="1"/>
          <p:nvPr/>
        </p:nvSpPr>
        <p:spPr>
          <a:xfrm>
            <a:off x="1794665" y="3011618"/>
            <a:ext cx="1479401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市場調查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5428636" y="3011618"/>
            <a:ext cx="3159483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zh-TW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銷售通路確立</a:t>
            </a:r>
            <a:endParaRPr lang="en-US" altLang="ja-JP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5269863" y="3764728"/>
            <a:ext cx="3318255" cy="61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・與當地零售店、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　電商平台簽訂合作協議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82" name="TextBox 82"/>
          <p:cNvSpPr txBox="1"/>
          <p:nvPr/>
        </p:nvSpPr>
        <p:spPr>
          <a:xfrm>
            <a:off x="5678124" y="2015027"/>
            <a:ext cx="2505984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2025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7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月～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9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10557514" y="3011618"/>
            <a:ext cx="1850827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試銷階段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4" name="TextBox 84"/>
          <p:cNvSpPr txBox="1"/>
          <p:nvPr/>
        </p:nvSpPr>
        <p:spPr>
          <a:xfrm>
            <a:off x="9738464" y="3764728"/>
            <a:ext cx="2573887" cy="61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・提供目標客群樣品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・社群媒體推廣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14367988" y="3011618"/>
            <a:ext cx="3137889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正式銷售・品牌確立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6" name="TextBox 86"/>
          <p:cNvSpPr txBox="1"/>
          <p:nvPr/>
        </p:nvSpPr>
        <p:spPr>
          <a:xfrm>
            <a:off x="14201029" y="3764728"/>
            <a:ext cx="2639169" cy="61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・廣告投放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・拓展品牌在地知名度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87" name="TextBox 87"/>
          <p:cNvSpPr txBox="1"/>
          <p:nvPr/>
        </p:nvSpPr>
        <p:spPr>
          <a:xfrm>
            <a:off x="9906721" y="2027289"/>
            <a:ext cx="2933928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2025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10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月～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12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8" name="TextBox 88"/>
          <p:cNvSpPr txBox="1"/>
          <p:nvPr/>
        </p:nvSpPr>
        <p:spPr>
          <a:xfrm>
            <a:off x="14592085" y="2021508"/>
            <a:ext cx="2689696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2026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1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月～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3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9" name="TextBox 89"/>
          <p:cNvSpPr txBox="1"/>
          <p:nvPr/>
        </p:nvSpPr>
        <p:spPr>
          <a:xfrm>
            <a:off x="821017" y="6194941"/>
            <a:ext cx="3449656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○○○○</a:t>
            </a:r>
            <a:r>
              <a:rPr lang="en-US" sz="2599" b="1" dirty="0" err="1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年◯月</a:t>
            </a:r>
            <a:r>
              <a:rPr 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〜◯</a:t>
            </a:r>
            <a:r>
              <a:rPr lang="en-US" sz="2599" b="1" dirty="0" err="1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0" name="TextBox 90"/>
          <p:cNvSpPr txBox="1"/>
          <p:nvPr/>
        </p:nvSpPr>
        <p:spPr>
          <a:xfrm>
            <a:off x="821017" y="7932381"/>
            <a:ext cx="3301454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altLang="ja-JP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1" name="TextBox 91"/>
          <p:cNvSpPr txBox="1"/>
          <p:nvPr/>
        </p:nvSpPr>
        <p:spPr>
          <a:xfrm>
            <a:off x="1986850" y="7179270"/>
            <a:ext cx="923629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階段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5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2" name="TextBox 92"/>
          <p:cNvSpPr txBox="1"/>
          <p:nvPr/>
        </p:nvSpPr>
        <p:spPr>
          <a:xfrm>
            <a:off x="6023148" y="7179270"/>
            <a:ext cx="2015766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階段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6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3" name="TextBox 93"/>
          <p:cNvSpPr txBox="1"/>
          <p:nvPr/>
        </p:nvSpPr>
        <p:spPr>
          <a:xfrm>
            <a:off x="5286666" y="7932381"/>
            <a:ext cx="1600200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4" name="TextBox 94"/>
          <p:cNvSpPr txBox="1"/>
          <p:nvPr/>
        </p:nvSpPr>
        <p:spPr>
          <a:xfrm>
            <a:off x="5286666" y="6194941"/>
            <a:ext cx="3488730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○○○○</a:t>
            </a:r>
            <a:r>
              <a:rPr lang="en-US" sz="2599" b="1" dirty="0" err="1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年◯月</a:t>
            </a:r>
            <a:r>
              <a:rPr 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〜◯</a:t>
            </a:r>
            <a:r>
              <a:rPr lang="en-US" sz="2599" b="1" dirty="0" err="1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5" name="TextBox 95"/>
          <p:cNvSpPr txBox="1"/>
          <p:nvPr/>
        </p:nvSpPr>
        <p:spPr>
          <a:xfrm>
            <a:off x="10481255" y="7179270"/>
            <a:ext cx="2003343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階段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7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6" name="TextBox 96"/>
          <p:cNvSpPr txBox="1"/>
          <p:nvPr/>
        </p:nvSpPr>
        <p:spPr>
          <a:xfrm>
            <a:off x="9755268" y="7932381"/>
            <a:ext cx="1600200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7" name="TextBox 97"/>
          <p:cNvSpPr txBox="1"/>
          <p:nvPr/>
        </p:nvSpPr>
        <p:spPr>
          <a:xfrm>
            <a:off x="14960623" y="7179270"/>
            <a:ext cx="1803318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階段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8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8" name="TextBox 98"/>
          <p:cNvSpPr txBox="1"/>
          <p:nvPr/>
        </p:nvSpPr>
        <p:spPr>
          <a:xfrm>
            <a:off x="14217832" y="7932381"/>
            <a:ext cx="1600200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</a:t>
            </a: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9" name="TextBox 99"/>
          <p:cNvSpPr txBox="1"/>
          <p:nvPr/>
        </p:nvSpPr>
        <p:spPr>
          <a:xfrm>
            <a:off x="9755267" y="6194941"/>
            <a:ext cx="3434149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○○○○</a:t>
            </a:r>
            <a:r>
              <a:rPr lang="en-US" sz="2599" b="1" dirty="0" err="1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年◯月</a:t>
            </a:r>
            <a:r>
              <a:rPr 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〜◯</a:t>
            </a:r>
            <a:r>
              <a:rPr lang="en-US" sz="2599" b="1" dirty="0" err="1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00" name="TextBox 100"/>
          <p:cNvSpPr txBox="1"/>
          <p:nvPr/>
        </p:nvSpPr>
        <p:spPr>
          <a:xfrm>
            <a:off x="14167305" y="6194941"/>
            <a:ext cx="3539256" cy="43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○○○○</a:t>
            </a:r>
            <a:r>
              <a:rPr lang="en-US" sz="2599" b="1" dirty="0" err="1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年◯月</a:t>
            </a:r>
            <a:r>
              <a:rPr 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〜◯</a:t>
            </a:r>
            <a:r>
              <a:rPr lang="en-US" sz="2599" b="1" dirty="0" err="1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01" name="Freeform 101"/>
          <p:cNvSpPr/>
          <p:nvPr/>
        </p:nvSpPr>
        <p:spPr>
          <a:xfrm>
            <a:off x="7127776" y="687885"/>
            <a:ext cx="3817137" cy="587775"/>
          </a:xfrm>
          <a:custGeom>
            <a:avLst/>
            <a:gdLst/>
            <a:ahLst/>
            <a:cxnLst/>
            <a:rect l="l" t="t" r="r" b="b"/>
            <a:pathLst>
              <a:path w="4923252" h="916956">
                <a:moveTo>
                  <a:pt x="0" y="0"/>
                </a:moveTo>
                <a:lnTo>
                  <a:pt x="4923252" y="0"/>
                </a:lnTo>
                <a:lnTo>
                  <a:pt x="4923252" y="916955"/>
                </a:lnTo>
                <a:lnTo>
                  <a:pt x="0" y="916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02" name="TextBox 102"/>
          <p:cNvSpPr txBox="1"/>
          <p:nvPr/>
        </p:nvSpPr>
        <p:spPr>
          <a:xfrm>
            <a:off x="7538442" y="398583"/>
            <a:ext cx="3211116" cy="712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ja-JP" altLang="en-US" sz="4200" b="1" spc="420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執行時程表</a:t>
            </a:r>
            <a:endParaRPr lang="en-US" sz="4200" b="1" spc="420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template_light-blue</Template>
  <TotalTime>22</TotalTime>
  <Words>560</Words>
  <Application>Microsoft Office PowerPoint</Application>
  <PresentationFormat>ユーザー設定</PresentationFormat>
  <Paragraphs>76</Paragraphs>
  <Slides>6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3" baseType="lpstr">
      <vt:lpstr>Noto Sans JP Bold</vt:lpstr>
      <vt:lpstr>Calibri</vt:lpstr>
      <vt:lpstr>Arial</vt:lpstr>
      <vt:lpstr>Noto Sans JP</vt:lpstr>
      <vt:lpstr>Areej Bold</vt:lpstr>
      <vt:lpstr>游ゴシック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玲大 中村</dc:creator>
  <cp:lastModifiedBy>玲大 中村</cp:lastModifiedBy>
  <cp:revision>1</cp:revision>
  <dcterms:created xsi:type="dcterms:W3CDTF">2026-01-30T03:45:59Z</dcterms:created>
  <dcterms:modified xsi:type="dcterms:W3CDTF">2026-01-30T04:08:04Z</dcterms:modified>
  <dc:identifier>DAGeG9D4deo</dc:identifier>
</cp:coreProperties>
</file>