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Areej Bold" panose="020B0600070205080204" charset="-78"/>
      <p:regular r:id="rId9"/>
      <p:bold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Noto Sans JP Bold" panose="020B0200000000000000" pitchFamily="50" charset="-128"/>
      <p:regular r:id="rId13"/>
      <p:bold r:id="rId14"/>
    </p:embeddedFont>
    <p:embeddedFont>
      <p:font typeface="游ゴシック" panose="020B0400000000000000" pitchFamily="50" charset="-128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F2AB7-374F-4A88-BE5B-FDE1A64EC4A5}" v="88" dt="2026-01-30T03:44:33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558" autoAdjust="0"/>
  </p:normalViewPr>
  <p:slideViewPr>
    <p:cSldViewPr>
      <p:cViewPr varScale="1">
        <p:scale>
          <a:sx n="61" d="100"/>
          <a:sy n="61" d="100"/>
        </p:scale>
        <p:origin x="31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undo redo custSel modSld">
      <pc:chgData name="玲大 中村" userId="1a7de7d354f4b5d1" providerId="LiveId" clId="{77D6E796-5ACF-457C-9575-8A09B6203C03}" dt="2026-01-30T03:44:33.008" v="301"/>
      <pc:docMkLst>
        <pc:docMk/>
      </pc:docMkLst>
      <pc:sldChg chg="modSp mod">
        <pc:chgData name="玲大 中村" userId="1a7de7d354f4b5d1" providerId="LiveId" clId="{77D6E796-5ACF-457C-9575-8A09B6203C03}" dt="2026-01-30T03:29:12.383" v="168" actId="2711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1-30T03:14:32.399" v="42" actId="1076"/>
          <ac:spMkLst>
            <pc:docMk/>
            <pc:sldMk cId="0" sldId="256"/>
            <ac:spMk id="2" creationId="{E008BEA7-E4D5-9C7A-FCE5-A145410BF15F}"/>
          </ac:spMkLst>
        </pc:spChg>
        <pc:spChg chg="mod">
          <ac:chgData name="玲大 中村" userId="1a7de7d354f4b5d1" providerId="LiveId" clId="{77D6E796-5ACF-457C-9575-8A09B6203C03}" dt="2026-01-30T03:29:12.383" v="168" actId="2711"/>
          <ac:spMkLst>
            <pc:docMk/>
            <pc:sldMk cId="0" sldId="256"/>
            <ac:spMk id="1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14:28.186" v="41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9:11.473" v="167" actId="2711"/>
          <ac:spMkLst>
            <pc:docMk/>
            <pc:sldMk cId="0" sldId="256"/>
            <ac:spMk id="14" creationId="{00000000-0000-0000-0000-000000000000}"/>
          </ac:spMkLst>
        </pc:spChg>
      </pc:sldChg>
      <pc:sldChg chg="delSp modSp mod">
        <pc:chgData name="玲大 中村" userId="1a7de7d354f4b5d1" providerId="LiveId" clId="{77D6E796-5ACF-457C-9575-8A09B6203C03}" dt="2026-01-30T03:21:06.544" v="131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1-30T03:18:04.751" v="78"/>
          <ac:spMkLst>
            <pc:docMk/>
            <pc:sldMk cId="0" sldId="257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0:11.889" v="124"/>
          <ac:spMkLst>
            <pc:docMk/>
            <pc:sldMk cId="0" sldId="257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18:41.722" v="80"/>
          <ac:spMkLst>
            <pc:docMk/>
            <pc:sldMk cId="0" sldId="257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0:59.402" v="130"/>
          <ac:spMkLst>
            <pc:docMk/>
            <pc:sldMk cId="0" sldId="257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1:06.544" v="131"/>
          <ac:spMkLst>
            <pc:docMk/>
            <pc:sldMk cId="0" sldId="257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0:37.056" v="128" actId="1076"/>
          <ac:spMkLst>
            <pc:docMk/>
            <pc:sldMk cId="0" sldId="257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0:46.154" v="129"/>
          <ac:spMkLst>
            <pc:docMk/>
            <pc:sldMk cId="0" sldId="257"/>
            <ac:spMk id="4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19:10.441" v="90" actId="14100"/>
          <ac:spMkLst>
            <pc:docMk/>
            <pc:sldMk cId="0" sldId="257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19:27.895" v="102" actId="14100"/>
          <ac:spMkLst>
            <pc:docMk/>
            <pc:sldMk cId="0" sldId="257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19:51.476" v="121" actId="14100"/>
          <ac:spMkLst>
            <pc:docMk/>
            <pc:sldMk cId="0" sldId="257"/>
            <ac:spMk id="52" creationId="{00000000-0000-0000-0000-000000000000}"/>
          </ac:spMkLst>
        </pc:spChg>
        <pc:spChg chg="del mod">
          <ac:chgData name="玲大 中村" userId="1a7de7d354f4b5d1" providerId="LiveId" clId="{77D6E796-5ACF-457C-9575-8A09B6203C03}" dt="2026-01-30T03:19:32.782" v="104"/>
          <ac:spMkLst>
            <pc:docMk/>
            <pc:sldMk cId="0" sldId="257"/>
            <ac:spMk id="53" creationId="{00000000-0000-0000-0000-000000000000}"/>
          </ac:spMkLst>
        </pc:spChg>
        <pc:spChg chg="del mod">
          <ac:chgData name="玲大 中村" userId="1a7de7d354f4b5d1" providerId="LiveId" clId="{77D6E796-5ACF-457C-9575-8A09B6203C03}" dt="2026-01-30T03:19:32.783" v="106"/>
          <ac:spMkLst>
            <pc:docMk/>
            <pc:sldMk cId="0" sldId="257"/>
            <ac:spMk id="54" creationId="{00000000-0000-0000-0000-000000000000}"/>
          </ac:spMkLst>
        </pc:spChg>
        <pc:spChg chg="del mod">
          <ac:chgData name="玲大 中村" userId="1a7de7d354f4b5d1" providerId="LiveId" clId="{77D6E796-5ACF-457C-9575-8A09B6203C03}" dt="2026-01-30T03:19:52.315" v="123"/>
          <ac:spMkLst>
            <pc:docMk/>
            <pc:sldMk cId="0" sldId="257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0:21.855" v="125"/>
          <ac:spMkLst>
            <pc:docMk/>
            <pc:sldMk cId="0" sldId="257"/>
            <ac:spMk id="56" creationId="{00000000-0000-0000-0000-000000000000}"/>
          </ac:spMkLst>
        </pc:spChg>
        <pc:grpChg chg="mod">
          <ac:chgData name="玲大 中村" userId="1a7de7d354f4b5d1" providerId="LiveId" clId="{77D6E796-5ACF-457C-9575-8A09B6203C03}" dt="2026-01-30T03:19:01.311" v="83" actId="1076"/>
          <ac:grpSpMkLst>
            <pc:docMk/>
            <pc:sldMk cId="0" sldId="257"/>
            <ac:grpSpMk id="2" creationId="{F3FB4E55-BC56-06AE-57B5-3F5CEF37179C}"/>
          </ac:grpSpMkLst>
        </pc:grpChg>
      </pc:sldChg>
      <pc:sldChg chg="modSp mod">
        <pc:chgData name="玲大 中村" userId="1a7de7d354f4b5d1" providerId="LiveId" clId="{77D6E796-5ACF-457C-9575-8A09B6203C03}" dt="2026-01-30T03:30:26.857" v="177"/>
        <pc:sldMkLst>
          <pc:docMk/>
          <pc:sldMk cId="0" sldId="258"/>
        </pc:sldMkLst>
        <pc:spChg chg="mod">
          <ac:chgData name="玲大 中村" userId="1a7de7d354f4b5d1" providerId="LiveId" clId="{77D6E796-5ACF-457C-9575-8A09B6203C03}" dt="2026-01-30T03:21:21.421" v="132"/>
          <ac:spMkLst>
            <pc:docMk/>
            <pc:sldMk cId="0" sldId="258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1:52.239" v="142" actId="1076"/>
          <ac:spMkLst>
            <pc:docMk/>
            <pc:sldMk cId="0" sldId="258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2:15.160" v="146" actId="20577"/>
          <ac:spMkLst>
            <pc:docMk/>
            <pc:sldMk cId="0" sldId="258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0:05.807" v="175"/>
          <ac:spMkLst>
            <pc:docMk/>
            <pc:sldMk cId="0" sldId="258"/>
            <ac:spMk id="4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9:17.171" v="170" actId="14100"/>
          <ac:spMkLst>
            <pc:docMk/>
            <pc:sldMk cId="0" sldId="258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9:39.997" v="171"/>
          <ac:spMkLst>
            <pc:docMk/>
            <pc:sldMk cId="0" sldId="258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29:55.813" v="174" actId="1076"/>
          <ac:spMkLst>
            <pc:docMk/>
            <pc:sldMk cId="0" sldId="258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0:16.897" v="176"/>
          <ac:spMkLst>
            <pc:docMk/>
            <pc:sldMk cId="0" sldId="258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0:26.857" v="177"/>
          <ac:spMkLst>
            <pc:docMk/>
            <pc:sldMk cId="0" sldId="258"/>
            <ac:spMk id="46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1-30T03:33:29.734" v="196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1-30T03:30:51.325" v="178"/>
          <ac:spMkLst>
            <pc:docMk/>
            <pc:sldMk cId="0" sldId="259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1:00.211" v="179"/>
          <ac:spMkLst>
            <pc:docMk/>
            <pc:sldMk cId="0" sldId="259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1:28.039" v="182" actId="14100"/>
          <ac:spMkLst>
            <pc:docMk/>
            <pc:sldMk cId="0" sldId="259"/>
            <ac:spMk id="3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1:51.927" v="184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2:13.694" v="186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2:32.401" v="189"/>
          <ac:spMkLst>
            <pc:docMk/>
            <pc:sldMk cId="0" sldId="259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1:14.621" v="180"/>
          <ac:spMkLst>
            <pc:docMk/>
            <pc:sldMk cId="0" sldId="259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1:42.699" v="183"/>
          <ac:spMkLst>
            <pc:docMk/>
            <pc:sldMk cId="0" sldId="259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2:17.939" v="187" actId="1076"/>
          <ac:spMkLst>
            <pc:docMk/>
            <pc:sldMk cId="0" sldId="259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2:26.122" v="188"/>
          <ac:spMkLst>
            <pc:docMk/>
            <pc:sldMk cId="0" sldId="259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3:29.734" v="196"/>
          <ac:spMkLst>
            <pc:docMk/>
            <pc:sldMk cId="0" sldId="259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2:50.274" v="191" actId="1076"/>
          <ac:spMkLst>
            <pc:docMk/>
            <pc:sldMk cId="0" sldId="259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2:57.350" v="192"/>
          <ac:spMkLst>
            <pc:docMk/>
            <pc:sldMk cId="0" sldId="259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3:20.742" v="195" actId="1076"/>
          <ac:spMkLst>
            <pc:docMk/>
            <pc:sldMk cId="0" sldId="259"/>
            <ac:spMk id="59" creationId="{00000000-0000-0000-0000-000000000000}"/>
          </ac:spMkLst>
        </pc:spChg>
      </pc:sldChg>
      <pc:sldChg chg="addSp modSp mod">
        <pc:chgData name="玲大 中村" userId="1a7de7d354f4b5d1" providerId="LiveId" clId="{77D6E796-5ACF-457C-9575-8A09B6203C03}" dt="2026-01-30T03:37:08.489" v="224"/>
        <pc:sldMkLst>
          <pc:docMk/>
          <pc:sldMk cId="0" sldId="260"/>
        </pc:sldMkLst>
        <pc:spChg chg="add mod">
          <ac:chgData name="玲大 中村" userId="1a7de7d354f4b5d1" providerId="LiveId" clId="{77D6E796-5ACF-457C-9575-8A09B6203C03}" dt="2026-01-30T03:34:53.381" v="211" actId="1076"/>
          <ac:spMkLst>
            <pc:docMk/>
            <pc:sldMk cId="0" sldId="260"/>
            <ac:spMk id="2" creationId="{5DEC7A9D-3256-EFBC-2CF1-61B6DDA6C1AD}"/>
          </ac:spMkLst>
        </pc:spChg>
        <pc:spChg chg="mod">
          <ac:chgData name="玲大 中村" userId="1a7de7d354f4b5d1" providerId="LiveId" clId="{77D6E796-5ACF-457C-9575-8A09B6203C03}" dt="2026-01-30T03:34:05.622" v="200" actId="1076"/>
          <ac:spMkLst>
            <pc:docMk/>
            <pc:sldMk cId="0" sldId="260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7:08.489" v="224"/>
          <ac:spMkLst>
            <pc:docMk/>
            <pc:sldMk cId="0" sldId="260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7:00.539" v="223" actId="1076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5:16.865" v="213"/>
          <ac:spMkLst>
            <pc:docMk/>
            <pc:sldMk cId="0" sldId="260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5:07.961" v="212"/>
          <ac:spMkLst>
            <pc:docMk/>
            <pc:sldMk cId="0" sldId="260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4:39.259" v="205" actId="1076"/>
          <ac:spMkLst>
            <pc:docMk/>
            <pc:sldMk cId="0" sldId="260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5:28.574" v="214"/>
          <ac:spMkLst>
            <pc:docMk/>
            <pc:sldMk cId="0" sldId="260"/>
            <ac:spMk id="3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5:39.136" v="215"/>
          <ac:spMkLst>
            <pc:docMk/>
            <pc:sldMk cId="0" sldId="260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6:29.619" v="219" actId="1076"/>
          <ac:spMkLst>
            <pc:docMk/>
            <pc:sldMk cId="0" sldId="260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4:46.971" v="210" actId="1076"/>
          <ac:spMkLst>
            <pc:docMk/>
            <pc:sldMk cId="0" sldId="260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6:38.234" v="220"/>
          <ac:spMkLst>
            <pc:docMk/>
            <pc:sldMk cId="0" sldId="260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5:47.982" v="216"/>
          <ac:spMkLst>
            <pc:docMk/>
            <pc:sldMk cId="0" sldId="260"/>
            <ac:spMk id="44" creationId="{00000000-0000-0000-0000-000000000000}"/>
          </ac:spMkLst>
        </pc:spChg>
        <pc:grpChg chg="mod">
          <ac:chgData name="玲大 中村" userId="1a7de7d354f4b5d1" providerId="LiveId" clId="{77D6E796-5ACF-457C-9575-8A09B6203C03}" dt="2026-01-30T03:34:17.177" v="203" actId="14100"/>
          <ac:grpSpMkLst>
            <pc:docMk/>
            <pc:sldMk cId="0" sldId="260"/>
            <ac:grpSpMk id="15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1-30T03:44:33.008" v="301"/>
        <pc:sldMkLst>
          <pc:docMk/>
          <pc:sldMk cId="0" sldId="261"/>
        </pc:sldMkLst>
        <pc:spChg chg="mod">
          <ac:chgData name="玲大 中村" userId="1a7de7d354f4b5d1" providerId="LiveId" clId="{77D6E796-5ACF-457C-9575-8A09B6203C03}" dt="2026-01-30T03:39:14.764" v="231" actId="1076"/>
          <ac:spMkLst>
            <pc:docMk/>
            <pc:sldMk cId="0" sldId="261"/>
            <ac:spMk id="7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9:45.202" v="239" actId="20577"/>
          <ac:spMkLst>
            <pc:docMk/>
            <pc:sldMk cId="0" sldId="261"/>
            <ac:spMk id="7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9:21.952" v="232"/>
          <ac:spMkLst>
            <pc:docMk/>
            <pc:sldMk cId="0" sldId="261"/>
            <ac:spMk id="79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0:13.494" v="243"/>
          <ac:spMkLst>
            <pc:docMk/>
            <pc:sldMk cId="0" sldId="261"/>
            <ac:spMk id="8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0:47.641" v="247" actId="20577"/>
          <ac:spMkLst>
            <pc:docMk/>
            <pc:sldMk cId="0" sldId="261"/>
            <ac:spMk id="8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0:05.929" v="242" actId="1076"/>
          <ac:spMkLst>
            <pc:docMk/>
            <pc:sldMk cId="0" sldId="261"/>
            <ac:spMk id="8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1:17.646" v="252"/>
          <ac:spMkLst>
            <pc:docMk/>
            <pc:sldMk cId="0" sldId="261"/>
            <ac:spMk id="8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1:34.591" v="255" actId="20577"/>
          <ac:spMkLst>
            <pc:docMk/>
            <pc:sldMk cId="0" sldId="261"/>
            <ac:spMk id="84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2:33.907" v="262" actId="1076"/>
          <ac:spMkLst>
            <pc:docMk/>
            <pc:sldMk cId="0" sldId="261"/>
            <ac:spMk id="8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2:55.138" v="265" actId="14100"/>
          <ac:spMkLst>
            <pc:docMk/>
            <pc:sldMk cId="0" sldId="261"/>
            <ac:spMk id="8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1:08.982" v="251" actId="1076"/>
          <ac:spMkLst>
            <pc:docMk/>
            <pc:sldMk cId="0" sldId="261"/>
            <ac:spMk id="8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1:55.222" v="258" actId="1076"/>
          <ac:spMkLst>
            <pc:docMk/>
            <pc:sldMk cId="0" sldId="261"/>
            <ac:spMk id="8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4:07.889" v="298" actId="20577"/>
          <ac:spMkLst>
            <pc:docMk/>
            <pc:sldMk cId="0" sldId="261"/>
            <ac:spMk id="90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3:20.398" v="268" actId="1076"/>
          <ac:spMkLst>
            <pc:docMk/>
            <pc:sldMk cId="0" sldId="261"/>
            <ac:spMk id="9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3:28.790" v="277" actId="20577"/>
          <ac:spMkLst>
            <pc:docMk/>
            <pc:sldMk cId="0" sldId="261"/>
            <ac:spMk id="92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4:23.100" v="299"/>
          <ac:spMkLst>
            <pc:docMk/>
            <pc:sldMk cId="0" sldId="261"/>
            <ac:spMk id="93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3:42.568" v="286" actId="1076"/>
          <ac:spMkLst>
            <pc:docMk/>
            <pc:sldMk cId="0" sldId="261"/>
            <ac:spMk id="95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4:28.292" v="300"/>
          <ac:spMkLst>
            <pc:docMk/>
            <pc:sldMk cId="0" sldId="261"/>
            <ac:spMk id="96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3:53.027" v="295" actId="1076"/>
          <ac:spMkLst>
            <pc:docMk/>
            <pc:sldMk cId="0" sldId="261"/>
            <ac:spMk id="97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44:33.008" v="301"/>
          <ac:spMkLst>
            <pc:docMk/>
            <pc:sldMk cId="0" sldId="261"/>
            <ac:spMk id="98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7:45.523" v="228" actId="14100"/>
          <ac:spMkLst>
            <pc:docMk/>
            <pc:sldMk cId="0" sldId="261"/>
            <ac:spMk id="101" creationId="{00000000-0000-0000-0000-000000000000}"/>
          </ac:spMkLst>
        </pc:spChg>
        <pc:spChg chg="mod">
          <ac:chgData name="玲大 中村" userId="1a7de7d354f4b5d1" providerId="LiveId" clId="{77D6E796-5ACF-457C-9575-8A09B6203C03}" dt="2026-01-30T03:37:29.387" v="225"/>
          <ac:spMkLst>
            <pc:docMk/>
            <pc:sldMk cId="0" sldId="261"/>
            <ac:spMk id="102" creationId="{00000000-0000-0000-0000-000000000000}"/>
          </ac:spMkLst>
        </pc:spChg>
        <pc:grpChg chg="mod">
          <ac:chgData name="玲大 中村" userId="1a7de7d354f4b5d1" providerId="LiveId" clId="{77D6E796-5ACF-457C-9575-8A09B6203C03}" dt="2026-01-30T03:39:33.066" v="234" actId="1076"/>
          <ac:grpSpMkLst>
            <pc:docMk/>
            <pc:sldMk cId="0" sldId="261"/>
            <ac:grpSpMk id="20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F3E2A-B1B2-614D-8F93-10B9E6CD1A9A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F6F8C-D0DA-7741-B97F-0DFAF52EC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30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F6F8C-D0DA-7741-B97F-0DFAF52EC1E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91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F6F8C-D0DA-7741-B97F-0DFAF52EC1E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54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5730" y="2622429"/>
            <a:ext cx="17596540" cy="68312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320190" y="1630939"/>
            <a:ext cx="8435466" cy="991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ja-JP" altLang="en-US" sz="5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股份有限公司●●●●</a:t>
            </a:r>
            <a:endParaRPr lang="en-US" sz="59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77221" y="2835599"/>
            <a:ext cx="9321403" cy="239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598"/>
              </a:lnSpc>
              <a:spcBef>
                <a:spcPct val="0"/>
              </a:spcBef>
            </a:pPr>
            <a:r>
              <a:rPr lang="ja-JP" altLang="en-US" sz="13998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事业计划书</a:t>
            </a:r>
            <a:endParaRPr lang="en-US" sz="13998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127776" y="6992325"/>
            <a:ext cx="6003990" cy="2461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ー　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事业概要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［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页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］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ー　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目的・目标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［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页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］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ー　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市场分析・战略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［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4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页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］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ー　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产品・服务特点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［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5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页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］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ー　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执行日程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［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第</a:t>
            </a:r>
            <a:r>
              <a:rPr lang="en-US" altLang="ja-JP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6</a:t>
            </a:r>
            <a:r>
              <a:rPr lang="ja-JP" alt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页</a:t>
            </a:r>
            <a:r>
              <a:rPr lang="en-US" sz="2799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］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E008BEA7-E4D5-9C7A-FCE5-A145410BF15F}"/>
              </a:ext>
            </a:extLst>
          </p:cNvPr>
          <p:cNvSpPr txBox="1"/>
          <p:nvPr/>
        </p:nvSpPr>
        <p:spPr>
          <a:xfrm>
            <a:off x="6763493" y="5232752"/>
            <a:ext cx="5548858" cy="81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zh-CN" altLang="en-US" sz="4800" b="1" dirty="0">
                <a:solidFill>
                  <a:srgbClr val="B3E0F0"/>
                </a:solidFill>
                <a:latin typeface="Areej Bold"/>
                <a:ea typeface="Areej Bold"/>
                <a:cs typeface="Areej Bold"/>
                <a:sym typeface="Areej Bold"/>
              </a:rPr>
              <a:t>总体战略与实施方案</a:t>
            </a:r>
            <a:endParaRPr lang="en-US" sz="4800" b="1" dirty="0">
              <a:solidFill>
                <a:srgbClr val="B3E0F0"/>
              </a:solidFill>
              <a:latin typeface="Areej Bold"/>
              <a:ea typeface="Areej Bold"/>
              <a:cs typeface="Areej Bold"/>
              <a:sym typeface="Areej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F3FB4E55-BC56-06AE-57B5-3F5CEF37179C}"/>
              </a:ext>
            </a:extLst>
          </p:cNvPr>
          <p:cNvGrpSpPr/>
          <p:nvPr/>
        </p:nvGrpSpPr>
        <p:grpSpPr>
          <a:xfrm>
            <a:off x="2400528" y="1603359"/>
            <a:ext cx="10328835" cy="763521"/>
            <a:chOff x="0" y="-38100"/>
            <a:chExt cx="2504824" cy="201092"/>
          </a:xfrm>
        </p:grpSpPr>
        <p:sp>
          <p:nvSpPr>
            <p:cNvPr id="3" name="Freeform 32">
              <a:extLst>
                <a:ext uri="{FF2B5EF4-FFF2-40B4-BE49-F238E27FC236}">
                  <a16:creationId xmlns:a16="http://schemas.microsoft.com/office/drawing/2014/main" id="{FABED260-F00F-A421-91A7-885FB2B61CE2}"/>
                </a:ext>
              </a:extLst>
            </p:cNvPr>
            <p:cNvSpPr/>
            <p:nvPr/>
          </p:nvSpPr>
          <p:spPr>
            <a:xfrm>
              <a:off x="0" y="0"/>
              <a:ext cx="2504824" cy="162992"/>
            </a:xfrm>
            <a:custGeom>
              <a:avLst/>
              <a:gdLst/>
              <a:ahLst/>
              <a:cxnLst/>
              <a:rect l="l" t="t" r="r" b="b"/>
              <a:pathLst>
                <a:path w="2504824" h="162992">
                  <a:moveTo>
                    <a:pt x="81404" y="0"/>
                  </a:moveTo>
                  <a:lnTo>
                    <a:pt x="2423420" y="0"/>
                  </a:lnTo>
                  <a:cubicBezTo>
                    <a:pt x="2468378" y="0"/>
                    <a:pt x="2504824" y="36446"/>
                    <a:pt x="2504824" y="81404"/>
                  </a:cubicBezTo>
                  <a:lnTo>
                    <a:pt x="2504824" y="81588"/>
                  </a:lnTo>
                  <a:cubicBezTo>
                    <a:pt x="2504824" y="126546"/>
                    <a:pt x="2468378" y="162992"/>
                    <a:pt x="2423420" y="162992"/>
                  </a:cubicBezTo>
                  <a:lnTo>
                    <a:pt x="81404" y="162992"/>
                  </a:lnTo>
                  <a:cubicBezTo>
                    <a:pt x="59814" y="162992"/>
                    <a:pt x="39109" y="154416"/>
                    <a:pt x="23843" y="139149"/>
                  </a:cubicBezTo>
                  <a:cubicBezTo>
                    <a:pt x="8576" y="123883"/>
                    <a:pt x="0" y="103178"/>
                    <a:pt x="0" y="81588"/>
                  </a:cubicBezTo>
                  <a:lnTo>
                    <a:pt x="0" y="81404"/>
                  </a:lnTo>
                  <a:cubicBezTo>
                    <a:pt x="0" y="36446"/>
                    <a:pt x="36446" y="0"/>
                    <a:pt x="81404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33">
              <a:extLst>
                <a:ext uri="{FF2B5EF4-FFF2-40B4-BE49-F238E27FC236}">
                  <a16:creationId xmlns:a16="http://schemas.microsoft.com/office/drawing/2014/main" id="{CE16B9EB-1951-20BC-F40E-C4A748C87FEA}"/>
                </a:ext>
              </a:extLst>
            </p:cNvPr>
            <p:cNvSpPr txBox="1"/>
            <p:nvPr/>
          </p:nvSpPr>
          <p:spPr>
            <a:xfrm>
              <a:off x="0" y="-38100"/>
              <a:ext cx="2504824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1" name="Freeform 32">
            <a:extLst>
              <a:ext uri="{FF2B5EF4-FFF2-40B4-BE49-F238E27FC236}">
                <a16:creationId xmlns:a16="http://schemas.microsoft.com/office/drawing/2014/main" id="{6F002AFF-9D5A-DF75-6704-533AEADCAB60}"/>
              </a:ext>
            </a:extLst>
          </p:cNvPr>
          <p:cNvSpPr/>
          <p:nvPr/>
        </p:nvSpPr>
        <p:spPr>
          <a:xfrm>
            <a:off x="7243119" y="1761853"/>
            <a:ext cx="10328835" cy="618860"/>
          </a:xfrm>
          <a:custGeom>
            <a:avLst/>
            <a:gdLst/>
            <a:ahLst/>
            <a:cxnLst/>
            <a:rect l="l" t="t" r="r" b="b"/>
            <a:pathLst>
              <a:path w="2504824" h="162992">
                <a:moveTo>
                  <a:pt x="81404" y="0"/>
                </a:moveTo>
                <a:lnTo>
                  <a:pt x="2423420" y="0"/>
                </a:lnTo>
                <a:cubicBezTo>
                  <a:pt x="2468378" y="0"/>
                  <a:pt x="2504824" y="36446"/>
                  <a:pt x="2504824" y="81404"/>
                </a:cubicBezTo>
                <a:lnTo>
                  <a:pt x="2504824" y="81588"/>
                </a:lnTo>
                <a:cubicBezTo>
                  <a:pt x="2504824" y="126546"/>
                  <a:pt x="2468378" y="162992"/>
                  <a:pt x="2423420" y="162992"/>
                </a:cubicBezTo>
                <a:lnTo>
                  <a:pt x="81404" y="162992"/>
                </a:lnTo>
                <a:cubicBezTo>
                  <a:pt x="59814" y="162992"/>
                  <a:pt x="39109" y="154416"/>
                  <a:pt x="23843" y="139149"/>
                </a:cubicBezTo>
                <a:cubicBezTo>
                  <a:pt x="8576" y="123883"/>
                  <a:pt x="0" y="103178"/>
                  <a:pt x="0" y="81588"/>
                </a:cubicBezTo>
                <a:lnTo>
                  <a:pt x="0" y="81404"/>
                </a:lnTo>
                <a:cubicBezTo>
                  <a:pt x="0" y="36446"/>
                  <a:pt x="36446" y="0"/>
                  <a:pt x="81404" y="0"/>
                </a:cubicBezTo>
                <a:close/>
              </a:path>
            </a:pathLst>
          </a:custGeom>
          <a:solidFill>
            <a:srgbClr val="F3F2F3"/>
          </a:solid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12414046" y="6511165"/>
            <a:ext cx="5482634" cy="3446089"/>
            <a:chOff x="0" y="0"/>
            <a:chExt cx="1443986" cy="9076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3986" cy="907612"/>
            </a:xfrm>
            <a:custGeom>
              <a:avLst/>
              <a:gdLst/>
              <a:ahLst/>
              <a:cxnLst/>
              <a:rect l="l" t="t" r="r" b="b"/>
              <a:pathLst>
                <a:path w="1443986" h="907612">
                  <a:moveTo>
                    <a:pt x="16945" y="0"/>
                  </a:moveTo>
                  <a:lnTo>
                    <a:pt x="1427041" y="0"/>
                  </a:lnTo>
                  <a:cubicBezTo>
                    <a:pt x="1436400" y="0"/>
                    <a:pt x="1443986" y="7587"/>
                    <a:pt x="1443986" y="16945"/>
                  </a:cubicBezTo>
                  <a:lnTo>
                    <a:pt x="1443986" y="890667"/>
                  </a:lnTo>
                  <a:cubicBezTo>
                    <a:pt x="1443986" y="900025"/>
                    <a:pt x="1436400" y="907612"/>
                    <a:pt x="1427041" y="907612"/>
                  </a:cubicBezTo>
                  <a:lnTo>
                    <a:pt x="16945" y="907612"/>
                  </a:lnTo>
                  <a:cubicBezTo>
                    <a:pt x="7587" y="907612"/>
                    <a:pt x="0" y="900025"/>
                    <a:pt x="0" y="890667"/>
                  </a:cubicBezTo>
                  <a:lnTo>
                    <a:pt x="0" y="16945"/>
                  </a:lnTo>
                  <a:cubicBezTo>
                    <a:pt x="0" y="7587"/>
                    <a:pt x="7587" y="0"/>
                    <a:pt x="1694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43986" cy="945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99018" y="3625820"/>
            <a:ext cx="17489964" cy="2609119"/>
            <a:chOff x="0" y="0"/>
            <a:chExt cx="4606410" cy="6871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6410" cy="687175"/>
            </a:xfrm>
            <a:custGeom>
              <a:avLst/>
              <a:gdLst/>
              <a:ahLst/>
              <a:cxnLst/>
              <a:rect l="l" t="t" r="r" b="b"/>
              <a:pathLst>
                <a:path w="4606410" h="687175">
                  <a:moveTo>
                    <a:pt x="5312" y="0"/>
                  </a:moveTo>
                  <a:lnTo>
                    <a:pt x="4601099" y="0"/>
                  </a:lnTo>
                  <a:cubicBezTo>
                    <a:pt x="4602507" y="0"/>
                    <a:pt x="4603859" y="560"/>
                    <a:pt x="4604855" y="1556"/>
                  </a:cubicBezTo>
                  <a:cubicBezTo>
                    <a:pt x="4605851" y="2552"/>
                    <a:pt x="4606410" y="3903"/>
                    <a:pt x="4606410" y="5312"/>
                  </a:cubicBezTo>
                  <a:lnTo>
                    <a:pt x="4606410" y="681864"/>
                  </a:lnTo>
                  <a:cubicBezTo>
                    <a:pt x="4606410" y="683272"/>
                    <a:pt x="4605851" y="684624"/>
                    <a:pt x="4604855" y="685620"/>
                  </a:cubicBezTo>
                  <a:cubicBezTo>
                    <a:pt x="4603859" y="686616"/>
                    <a:pt x="4602507" y="687175"/>
                    <a:pt x="4601099" y="687175"/>
                  </a:cubicBezTo>
                  <a:lnTo>
                    <a:pt x="5312" y="687175"/>
                  </a:lnTo>
                  <a:cubicBezTo>
                    <a:pt x="3903" y="687175"/>
                    <a:pt x="2552" y="686616"/>
                    <a:pt x="1556" y="685620"/>
                  </a:cubicBezTo>
                  <a:cubicBezTo>
                    <a:pt x="560" y="684624"/>
                    <a:pt x="0" y="683272"/>
                    <a:pt x="0" y="681864"/>
                  </a:cubicBezTo>
                  <a:lnTo>
                    <a:pt x="0" y="5312"/>
                  </a:lnTo>
                  <a:cubicBezTo>
                    <a:pt x="0" y="3903"/>
                    <a:pt x="560" y="2552"/>
                    <a:pt x="1556" y="1556"/>
                  </a:cubicBezTo>
                  <a:cubicBezTo>
                    <a:pt x="2552" y="560"/>
                    <a:pt x="3903" y="0"/>
                    <a:pt x="53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06410" cy="725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9018" y="6511165"/>
            <a:ext cx="11720813" cy="3446089"/>
            <a:chOff x="0" y="0"/>
            <a:chExt cx="3086963" cy="9076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86963" cy="907612"/>
            </a:xfrm>
            <a:custGeom>
              <a:avLst/>
              <a:gdLst/>
              <a:ahLst/>
              <a:cxnLst/>
              <a:rect l="l" t="t" r="r" b="b"/>
              <a:pathLst>
                <a:path w="3086963" h="907612">
                  <a:moveTo>
                    <a:pt x="7926" y="0"/>
                  </a:moveTo>
                  <a:lnTo>
                    <a:pt x="3079037" y="0"/>
                  </a:lnTo>
                  <a:cubicBezTo>
                    <a:pt x="3081139" y="0"/>
                    <a:pt x="3083155" y="835"/>
                    <a:pt x="3084642" y="2322"/>
                  </a:cubicBezTo>
                  <a:cubicBezTo>
                    <a:pt x="3086128" y="3808"/>
                    <a:pt x="3086963" y="5824"/>
                    <a:pt x="3086963" y="7926"/>
                  </a:cubicBezTo>
                  <a:lnTo>
                    <a:pt x="3086963" y="899686"/>
                  </a:lnTo>
                  <a:cubicBezTo>
                    <a:pt x="3086963" y="901788"/>
                    <a:pt x="3086128" y="903804"/>
                    <a:pt x="3084642" y="905290"/>
                  </a:cubicBezTo>
                  <a:cubicBezTo>
                    <a:pt x="3083155" y="906777"/>
                    <a:pt x="3081139" y="907612"/>
                    <a:pt x="3079037" y="907612"/>
                  </a:cubicBezTo>
                  <a:lnTo>
                    <a:pt x="7926" y="907612"/>
                  </a:lnTo>
                  <a:cubicBezTo>
                    <a:pt x="5824" y="907612"/>
                    <a:pt x="3808" y="906777"/>
                    <a:pt x="2322" y="905290"/>
                  </a:cubicBezTo>
                  <a:cubicBezTo>
                    <a:pt x="835" y="903804"/>
                    <a:pt x="0" y="901788"/>
                    <a:pt x="0" y="899686"/>
                  </a:cubicBezTo>
                  <a:lnTo>
                    <a:pt x="0" y="7926"/>
                  </a:lnTo>
                  <a:cubicBezTo>
                    <a:pt x="0" y="5824"/>
                    <a:pt x="835" y="3808"/>
                    <a:pt x="2322" y="2322"/>
                  </a:cubicBezTo>
                  <a:cubicBezTo>
                    <a:pt x="3808" y="835"/>
                    <a:pt x="5824" y="0"/>
                    <a:pt x="79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86963" cy="945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682374" y="414585"/>
            <a:ext cx="4923252" cy="916956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414046" y="6177998"/>
            <a:ext cx="5482634" cy="1020831"/>
            <a:chOff x="0" y="-456922"/>
            <a:chExt cx="7310179" cy="136110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310179" cy="904183"/>
              <a:chOff x="0" y="0"/>
              <a:chExt cx="1443986" cy="17860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43986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1443986" h="178604">
                    <a:moveTo>
                      <a:pt x="16945" y="0"/>
                    </a:moveTo>
                    <a:lnTo>
                      <a:pt x="1427041" y="0"/>
                    </a:lnTo>
                    <a:cubicBezTo>
                      <a:pt x="1436400" y="0"/>
                      <a:pt x="1443986" y="7587"/>
                      <a:pt x="1443986" y="16945"/>
                    </a:cubicBezTo>
                    <a:lnTo>
                      <a:pt x="1443986" y="161659"/>
                    </a:lnTo>
                    <a:cubicBezTo>
                      <a:pt x="1443986" y="171018"/>
                      <a:pt x="1436400" y="178604"/>
                      <a:pt x="1427041" y="178604"/>
                    </a:cubicBezTo>
                    <a:lnTo>
                      <a:pt x="16945" y="178604"/>
                    </a:lnTo>
                    <a:cubicBezTo>
                      <a:pt x="7587" y="178604"/>
                      <a:pt x="0" y="171018"/>
                      <a:pt x="0" y="161659"/>
                    </a:cubicBezTo>
                    <a:lnTo>
                      <a:pt x="0" y="16945"/>
                    </a:lnTo>
                    <a:cubicBezTo>
                      <a:pt x="0" y="7587"/>
                      <a:pt x="7587" y="0"/>
                      <a:pt x="16945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28600"/>
                <a:ext cx="1443986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-456922"/>
              <a:ext cx="7310179" cy="1361106"/>
              <a:chOff x="0" y="-228600"/>
              <a:chExt cx="1443986" cy="26885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443986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1443986" h="40258">
                    <a:moveTo>
                      <a:pt x="0" y="0"/>
                    </a:moveTo>
                    <a:lnTo>
                      <a:pt x="1443986" y="0"/>
                    </a:lnTo>
                    <a:lnTo>
                      <a:pt x="1443986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28600"/>
                <a:ext cx="1443986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99018" y="6520690"/>
            <a:ext cx="11720813" cy="678138"/>
            <a:chOff x="0" y="0"/>
            <a:chExt cx="3086963" cy="1786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086963" cy="178604"/>
            </a:xfrm>
            <a:custGeom>
              <a:avLst/>
              <a:gdLst/>
              <a:ahLst/>
              <a:cxnLst/>
              <a:rect l="l" t="t" r="r" b="b"/>
              <a:pathLst>
                <a:path w="3086963" h="178604">
                  <a:moveTo>
                    <a:pt x="7926" y="0"/>
                  </a:moveTo>
                  <a:lnTo>
                    <a:pt x="3079037" y="0"/>
                  </a:lnTo>
                  <a:cubicBezTo>
                    <a:pt x="3081139" y="0"/>
                    <a:pt x="3083155" y="835"/>
                    <a:pt x="3084642" y="2322"/>
                  </a:cubicBezTo>
                  <a:cubicBezTo>
                    <a:pt x="3086128" y="3808"/>
                    <a:pt x="3086963" y="5824"/>
                    <a:pt x="3086963" y="7926"/>
                  </a:cubicBezTo>
                  <a:lnTo>
                    <a:pt x="3086963" y="170678"/>
                  </a:lnTo>
                  <a:cubicBezTo>
                    <a:pt x="3086963" y="172780"/>
                    <a:pt x="3086128" y="174796"/>
                    <a:pt x="3084642" y="176283"/>
                  </a:cubicBezTo>
                  <a:cubicBezTo>
                    <a:pt x="3083155" y="177769"/>
                    <a:pt x="3081139" y="178604"/>
                    <a:pt x="3079037" y="178604"/>
                  </a:cubicBezTo>
                  <a:lnTo>
                    <a:pt x="7926" y="178604"/>
                  </a:lnTo>
                  <a:cubicBezTo>
                    <a:pt x="5824" y="178604"/>
                    <a:pt x="3808" y="177769"/>
                    <a:pt x="2322" y="176283"/>
                  </a:cubicBezTo>
                  <a:cubicBezTo>
                    <a:pt x="835" y="174796"/>
                    <a:pt x="0" y="172780"/>
                    <a:pt x="0" y="170678"/>
                  </a:cubicBezTo>
                  <a:lnTo>
                    <a:pt x="0" y="7926"/>
                  </a:lnTo>
                  <a:cubicBezTo>
                    <a:pt x="0" y="5824"/>
                    <a:pt x="835" y="3808"/>
                    <a:pt x="2322" y="2322"/>
                  </a:cubicBezTo>
                  <a:cubicBezTo>
                    <a:pt x="3808" y="835"/>
                    <a:pt x="5824" y="0"/>
                    <a:pt x="7926" y="0"/>
                  </a:cubicBez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086963" cy="2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9018" y="7045971"/>
            <a:ext cx="11711288" cy="152856"/>
            <a:chOff x="0" y="0"/>
            <a:chExt cx="3084455" cy="4025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84455" cy="40258"/>
            </a:xfrm>
            <a:custGeom>
              <a:avLst/>
              <a:gdLst/>
              <a:ahLst/>
              <a:cxnLst/>
              <a:rect l="l" t="t" r="r" b="b"/>
              <a:pathLst>
                <a:path w="3084455" h="40258">
                  <a:moveTo>
                    <a:pt x="0" y="0"/>
                  </a:moveTo>
                  <a:lnTo>
                    <a:pt x="3084455" y="0"/>
                  </a:lnTo>
                  <a:lnTo>
                    <a:pt x="3084455" y="40258"/>
                  </a:lnTo>
                  <a:lnTo>
                    <a:pt x="0" y="40258"/>
                  </a:ln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084455" cy="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00528" y="2616435"/>
            <a:ext cx="9510503" cy="618860"/>
            <a:chOff x="0" y="0"/>
            <a:chExt cx="2504824" cy="1629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504824" cy="162992"/>
            </a:xfrm>
            <a:custGeom>
              <a:avLst/>
              <a:gdLst/>
              <a:ahLst/>
              <a:cxnLst/>
              <a:rect l="l" t="t" r="r" b="b"/>
              <a:pathLst>
                <a:path w="2504824" h="162992">
                  <a:moveTo>
                    <a:pt x="81404" y="0"/>
                  </a:moveTo>
                  <a:lnTo>
                    <a:pt x="2423420" y="0"/>
                  </a:lnTo>
                  <a:cubicBezTo>
                    <a:pt x="2468378" y="0"/>
                    <a:pt x="2504824" y="36446"/>
                    <a:pt x="2504824" y="81404"/>
                  </a:cubicBezTo>
                  <a:lnTo>
                    <a:pt x="2504824" y="81588"/>
                  </a:lnTo>
                  <a:cubicBezTo>
                    <a:pt x="2504824" y="126546"/>
                    <a:pt x="2468378" y="162992"/>
                    <a:pt x="2423420" y="162992"/>
                  </a:cubicBezTo>
                  <a:lnTo>
                    <a:pt x="81404" y="162992"/>
                  </a:lnTo>
                  <a:cubicBezTo>
                    <a:pt x="59814" y="162992"/>
                    <a:pt x="39109" y="154416"/>
                    <a:pt x="23843" y="139149"/>
                  </a:cubicBezTo>
                  <a:cubicBezTo>
                    <a:pt x="8576" y="123883"/>
                    <a:pt x="0" y="103178"/>
                    <a:pt x="0" y="81588"/>
                  </a:cubicBezTo>
                  <a:lnTo>
                    <a:pt x="0" y="81404"/>
                  </a:lnTo>
                  <a:cubicBezTo>
                    <a:pt x="0" y="36446"/>
                    <a:pt x="36446" y="0"/>
                    <a:pt x="81404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504824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174229" y="2616435"/>
            <a:ext cx="5397725" cy="618860"/>
            <a:chOff x="0" y="0"/>
            <a:chExt cx="1421623" cy="16299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21623" cy="162992"/>
            </a:xfrm>
            <a:custGeom>
              <a:avLst/>
              <a:gdLst/>
              <a:ahLst/>
              <a:cxnLst/>
              <a:rect l="l" t="t" r="r" b="b"/>
              <a:pathLst>
                <a:path w="1421623" h="162992">
                  <a:moveTo>
                    <a:pt x="81496" y="0"/>
                  </a:moveTo>
                  <a:lnTo>
                    <a:pt x="1340127" y="0"/>
                  </a:lnTo>
                  <a:cubicBezTo>
                    <a:pt x="1385136" y="0"/>
                    <a:pt x="1421623" y="36487"/>
                    <a:pt x="1421623" y="81496"/>
                  </a:cubicBezTo>
                  <a:lnTo>
                    <a:pt x="1421623" y="81496"/>
                  </a:lnTo>
                  <a:cubicBezTo>
                    <a:pt x="1421623" y="126505"/>
                    <a:pt x="1385136" y="162992"/>
                    <a:pt x="1340127" y="162992"/>
                  </a:cubicBezTo>
                  <a:lnTo>
                    <a:pt x="81496" y="162992"/>
                  </a:lnTo>
                  <a:cubicBezTo>
                    <a:pt x="36487" y="162992"/>
                    <a:pt x="0" y="126505"/>
                    <a:pt x="0" y="81496"/>
                  </a:cubicBezTo>
                  <a:lnTo>
                    <a:pt x="0" y="81496"/>
                  </a:lnTo>
                  <a:cubicBezTo>
                    <a:pt x="0" y="36487"/>
                    <a:pt x="36487" y="0"/>
                    <a:pt x="81496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421623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06716" y="3625820"/>
            <a:ext cx="17476629" cy="678138"/>
            <a:chOff x="0" y="0"/>
            <a:chExt cx="4602898" cy="17860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602898" cy="178604"/>
            </a:xfrm>
            <a:custGeom>
              <a:avLst/>
              <a:gdLst/>
              <a:ahLst/>
              <a:cxnLst/>
              <a:rect l="l" t="t" r="r" b="b"/>
              <a:pathLst>
                <a:path w="4602898" h="178604">
                  <a:moveTo>
                    <a:pt x="5316" y="0"/>
                  </a:moveTo>
                  <a:lnTo>
                    <a:pt x="4597582" y="0"/>
                  </a:lnTo>
                  <a:cubicBezTo>
                    <a:pt x="4600518" y="0"/>
                    <a:pt x="4602898" y="2380"/>
                    <a:pt x="4602898" y="5316"/>
                  </a:cubicBezTo>
                  <a:lnTo>
                    <a:pt x="4602898" y="173288"/>
                  </a:lnTo>
                  <a:cubicBezTo>
                    <a:pt x="4602898" y="176224"/>
                    <a:pt x="4600518" y="178604"/>
                    <a:pt x="4597582" y="178604"/>
                  </a:cubicBezTo>
                  <a:lnTo>
                    <a:pt x="5316" y="178604"/>
                  </a:lnTo>
                  <a:cubicBezTo>
                    <a:pt x="2380" y="178604"/>
                    <a:pt x="0" y="176224"/>
                    <a:pt x="0" y="173288"/>
                  </a:cubicBezTo>
                  <a:lnTo>
                    <a:pt x="0" y="5316"/>
                  </a:lnTo>
                  <a:cubicBezTo>
                    <a:pt x="0" y="2380"/>
                    <a:pt x="2380" y="0"/>
                    <a:pt x="5316" y="0"/>
                  </a:cubicBez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602898" cy="2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06716" y="4151102"/>
            <a:ext cx="17476629" cy="152856"/>
            <a:chOff x="0" y="0"/>
            <a:chExt cx="4602898" cy="4025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602898" cy="40258"/>
            </a:xfrm>
            <a:custGeom>
              <a:avLst/>
              <a:gdLst/>
              <a:ahLst/>
              <a:cxnLst/>
              <a:rect l="l" t="t" r="r" b="b"/>
              <a:pathLst>
                <a:path w="4602898" h="40258">
                  <a:moveTo>
                    <a:pt x="0" y="0"/>
                  </a:moveTo>
                  <a:lnTo>
                    <a:pt x="4602898" y="0"/>
                  </a:lnTo>
                  <a:lnTo>
                    <a:pt x="4602898" y="40258"/>
                  </a:lnTo>
                  <a:lnTo>
                    <a:pt x="0" y="40258"/>
                  </a:ln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4602898" cy="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726673" y="316231"/>
            <a:ext cx="2834655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ja-JP" altLang="en-US" sz="4200" b="1" spc="126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公司信息</a:t>
            </a:r>
            <a:endParaRPr lang="en-US" sz="4200" b="1" spc="126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443203" y="3771900"/>
            <a:ext cx="140159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业务内容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64841" y="1816150"/>
            <a:ext cx="153871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公司信息</a:t>
            </a:r>
            <a:endParaRPr lang="en-US" sz="25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3868782" y="6667500"/>
            <a:ext cx="2819017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业务拓展国家</a:t>
            </a:r>
            <a:r>
              <a:rPr lang="en-US" altLang="zh-CN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/</a:t>
            </a:r>
            <a:r>
              <a:rPr lang="zh-CN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地区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769883" y="7378136"/>
            <a:ext cx="4877005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新加坡、香港、台湾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149272" y="6674179"/>
            <a:ext cx="221078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zh-CN" altLang="en-US" sz="26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企业愿景</a:t>
            </a:r>
            <a:r>
              <a:rPr lang="en-US" altLang="zh-CN" sz="26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/</a:t>
            </a:r>
            <a:r>
              <a:rPr lang="zh-CN" altLang="en-US" sz="2600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使命</a:t>
            </a:r>
            <a:endParaRPr lang="en-US" sz="2600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733035" y="7351227"/>
            <a:ext cx="11177995" cy="36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以向世界传播冲绳丰富饮食文化为使命，通过高品质食品倡导健康生活方式。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672833" y="1889415"/>
            <a:ext cx="5770370" cy="3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公司名称：冲绳环球商事株式会社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2639507" y="2755925"/>
            <a:ext cx="2760077" cy="3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代表人姓名：冲绳太郎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414046" y="2757830"/>
            <a:ext cx="3354690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成立日期：</a:t>
            </a:r>
            <a:r>
              <a:rPr lang="en-US" altLang="ja-JP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2015</a:t>
            </a: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r>
              <a:rPr lang="en-US" altLang="ja-JP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日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733035" y="4457700"/>
            <a:ext cx="16966337" cy="36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从事冲绳县产食品的出口及当地销售业务。尤其以亚洲市场日益高涨的健康意识为契机，积极拓展冲绳食品的市场需求。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2867" y="7934568"/>
            <a:ext cx="17482266" cy="1938646"/>
            <a:chOff x="0" y="0"/>
            <a:chExt cx="4604383" cy="5105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4383" cy="510590"/>
            </a:xfrm>
            <a:custGeom>
              <a:avLst/>
              <a:gdLst/>
              <a:ahLst/>
              <a:cxnLst/>
              <a:rect l="l" t="t" r="r" b="b"/>
              <a:pathLst>
                <a:path w="4604383" h="510590">
                  <a:moveTo>
                    <a:pt x="5314" y="0"/>
                  </a:moveTo>
                  <a:lnTo>
                    <a:pt x="4599069" y="0"/>
                  </a:lnTo>
                  <a:cubicBezTo>
                    <a:pt x="4600478" y="0"/>
                    <a:pt x="4601830" y="560"/>
                    <a:pt x="4602826" y="1556"/>
                  </a:cubicBezTo>
                  <a:cubicBezTo>
                    <a:pt x="4603823" y="2553"/>
                    <a:pt x="4604383" y="3905"/>
                    <a:pt x="4604383" y="5314"/>
                  </a:cubicBezTo>
                  <a:lnTo>
                    <a:pt x="4604383" y="505276"/>
                  </a:lnTo>
                  <a:cubicBezTo>
                    <a:pt x="4604383" y="508211"/>
                    <a:pt x="4602004" y="510590"/>
                    <a:pt x="4599069" y="510590"/>
                  </a:cubicBezTo>
                  <a:lnTo>
                    <a:pt x="5314" y="510590"/>
                  </a:lnTo>
                  <a:cubicBezTo>
                    <a:pt x="2379" y="510590"/>
                    <a:pt x="0" y="508211"/>
                    <a:pt x="0" y="505276"/>
                  </a:cubicBezTo>
                  <a:lnTo>
                    <a:pt x="0" y="5314"/>
                  </a:lnTo>
                  <a:cubicBezTo>
                    <a:pt x="0" y="2379"/>
                    <a:pt x="2379" y="0"/>
                    <a:pt x="53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4383" cy="548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21525" y="4954801"/>
            <a:ext cx="8567457" cy="2093696"/>
            <a:chOff x="0" y="0"/>
            <a:chExt cx="2256450" cy="5514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6449" cy="551426"/>
            </a:xfrm>
            <a:custGeom>
              <a:avLst/>
              <a:gdLst/>
              <a:ahLst/>
              <a:cxnLst/>
              <a:rect l="l" t="t" r="r" b="b"/>
              <a:pathLst>
                <a:path w="2256449" h="551426">
                  <a:moveTo>
                    <a:pt x="10844" y="0"/>
                  </a:moveTo>
                  <a:lnTo>
                    <a:pt x="2245606" y="0"/>
                  </a:lnTo>
                  <a:cubicBezTo>
                    <a:pt x="2248482" y="0"/>
                    <a:pt x="2251240" y="1142"/>
                    <a:pt x="2253274" y="3176"/>
                  </a:cubicBezTo>
                  <a:cubicBezTo>
                    <a:pt x="2255307" y="5210"/>
                    <a:pt x="2256449" y="7968"/>
                    <a:pt x="2256449" y="10844"/>
                  </a:cubicBezTo>
                  <a:lnTo>
                    <a:pt x="2256449" y="540582"/>
                  </a:lnTo>
                  <a:cubicBezTo>
                    <a:pt x="2256449" y="546571"/>
                    <a:pt x="2251595" y="551426"/>
                    <a:pt x="2245606" y="551426"/>
                  </a:cubicBezTo>
                  <a:lnTo>
                    <a:pt x="10844" y="551426"/>
                  </a:lnTo>
                  <a:cubicBezTo>
                    <a:pt x="4855" y="551426"/>
                    <a:pt x="0" y="546571"/>
                    <a:pt x="0" y="540582"/>
                  </a:cubicBezTo>
                  <a:lnTo>
                    <a:pt x="0" y="10844"/>
                  </a:lnTo>
                  <a:cubicBezTo>
                    <a:pt x="0" y="4855"/>
                    <a:pt x="4855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256450" cy="58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2374" y="414585"/>
            <a:ext cx="4923252" cy="916956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53415" y="4954801"/>
            <a:ext cx="8567457" cy="2093696"/>
            <a:chOff x="0" y="0"/>
            <a:chExt cx="2256450" cy="5514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56449" cy="551426"/>
            </a:xfrm>
            <a:custGeom>
              <a:avLst/>
              <a:gdLst/>
              <a:ahLst/>
              <a:cxnLst/>
              <a:rect l="l" t="t" r="r" b="b"/>
              <a:pathLst>
                <a:path w="2256449" h="551426">
                  <a:moveTo>
                    <a:pt x="10844" y="0"/>
                  </a:moveTo>
                  <a:lnTo>
                    <a:pt x="2245606" y="0"/>
                  </a:lnTo>
                  <a:cubicBezTo>
                    <a:pt x="2248482" y="0"/>
                    <a:pt x="2251240" y="1142"/>
                    <a:pt x="2253274" y="3176"/>
                  </a:cubicBezTo>
                  <a:cubicBezTo>
                    <a:pt x="2255307" y="5210"/>
                    <a:pt x="2256449" y="7968"/>
                    <a:pt x="2256449" y="10844"/>
                  </a:cubicBezTo>
                  <a:lnTo>
                    <a:pt x="2256449" y="540582"/>
                  </a:lnTo>
                  <a:cubicBezTo>
                    <a:pt x="2256449" y="546571"/>
                    <a:pt x="2251595" y="551426"/>
                    <a:pt x="2245606" y="551426"/>
                  </a:cubicBezTo>
                  <a:lnTo>
                    <a:pt x="10844" y="551426"/>
                  </a:lnTo>
                  <a:cubicBezTo>
                    <a:pt x="4855" y="551426"/>
                    <a:pt x="0" y="546571"/>
                    <a:pt x="0" y="540582"/>
                  </a:cubicBezTo>
                  <a:lnTo>
                    <a:pt x="0" y="10844"/>
                  </a:lnTo>
                  <a:cubicBezTo>
                    <a:pt x="0" y="4855"/>
                    <a:pt x="4855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56450" cy="589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88944" y="4963859"/>
            <a:ext cx="1708034" cy="2063024"/>
            <a:chOff x="-1157287" y="0"/>
            <a:chExt cx="2277376" cy="2750699"/>
          </a:xfrm>
        </p:grpSpPr>
        <p:sp>
          <p:nvSpPr>
            <p:cNvPr id="18" name="TextBox 18"/>
            <p:cNvSpPr txBox="1"/>
            <p:nvPr/>
          </p:nvSpPr>
          <p:spPr>
            <a:xfrm rot="16200000">
              <a:off x="-1393952" y="236665"/>
              <a:ext cx="2750699" cy="2277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  <p:grpSp>
          <p:nvGrpSpPr>
            <p:cNvPr id="19" name="Group 19"/>
            <p:cNvGrpSpPr/>
            <p:nvPr/>
          </p:nvGrpSpPr>
          <p:grpSpPr>
            <a:xfrm rot="-5400000">
              <a:off x="-960146" y="670464"/>
              <a:ext cx="2750699" cy="1409771"/>
              <a:chOff x="0" y="-228600"/>
              <a:chExt cx="543348" cy="27847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171378"/>
                <a:ext cx="543348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543348" h="49871">
                    <a:moveTo>
                      <a:pt x="0" y="0"/>
                    </a:moveTo>
                    <a:lnTo>
                      <a:pt x="543348" y="0"/>
                    </a:lnTo>
                    <a:lnTo>
                      <a:pt x="543348" y="49871"/>
                    </a:lnTo>
                    <a:lnTo>
                      <a:pt x="0" y="49871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28600"/>
                <a:ext cx="543348" cy="2784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-5400000">
            <a:off x="8731709" y="5553675"/>
            <a:ext cx="2084639" cy="905010"/>
            <a:chOff x="0" y="-185691"/>
            <a:chExt cx="549041" cy="238357"/>
          </a:xfrm>
        </p:grpSpPr>
        <p:sp>
          <p:nvSpPr>
            <p:cNvPr id="23" name="Freeform 23"/>
            <p:cNvSpPr/>
            <p:nvPr/>
          </p:nvSpPr>
          <p:spPr>
            <a:xfrm>
              <a:off x="0" y="-185691"/>
              <a:ext cx="549041" cy="238357"/>
            </a:xfrm>
            <a:custGeom>
              <a:avLst/>
              <a:gdLst/>
              <a:ahLst/>
              <a:cxnLst/>
              <a:rect l="l" t="t" r="r" b="b"/>
              <a:pathLst>
                <a:path w="549041" h="52666">
                  <a:moveTo>
                    <a:pt x="0" y="0"/>
                  </a:moveTo>
                  <a:lnTo>
                    <a:pt x="549041" y="0"/>
                  </a:lnTo>
                  <a:lnTo>
                    <a:pt x="549041" y="52666"/>
                  </a:lnTo>
                  <a:lnTo>
                    <a:pt x="0" y="52666"/>
                  </a:lnTo>
                  <a:close/>
                </a:path>
              </a:pathLst>
            </a:custGeom>
            <a:solidFill>
              <a:srgbClr val="178A8B"/>
            </a:solidFill>
            <a:ln w="0" cap="rnd">
              <a:solidFill>
                <a:srgbClr val="178A8B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49041" cy="90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06716" y="7934568"/>
            <a:ext cx="17476629" cy="678138"/>
            <a:chOff x="0" y="0"/>
            <a:chExt cx="4602898" cy="1786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602898" cy="178604"/>
            </a:xfrm>
            <a:custGeom>
              <a:avLst/>
              <a:gdLst/>
              <a:ahLst/>
              <a:cxnLst/>
              <a:rect l="l" t="t" r="r" b="b"/>
              <a:pathLst>
                <a:path w="4602898" h="178604">
                  <a:moveTo>
                    <a:pt x="5316" y="0"/>
                  </a:moveTo>
                  <a:lnTo>
                    <a:pt x="4597582" y="0"/>
                  </a:lnTo>
                  <a:cubicBezTo>
                    <a:pt x="4600518" y="0"/>
                    <a:pt x="4602898" y="2380"/>
                    <a:pt x="4602898" y="5316"/>
                  </a:cubicBezTo>
                  <a:lnTo>
                    <a:pt x="4602898" y="173288"/>
                  </a:lnTo>
                  <a:cubicBezTo>
                    <a:pt x="4602898" y="176224"/>
                    <a:pt x="4600518" y="178604"/>
                    <a:pt x="4597582" y="178604"/>
                  </a:cubicBezTo>
                  <a:lnTo>
                    <a:pt x="5316" y="178604"/>
                  </a:lnTo>
                  <a:cubicBezTo>
                    <a:pt x="2380" y="178604"/>
                    <a:pt x="0" y="176224"/>
                    <a:pt x="0" y="173288"/>
                  </a:cubicBezTo>
                  <a:lnTo>
                    <a:pt x="0" y="5316"/>
                  </a:lnTo>
                  <a:cubicBezTo>
                    <a:pt x="0" y="2380"/>
                    <a:pt x="2380" y="0"/>
                    <a:pt x="5316" y="0"/>
                  </a:cubicBez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4602898" cy="2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06716" y="8459850"/>
            <a:ext cx="17476629" cy="152856"/>
            <a:chOff x="0" y="0"/>
            <a:chExt cx="4602898" cy="4025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602898" cy="40258"/>
            </a:xfrm>
            <a:custGeom>
              <a:avLst/>
              <a:gdLst/>
              <a:ahLst/>
              <a:cxnLst/>
              <a:rect l="l" t="t" r="r" b="b"/>
              <a:pathLst>
                <a:path w="4602898" h="40258">
                  <a:moveTo>
                    <a:pt x="0" y="0"/>
                  </a:moveTo>
                  <a:lnTo>
                    <a:pt x="4602898" y="0"/>
                  </a:lnTo>
                  <a:lnTo>
                    <a:pt x="4602898" y="40258"/>
                  </a:lnTo>
                  <a:lnTo>
                    <a:pt x="0" y="40258"/>
                  </a:lnTo>
                  <a:close/>
                </a:path>
              </a:pathLst>
            </a:custGeom>
            <a:solidFill>
              <a:srgbClr val="178A8B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602898" cy="78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7410376" y="316231"/>
            <a:ext cx="3467249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ja-JP" altLang="en-US" sz="4200" b="1" spc="126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目的・目标</a:t>
            </a:r>
            <a:endParaRPr lang="en-US" sz="4200" b="1" spc="126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93557" y="1494529"/>
            <a:ext cx="2867454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海外拓展目的</a:t>
            </a:r>
            <a:endParaRPr lang="en-US" sz="29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893557" y="2396179"/>
            <a:ext cx="17348212" cy="10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通过出口及当地销售冲绳产食品开拓新市场，实现收益基础多元化。</a:t>
            </a:r>
            <a:b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尤其在健康意识高涨的背景下，通过扩大亚洲市场对冲绳产食品的需求，提升品牌价值，实现可持续增长。</a:t>
            </a:r>
            <a:b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同时，通过获取当地市场份额，为冲绳经济注入活力。</a:t>
            </a:r>
            <a:endParaRPr lang="en-US" altLang="ja-JP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485673" y="5222600"/>
            <a:ext cx="7194130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三年内拓展至亚洲五国，力争达成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3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亿日元总销售额。</a:t>
            </a:r>
            <a:br>
              <a:rPr lang="ja-JP" altLang="en-US" sz="2000" b="0" i="0" dirty="0">
                <a:solidFill>
                  <a:srgbClr val="222222"/>
                </a:solidFill>
                <a:effectLst/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08197" y="5225876"/>
            <a:ext cx="570720" cy="1501800"/>
          </a:xfrm>
          <a:prstGeom prst="rect">
            <a:avLst/>
          </a:prstGeom>
        </p:spPr>
        <p:txBody>
          <a:bodyPr vert="eaVert" wrap="square" lIns="108000" tIns="0" rIns="0" bIns="0" rtlCol="0" anchor="ctr" anchorCtr="0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257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短期目标</a:t>
            </a:r>
            <a:endParaRPr lang="en-US" sz="2599" b="1" spc="257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570346" y="5222600"/>
            <a:ext cx="7122338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在新加坡与当地合作伙伴签约，首年实现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1500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万日元销售额。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534039" y="5159093"/>
            <a:ext cx="461665" cy="1499535"/>
          </a:xfrm>
          <a:prstGeom prst="rect">
            <a:avLst/>
          </a:prstGeom>
        </p:spPr>
        <p:txBody>
          <a:bodyPr vert="eaVert"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257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长期目标</a:t>
            </a:r>
            <a:endParaRPr lang="en-US" sz="2599" b="1" spc="257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823447" y="8093360"/>
            <a:ext cx="2662225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具体量化目标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695915" y="8864600"/>
            <a:ext cx="16983889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新加坡市场份额达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5%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，三年后销售额达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3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亿日元。</a:t>
            </a:r>
            <a:br>
              <a:rPr lang="ja-JP" altLang="en-US" sz="2000" b="0" i="0" dirty="0">
                <a:solidFill>
                  <a:srgbClr val="222222"/>
                </a:solidFill>
                <a:effectLst/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47" name="Group 47"/>
          <p:cNvGrpSpPr/>
          <p:nvPr/>
        </p:nvGrpSpPr>
        <p:grpSpPr>
          <a:xfrm>
            <a:off x="3374690" y="1359139"/>
            <a:ext cx="14508655" cy="883027"/>
            <a:chOff x="0" y="0"/>
            <a:chExt cx="19344874" cy="1177370"/>
          </a:xfrm>
        </p:grpSpPr>
        <p:sp>
          <p:nvSpPr>
            <p:cNvPr id="48" name="Freeform 48"/>
            <p:cNvSpPr/>
            <p:nvPr/>
          </p:nvSpPr>
          <p:spPr>
            <a:xfrm>
              <a:off x="11869510" y="0"/>
              <a:ext cx="7475364" cy="1177370"/>
            </a:xfrm>
            <a:custGeom>
              <a:avLst/>
              <a:gdLst/>
              <a:ahLst/>
              <a:cxnLst/>
              <a:rect l="l" t="t" r="r" b="b"/>
              <a:pathLst>
                <a:path w="7475364" h="1177370">
                  <a:moveTo>
                    <a:pt x="0" y="0"/>
                  </a:moveTo>
                  <a:lnTo>
                    <a:pt x="7475364" y="0"/>
                  </a:lnTo>
                  <a:lnTo>
                    <a:pt x="7475364" y="1177370"/>
                  </a:lnTo>
                  <a:lnTo>
                    <a:pt x="0" y="117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5933922" y="0"/>
              <a:ext cx="5897970" cy="1177370"/>
            </a:xfrm>
            <a:custGeom>
              <a:avLst/>
              <a:gdLst/>
              <a:ahLst/>
              <a:cxnLst/>
              <a:rect l="l" t="t" r="r" b="b"/>
              <a:pathLst>
                <a:path w="5897970" h="1177370">
                  <a:moveTo>
                    <a:pt x="0" y="0"/>
                  </a:moveTo>
                  <a:lnTo>
                    <a:pt x="5897970" y="0"/>
                  </a:lnTo>
                  <a:lnTo>
                    <a:pt x="5897970" y="1177370"/>
                  </a:lnTo>
                  <a:lnTo>
                    <a:pt x="0" y="117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67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0" y="0"/>
              <a:ext cx="5897970" cy="1177370"/>
            </a:xfrm>
            <a:custGeom>
              <a:avLst/>
              <a:gdLst/>
              <a:ahLst/>
              <a:cxnLst/>
              <a:rect l="l" t="t" r="r" b="b"/>
              <a:pathLst>
                <a:path w="5897970" h="1177370">
                  <a:moveTo>
                    <a:pt x="0" y="0"/>
                  </a:moveTo>
                  <a:lnTo>
                    <a:pt x="5897970" y="0"/>
                  </a:lnTo>
                  <a:lnTo>
                    <a:pt x="5897970" y="1177370"/>
                  </a:lnTo>
                  <a:lnTo>
                    <a:pt x="0" y="1177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67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048253" y="6532539"/>
            <a:ext cx="7836880" cy="2988947"/>
            <a:chOff x="0" y="0"/>
            <a:chExt cx="2064034" cy="7872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4034" cy="787212"/>
            </a:xfrm>
            <a:custGeom>
              <a:avLst/>
              <a:gdLst/>
              <a:ahLst/>
              <a:cxnLst/>
              <a:rect l="l" t="t" r="r" b="b"/>
              <a:pathLst>
                <a:path w="2064034" h="787212">
                  <a:moveTo>
                    <a:pt x="11855" y="0"/>
                  </a:moveTo>
                  <a:lnTo>
                    <a:pt x="2052180" y="0"/>
                  </a:lnTo>
                  <a:cubicBezTo>
                    <a:pt x="2058727" y="0"/>
                    <a:pt x="2064034" y="5307"/>
                    <a:pt x="2064034" y="11855"/>
                  </a:cubicBezTo>
                  <a:lnTo>
                    <a:pt x="2064034" y="775358"/>
                  </a:lnTo>
                  <a:cubicBezTo>
                    <a:pt x="2064034" y="781905"/>
                    <a:pt x="2058727" y="787212"/>
                    <a:pt x="2052180" y="787212"/>
                  </a:cubicBezTo>
                  <a:lnTo>
                    <a:pt x="11855" y="787212"/>
                  </a:lnTo>
                  <a:cubicBezTo>
                    <a:pt x="8711" y="787212"/>
                    <a:pt x="5695" y="785963"/>
                    <a:pt x="3472" y="783740"/>
                  </a:cubicBezTo>
                  <a:cubicBezTo>
                    <a:pt x="1249" y="781517"/>
                    <a:pt x="0" y="778502"/>
                    <a:pt x="0" y="775358"/>
                  </a:cubicBezTo>
                  <a:lnTo>
                    <a:pt x="0" y="11855"/>
                  </a:lnTo>
                  <a:cubicBezTo>
                    <a:pt x="0" y="5307"/>
                    <a:pt x="5307" y="0"/>
                    <a:pt x="118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064034" cy="825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2867" y="6532539"/>
            <a:ext cx="7836880" cy="2988947"/>
            <a:chOff x="0" y="0"/>
            <a:chExt cx="2064034" cy="7872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4034" cy="787212"/>
            </a:xfrm>
            <a:custGeom>
              <a:avLst/>
              <a:gdLst/>
              <a:ahLst/>
              <a:cxnLst/>
              <a:rect l="l" t="t" r="r" b="b"/>
              <a:pathLst>
                <a:path w="2064034" h="787212">
                  <a:moveTo>
                    <a:pt x="11855" y="0"/>
                  </a:moveTo>
                  <a:lnTo>
                    <a:pt x="2052180" y="0"/>
                  </a:lnTo>
                  <a:cubicBezTo>
                    <a:pt x="2058727" y="0"/>
                    <a:pt x="2064034" y="5307"/>
                    <a:pt x="2064034" y="11855"/>
                  </a:cubicBezTo>
                  <a:lnTo>
                    <a:pt x="2064034" y="775358"/>
                  </a:lnTo>
                  <a:cubicBezTo>
                    <a:pt x="2064034" y="781905"/>
                    <a:pt x="2058727" y="787212"/>
                    <a:pt x="2052180" y="787212"/>
                  </a:cubicBezTo>
                  <a:lnTo>
                    <a:pt x="11855" y="787212"/>
                  </a:lnTo>
                  <a:cubicBezTo>
                    <a:pt x="8711" y="787212"/>
                    <a:pt x="5695" y="785963"/>
                    <a:pt x="3472" y="783740"/>
                  </a:cubicBezTo>
                  <a:cubicBezTo>
                    <a:pt x="1249" y="781517"/>
                    <a:pt x="0" y="778502"/>
                    <a:pt x="0" y="775358"/>
                  </a:cubicBezTo>
                  <a:lnTo>
                    <a:pt x="0" y="11855"/>
                  </a:lnTo>
                  <a:cubicBezTo>
                    <a:pt x="0" y="5307"/>
                    <a:pt x="5307" y="0"/>
                    <a:pt x="1185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64034" cy="825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2374" y="414585"/>
            <a:ext cx="4923252" cy="916956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06716" y="6532539"/>
            <a:ext cx="7833031" cy="678138"/>
            <a:chOff x="0" y="0"/>
            <a:chExt cx="10444041" cy="90418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444041" cy="904183"/>
              <a:chOff x="0" y="0"/>
              <a:chExt cx="2063021" cy="1786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63021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178604">
                    <a:moveTo>
                      <a:pt x="11860" y="0"/>
                    </a:moveTo>
                    <a:lnTo>
                      <a:pt x="2051160" y="0"/>
                    </a:lnTo>
                    <a:cubicBezTo>
                      <a:pt x="2054306" y="0"/>
                      <a:pt x="2057322" y="1250"/>
                      <a:pt x="2059547" y="3474"/>
                    </a:cubicBezTo>
                    <a:cubicBezTo>
                      <a:pt x="2061771" y="5698"/>
                      <a:pt x="2063021" y="8715"/>
                      <a:pt x="2063021" y="11860"/>
                    </a:cubicBezTo>
                    <a:lnTo>
                      <a:pt x="2063021" y="166744"/>
                    </a:lnTo>
                    <a:cubicBezTo>
                      <a:pt x="2063021" y="169889"/>
                      <a:pt x="2061771" y="172906"/>
                      <a:pt x="2059547" y="175130"/>
                    </a:cubicBezTo>
                    <a:cubicBezTo>
                      <a:pt x="2057322" y="177355"/>
                      <a:pt x="2054306" y="178604"/>
                      <a:pt x="2051160" y="178604"/>
                    </a:cubicBezTo>
                    <a:lnTo>
                      <a:pt x="11860" y="178604"/>
                    </a:lnTo>
                    <a:cubicBezTo>
                      <a:pt x="8715" y="178604"/>
                      <a:pt x="5698" y="177355"/>
                      <a:pt x="3474" y="175130"/>
                    </a:cubicBezTo>
                    <a:cubicBezTo>
                      <a:pt x="1250" y="172906"/>
                      <a:pt x="0" y="169889"/>
                      <a:pt x="0" y="166744"/>
                    </a:cubicBezTo>
                    <a:lnTo>
                      <a:pt x="0" y="11860"/>
                    </a:lnTo>
                    <a:cubicBezTo>
                      <a:pt x="0" y="8715"/>
                      <a:pt x="1250" y="5698"/>
                      <a:pt x="3474" y="3474"/>
                    </a:cubicBezTo>
                    <a:cubicBezTo>
                      <a:pt x="5698" y="1250"/>
                      <a:pt x="8715" y="0"/>
                      <a:pt x="11860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28600"/>
                <a:ext cx="2063021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700376"/>
              <a:ext cx="10444041" cy="203808"/>
              <a:chOff x="0" y="0"/>
              <a:chExt cx="2063021" cy="4025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63021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40258">
                    <a:moveTo>
                      <a:pt x="0" y="0"/>
                    </a:moveTo>
                    <a:lnTo>
                      <a:pt x="2063021" y="0"/>
                    </a:lnTo>
                    <a:lnTo>
                      <a:pt x="2063021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28600"/>
                <a:ext cx="2063021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182869" y="5116489"/>
            <a:ext cx="14606986" cy="549275"/>
            <a:chOff x="0" y="0"/>
            <a:chExt cx="3847107" cy="1446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47107" cy="144665"/>
            </a:xfrm>
            <a:custGeom>
              <a:avLst/>
              <a:gdLst/>
              <a:ahLst/>
              <a:cxnLst/>
              <a:rect l="l" t="t" r="r" b="b"/>
              <a:pathLst>
                <a:path w="3847107" h="144665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138305"/>
                  </a:lnTo>
                  <a:cubicBezTo>
                    <a:pt x="3847107" y="141817"/>
                    <a:pt x="3844260" y="144665"/>
                    <a:pt x="3840747" y="144665"/>
                  </a:cubicBezTo>
                  <a:lnTo>
                    <a:pt x="6360" y="144665"/>
                  </a:lnTo>
                  <a:cubicBezTo>
                    <a:pt x="2848" y="144665"/>
                    <a:pt x="0" y="141817"/>
                    <a:pt x="0" y="138305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847107" cy="18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82869" y="2496838"/>
            <a:ext cx="14606986" cy="549275"/>
            <a:chOff x="0" y="0"/>
            <a:chExt cx="3847107" cy="14466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47107" cy="144665"/>
            </a:xfrm>
            <a:custGeom>
              <a:avLst/>
              <a:gdLst/>
              <a:ahLst/>
              <a:cxnLst/>
              <a:rect l="l" t="t" r="r" b="b"/>
              <a:pathLst>
                <a:path w="3847107" h="144665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138305"/>
                  </a:lnTo>
                  <a:cubicBezTo>
                    <a:pt x="3847107" y="141817"/>
                    <a:pt x="3844260" y="144665"/>
                    <a:pt x="3840747" y="144665"/>
                  </a:cubicBezTo>
                  <a:lnTo>
                    <a:pt x="6360" y="144665"/>
                  </a:lnTo>
                  <a:cubicBezTo>
                    <a:pt x="2848" y="144665"/>
                    <a:pt x="0" y="141817"/>
                    <a:pt x="0" y="138305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847107" cy="18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182869" y="3207807"/>
            <a:ext cx="14606986" cy="549275"/>
            <a:chOff x="0" y="0"/>
            <a:chExt cx="3847107" cy="14466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847107" cy="144665"/>
            </a:xfrm>
            <a:custGeom>
              <a:avLst/>
              <a:gdLst/>
              <a:ahLst/>
              <a:cxnLst/>
              <a:rect l="l" t="t" r="r" b="b"/>
              <a:pathLst>
                <a:path w="3847107" h="144665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138305"/>
                  </a:lnTo>
                  <a:cubicBezTo>
                    <a:pt x="3847107" y="141817"/>
                    <a:pt x="3844260" y="144665"/>
                    <a:pt x="3840747" y="144665"/>
                  </a:cubicBezTo>
                  <a:lnTo>
                    <a:pt x="6360" y="144665"/>
                  </a:lnTo>
                  <a:cubicBezTo>
                    <a:pt x="2848" y="144665"/>
                    <a:pt x="0" y="141817"/>
                    <a:pt x="0" y="138305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847107" cy="182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182869" y="3913430"/>
            <a:ext cx="14606986" cy="1041134"/>
            <a:chOff x="0" y="0"/>
            <a:chExt cx="3847107" cy="27420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847107" cy="274208"/>
            </a:xfrm>
            <a:custGeom>
              <a:avLst/>
              <a:gdLst/>
              <a:ahLst/>
              <a:cxnLst/>
              <a:rect l="l" t="t" r="r" b="b"/>
              <a:pathLst>
                <a:path w="3847107" h="274208">
                  <a:moveTo>
                    <a:pt x="6360" y="0"/>
                  </a:moveTo>
                  <a:lnTo>
                    <a:pt x="3840747" y="0"/>
                  </a:lnTo>
                  <a:cubicBezTo>
                    <a:pt x="3844260" y="0"/>
                    <a:pt x="3847107" y="2848"/>
                    <a:pt x="3847107" y="6360"/>
                  </a:cubicBezTo>
                  <a:lnTo>
                    <a:pt x="3847107" y="267848"/>
                  </a:lnTo>
                  <a:cubicBezTo>
                    <a:pt x="3847107" y="271361"/>
                    <a:pt x="3844260" y="274208"/>
                    <a:pt x="3840747" y="274208"/>
                  </a:cubicBezTo>
                  <a:lnTo>
                    <a:pt x="6360" y="274208"/>
                  </a:lnTo>
                  <a:cubicBezTo>
                    <a:pt x="2848" y="274208"/>
                    <a:pt x="0" y="271361"/>
                    <a:pt x="0" y="267848"/>
                  </a:cubicBezTo>
                  <a:lnTo>
                    <a:pt x="0" y="6360"/>
                  </a:lnTo>
                  <a:cubicBezTo>
                    <a:pt x="0" y="2848"/>
                    <a:pt x="2848" y="0"/>
                    <a:pt x="6360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847107" cy="312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1119766" y="1366161"/>
            <a:ext cx="4410461" cy="883027"/>
          </a:xfrm>
          <a:custGeom>
            <a:avLst/>
            <a:gdLst/>
            <a:ahLst/>
            <a:cxnLst/>
            <a:rect l="l" t="t" r="r" b="b"/>
            <a:pathLst>
              <a:path w="4410461" h="883027">
                <a:moveTo>
                  <a:pt x="0" y="0"/>
                </a:moveTo>
                <a:lnTo>
                  <a:pt x="4410460" y="0"/>
                </a:lnTo>
                <a:lnTo>
                  <a:pt x="4410460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7118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2" name="Freeform 32"/>
          <p:cNvSpPr/>
          <p:nvPr/>
        </p:nvSpPr>
        <p:spPr>
          <a:xfrm>
            <a:off x="6668075" y="1366161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3" name="Freeform 33"/>
          <p:cNvSpPr/>
          <p:nvPr/>
        </p:nvSpPr>
        <p:spPr>
          <a:xfrm>
            <a:off x="2217633" y="1366161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4" name="Freeform 34"/>
          <p:cNvSpPr/>
          <p:nvPr/>
        </p:nvSpPr>
        <p:spPr>
          <a:xfrm>
            <a:off x="15568326" y="1366161"/>
            <a:ext cx="1269759" cy="883027"/>
          </a:xfrm>
          <a:custGeom>
            <a:avLst/>
            <a:gdLst/>
            <a:ahLst/>
            <a:cxnLst/>
            <a:rect l="l" t="t" r="r" b="b"/>
            <a:pathLst>
              <a:path w="1269759" h="883027">
                <a:moveTo>
                  <a:pt x="0" y="0"/>
                </a:moveTo>
                <a:lnTo>
                  <a:pt x="1269759" y="0"/>
                </a:lnTo>
                <a:lnTo>
                  <a:pt x="1269759" y="883027"/>
                </a:lnTo>
                <a:lnTo>
                  <a:pt x="0" y="88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41542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5" name="TextBox 35"/>
          <p:cNvSpPr txBox="1"/>
          <p:nvPr/>
        </p:nvSpPr>
        <p:spPr>
          <a:xfrm>
            <a:off x="6830839" y="316231"/>
            <a:ext cx="4626322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zh-CN" altLang="en-US" sz="4200" b="1" spc="1003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市场分析与战略</a:t>
            </a:r>
            <a:endParaRPr lang="en-US" sz="4200" b="1" spc="1003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79021" y="1520508"/>
            <a:ext cx="1636517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ja-JP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市场调研</a:t>
            </a:r>
            <a:endParaRPr lang="en-US" sz="2999" b="1" u="none" strike="noStrike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404458" y="2582563"/>
            <a:ext cx="8403838" cy="3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新加坡有机食品市场规模截至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2023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年约为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500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亿日元，预计每年增长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5%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404458" y="3293532"/>
            <a:ext cx="1412154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25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～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45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岁健康意识强烈的富裕阶层女性，尤其以白领职员及高收入家庭主妇为主要目标群体。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3404458" y="4094272"/>
            <a:ext cx="13988163" cy="33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A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公司（有机食品专业连锁店）、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B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公司（擅长线上销售的本土企业）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404458" y="5202214"/>
            <a:ext cx="1328334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随着健康意识提升，日本有机食品需求持续增长，消费者尤其重视产品安全性与高品质。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6940179" y="1352118"/>
            <a:ext cx="849676" cy="842241"/>
          </a:xfrm>
          <a:custGeom>
            <a:avLst/>
            <a:gdLst/>
            <a:ahLst/>
            <a:cxnLst/>
            <a:rect l="l" t="t" r="r" b="b"/>
            <a:pathLst>
              <a:path w="849676" h="842241">
                <a:moveTo>
                  <a:pt x="0" y="0"/>
                </a:moveTo>
                <a:lnTo>
                  <a:pt x="849676" y="0"/>
                </a:lnTo>
                <a:lnTo>
                  <a:pt x="849676" y="842241"/>
                </a:lnTo>
                <a:lnTo>
                  <a:pt x="0" y="842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2" name="TextBox 42"/>
          <p:cNvSpPr txBox="1"/>
          <p:nvPr/>
        </p:nvSpPr>
        <p:spPr>
          <a:xfrm>
            <a:off x="600638" y="2582563"/>
            <a:ext cx="151490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ja-JP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市场调研</a:t>
            </a:r>
            <a:endParaRPr lang="en-US" sz="2000" b="1" u="none" strike="noStrike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00638" y="3293532"/>
            <a:ext cx="2285554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目标客户群体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00637" y="4085087"/>
            <a:ext cx="2484229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竞争对手概况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600638" y="5202214"/>
            <a:ext cx="2484228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当地消费者需求</a:t>
            </a:r>
            <a:endParaRPr lang="en-US" sz="2000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0242996" y="7359650"/>
            <a:ext cx="7451243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结合市场分析结果，明确企业产品与服务的拓展路径。提出建立竞争优势、定价策略、渠道开拓等具体战略方案。</a:t>
            </a:r>
            <a:r>
              <a:rPr lang="ja-JP" altLang="en-US" sz="2000" b="0" i="0" dirty="0">
                <a:solidFill>
                  <a:srgbClr val="222222"/>
                </a:solidFill>
                <a:effectLst/>
                <a:latin typeface="Noto Sans JP" panose="020B0200000000000000" pitchFamily="34" charset="-128"/>
                <a:ea typeface="Noto Sans JP" panose="020B0200000000000000" pitchFamily="34" charset="-128"/>
              </a:rPr>
              <a:t>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3484822" y="6647910"/>
            <a:ext cx="167296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200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市场分析</a:t>
            </a:r>
            <a:endParaRPr lang="en-US" sz="2599" b="1" spc="200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616124" y="7359650"/>
            <a:ext cx="7410367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基于数据与调研结果，分析市场动向、增长潜力、挑战及机遇。预测业务前景，明确风险与机遇。</a:t>
            </a:r>
            <a:endParaRPr lang="ja-JP" altLang="en-US" sz="2000" b="0" i="0" dirty="0">
              <a:solidFill>
                <a:srgbClr val="222222"/>
              </a:solidFill>
              <a:effectLst/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49" name="Group 49"/>
          <p:cNvGrpSpPr/>
          <p:nvPr/>
        </p:nvGrpSpPr>
        <p:grpSpPr>
          <a:xfrm rot="-5400000">
            <a:off x="8425511" y="7741885"/>
            <a:ext cx="1545773" cy="570255"/>
            <a:chOff x="0" y="0"/>
            <a:chExt cx="593109" cy="21880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593109" cy="218806"/>
            </a:xfrm>
            <a:custGeom>
              <a:avLst/>
              <a:gdLst/>
              <a:ahLst/>
              <a:cxnLst/>
              <a:rect l="l" t="t" r="r" b="b"/>
              <a:pathLst>
                <a:path w="593109" h="218806">
                  <a:moveTo>
                    <a:pt x="296555" y="218806"/>
                  </a:moveTo>
                  <a:lnTo>
                    <a:pt x="593109" y="0"/>
                  </a:lnTo>
                  <a:lnTo>
                    <a:pt x="0" y="0"/>
                  </a:lnTo>
                  <a:lnTo>
                    <a:pt x="296555" y="218806"/>
                  </a:lnTo>
                  <a:close/>
                </a:path>
              </a:pathLst>
            </a:custGeom>
            <a:solidFill>
              <a:srgbClr val="178A8B">
                <a:alpha val="4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92673" y="-22471"/>
              <a:ext cx="407763" cy="139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052102" y="6532539"/>
            <a:ext cx="7833031" cy="678138"/>
            <a:chOff x="0" y="0"/>
            <a:chExt cx="10444041" cy="904183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10444041" cy="904183"/>
              <a:chOff x="0" y="0"/>
              <a:chExt cx="2063021" cy="178604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063021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178604">
                    <a:moveTo>
                      <a:pt x="11860" y="0"/>
                    </a:moveTo>
                    <a:lnTo>
                      <a:pt x="2051160" y="0"/>
                    </a:lnTo>
                    <a:cubicBezTo>
                      <a:pt x="2054306" y="0"/>
                      <a:pt x="2057322" y="1250"/>
                      <a:pt x="2059547" y="3474"/>
                    </a:cubicBezTo>
                    <a:cubicBezTo>
                      <a:pt x="2061771" y="5698"/>
                      <a:pt x="2063021" y="8715"/>
                      <a:pt x="2063021" y="11860"/>
                    </a:cubicBezTo>
                    <a:lnTo>
                      <a:pt x="2063021" y="166744"/>
                    </a:lnTo>
                    <a:cubicBezTo>
                      <a:pt x="2063021" y="169889"/>
                      <a:pt x="2061771" y="172906"/>
                      <a:pt x="2059547" y="175130"/>
                    </a:cubicBezTo>
                    <a:cubicBezTo>
                      <a:pt x="2057322" y="177355"/>
                      <a:pt x="2054306" y="178604"/>
                      <a:pt x="2051160" y="178604"/>
                    </a:cubicBezTo>
                    <a:lnTo>
                      <a:pt x="11860" y="178604"/>
                    </a:lnTo>
                    <a:cubicBezTo>
                      <a:pt x="8715" y="178604"/>
                      <a:pt x="5698" y="177355"/>
                      <a:pt x="3474" y="175130"/>
                    </a:cubicBezTo>
                    <a:cubicBezTo>
                      <a:pt x="1250" y="172906"/>
                      <a:pt x="0" y="169889"/>
                      <a:pt x="0" y="166744"/>
                    </a:cubicBezTo>
                    <a:lnTo>
                      <a:pt x="0" y="11860"/>
                    </a:lnTo>
                    <a:cubicBezTo>
                      <a:pt x="0" y="8715"/>
                      <a:pt x="1250" y="5698"/>
                      <a:pt x="3474" y="3474"/>
                    </a:cubicBezTo>
                    <a:cubicBezTo>
                      <a:pt x="5698" y="1250"/>
                      <a:pt x="8715" y="0"/>
                      <a:pt x="11860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28600"/>
                <a:ext cx="2063021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700376"/>
              <a:ext cx="10444041" cy="203808"/>
              <a:chOff x="0" y="0"/>
              <a:chExt cx="2063021" cy="4025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2063021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2063021" h="40258">
                    <a:moveTo>
                      <a:pt x="0" y="0"/>
                    </a:moveTo>
                    <a:lnTo>
                      <a:pt x="2063021" y="0"/>
                    </a:lnTo>
                    <a:lnTo>
                      <a:pt x="2063021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228600"/>
                <a:ext cx="2063021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sp>
        <p:nvSpPr>
          <p:cNvPr id="59" name="TextBox 59"/>
          <p:cNvSpPr txBox="1"/>
          <p:nvPr/>
        </p:nvSpPr>
        <p:spPr>
          <a:xfrm>
            <a:off x="13116608" y="6647296"/>
            <a:ext cx="1700170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spc="506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战略规划</a:t>
            </a:r>
            <a:endParaRPr lang="en-US" sz="2599" b="1" spc="506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40945" y="7952316"/>
            <a:ext cx="17406111" cy="1920898"/>
            <a:chOff x="0" y="0"/>
            <a:chExt cx="4584325" cy="505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4326" cy="505915"/>
            </a:xfrm>
            <a:custGeom>
              <a:avLst/>
              <a:gdLst/>
              <a:ahLst/>
              <a:cxnLst/>
              <a:rect l="l" t="t" r="r" b="b"/>
              <a:pathLst>
                <a:path w="4584326" h="505915">
                  <a:moveTo>
                    <a:pt x="5337" y="0"/>
                  </a:moveTo>
                  <a:lnTo>
                    <a:pt x="4578988" y="0"/>
                  </a:lnTo>
                  <a:cubicBezTo>
                    <a:pt x="4580404" y="0"/>
                    <a:pt x="4581761" y="562"/>
                    <a:pt x="4582762" y="1563"/>
                  </a:cubicBezTo>
                  <a:cubicBezTo>
                    <a:pt x="4583763" y="2564"/>
                    <a:pt x="4584326" y="3922"/>
                    <a:pt x="4584326" y="5337"/>
                  </a:cubicBezTo>
                  <a:lnTo>
                    <a:pt x="4584326" y="500578"/>
                  </a:lnTo>
                  <a:cubicBezTo>
                    <a:pt x="4584326" y="501994"/>
                    <a:pt x="4583763" y="503351"/>
                    <a:pt x="4582762" y="504352"/>
                  </a:cubicBezTo>
                  <a:cubicBezTo>
                    <a:pt x="4581761" y="505353"/>
                    <a:pt x="4580404" y="505915"/>
                    <a:pt x="4578988" y="505915"/>
                  </a:cubicBezTo>
                  <a:lnTo>
                    <a:pt x="5337" y="505915"/>
                  </a:lnTo>
                  <a:cubicBezTo>
                    <a:pt x="3922" y="505915"/>
                    <a:pt x="2564" y="505353"/>
                    <a:pt x="1563" y="504352"/>
                  </a:cubicBezTo>
                  <a:cubicBezTo>
                    <a:pt x="562" y="503351"/>
                    <a:pt x="0" y="501994"/>
                    <a:pt x="0" y="500578"/>
                  </a:cubicBezTo>
                  <a:lnTo>
                    <a:pt x="0" y="5337"/>
                  </a:lnTo>
                  <a:cubicBezTo>
                    <a:pt x="0" y="3922"/>
                    <a:pt x="562" y="2564"/>
                    <a:pt x="1563" y="1563"/>
                  </a:cubicBezTo>
                  <a:cubicBezTo>
                    <a:pt x="2564" y="562"/>
                    <a:pt x="3922" y="0"/>
                    <a:pt x="53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4325" cy="544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0945" y="7952316"/>
            <a:ext cx="17406111" cy="678138"/>
            <a:chOff x="0" y="0"/>
            <a:chExt cx="23208147" cy="90418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3208147" cy="904183"/>
              <a:chOff x="0" y="0"/>
              <a:chExt cx="4584325" cy="1786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84326" cy="178604"/>
              </a:xfrm>
              <a:custGeom>
                <a:avLst/>
                <a:gdLst/>
                <a:ahLst/>
                <a:cxnLst/>
                <a:rect l="l" t="t" r="r" b="b"/>
                <a:pathLst>
                  <a:path w="4584326" h="178604">
                    <a:moveTo>
                      <a:pt x="5337" y="0"/>
                    </a:moveTo>
                    <a:lnTo>
                      <a:pt x="4578988" y="0"/>
                    </a:lnTo>
                    <a:cubicBezTo>
                      <a:pt x="4580404" y="0"/>
                      <a:pt x="4581761" y="562"/>
                      <a:pt x="4582762" y="1563"/>
                    </a:cubicBezTo>
                    <a:cubicBezTo>
                      <a:pt x="4583763" y="2564"/>
                      <a:pt x="4584326" y="3922"/>
                      <a:pt x="4584326" y="5337"/>
                    </a:cubicBezTo>
                    <a:lnTo>
                      <a:pt x="4584326" y="173267"/>
                    </a:lnTo>
                    <a:cubicBezTo>
                      <a:pt x="4584326" y="174682"/>
                      <a:pt x="4583763" y="176040"/>
                      <a:pt x="4582762" y="177041"/>
                    </a:cubicBezTo>
                    <a:cubicBezTo>
                      <a:pt x="4581761" y="178042"/>
                      <a:pt x="4580404" y="178604"/>
                      <a:pt x="4578988" y="178604"/>
                    </a:cubicBezTo>
                    <a:lnTo>
                      <a:pt x="5337" y="178604"/>
                    </a:lnTo>
                    <a:cubicBezTo>
                      <a:pt x="3922" y="178604"/>
                      <a:pt x="2564" y="178042"/>
                      <a:pt x="1563" y="177041"/>
                    </a:cubicBezTo>
                    <a:cubicBezTo>
                      <a:pt x="562" y="176040"/>
                      <a:pt x="0" y="174682"/>
                      <a:pt x="0" y="173267"/>
                    </a:cubicBezTo>
                    <a:lnTo>
                      <a:pt x="0" y="5337"/>
                    </a:lnTo>
                    <a:cubicBezTo>
                      <a:pt x="0" y="3922"/>
                      <a:pt x="562" y="2564"/>
                      <a:pt x="1563" y="1563"/>
                    </a:cubicBezTo>
                    <a:cubicBezTo>
                      <a:pt x="2564" y="562"/>
                      <a:pt x="3922" y="0"/>
                      <a:pt x="5337" y="0"/>
                    </a:cubicBez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28600"/>
                <a:ext cx="4584325" cy="4072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700376"/>
              <a:ext cx="23208147" cy="203808"/>
              <a:chOff x="0" y="0"/>
              <a:chExt cx="4584325" cy="4025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84326" cy="40258"/>
              </a:xfrm>
              <a:custGeom>
                <a:avLst/>
                <a:gdLst/>
                <a:ahLst/>
                <a:cxnLst/>
                <a:rect l="l" t="t" r="r" b="b"/>
                <a:pathLst>
                  <a:path w="4584326" h="40258">
                    <a:moveTo>
                      <a:pt x="0" y="0"/>
                    </a:moveTo>
                    <a:lnTo>
                      <a:pt x="4584326" y="0"/>
                    </a:lnTo>
                    <a:lnTo>
                      <a:pt x="4584326" y="40258"/>
                    </a:lnTo>
                    <a:lnTo>
                      <a:pt x="0" y="40258"/>
                    </a:lnTo>
                    <a:close/>
                  </a:path>
                </a:pathLst>
              </a:custGeom>
              <a:solidFill>
                <a:srgbClr val="178A8B"/>
              </a:solidFill>
              <a:ln w="38100" cap="sq">
                <a:solidFill>
                  <a:srgbClr val="178A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28600"/>
                <a:ext cx="4584325" cy="268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6839744" y="647700"/>
            <a:ext cx="4032448" cy="505648"/>
            <a:chOff x="0" y="0"/>
            <a:chExt cx="8181891" cy="1284677"/>
          </a:xfrm>
        </p:grpSpPr>
        <p:sp>
          <p:nvSpPr>
            <p:cNvPr id="16" name="Freeform 16"/>
            <p:cNvSpPr/>
            <p:nvPr/>
          </p:nvSpPr>
          <p:spPr>
            <a:xfrm>
              <a:off x="0" y="62070"/>
              <a:ext cx="6564336" cy="1222608"/>
            </a:xfrm>
            <a:custGeom>
              <a:avLst/>
              <a:gdLst/>
              <a:ahLst/>
              <a:cxnLst/>
              <a:rect l="l" t="t" r="r" b="b"/>
              <a:pathLst>
                <a:path w="6564336" h="1222608">
                  <a:moveTo>
                    <a:pt x="0" y="0"/>
                  </a:moveTo>
                  <a:lnTo>
                    <a:pt x="6564336" y="0"/>
                  </a:lnTo>
                  <a:lnTo>
                    <a:pt x="6564336" y="1222607"/>
                  </a:lnTo>
                  <a:lnTo>
                    <a:pt x="0" y="1222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951698" y="0"/>
              <a:ext cx="2230192" cy="1222608"/>
            </a:xfrm>
            <a:custGeom>
              <a:avLst/>
              <a:gdLst/>
              <a:ahLst/>
              <a:cxnLst/>
              <a:rect l="l" t="t" r="r" b="b"/>
              <a:pathLst>
                <a:path w="2230192" h="1222608">
                  <a:moveTo>
                    <a:pt x="0" y="0"/>
                  </a:moveTo>
                  <a:lnTo>
                    <a:pt x="2230193" y="0"/>
                  </a:lnTo>
                  <a:lnTo>
                    <a:pt x="2230193" y="1222608"/>
                  </a:lnTo>
                  <a:lnTo>
                    <a:pt x="0" y="1222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9433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984191" y="315327"/>
            <a:ext cx="3789857" cy="6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zh-CN" altLang="en-US" sz="4200" b="1" spc="18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产品</a:t>
            </a:r>
            <a:r>
              <a:rPr lang="en-US" altLang="zh-CN" sz="4200" b="1" spc="18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·</a:t>
            </a:r>
            <a:r>
              <a:rPr lang="zh-CN" altLang="en-US" sz="4200" b="1" spc="18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服务特点</a:t>
            </a:r>
            <a:endParaRPr lang="en-US" sz="4200" b="1" spc="18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40950" y="8864600"/>
            <a:ext cx="16914895" cy="36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说明如何根据当地文化与消费者需求调整产品服务。展示融入当地市场特色改良的具体改进点。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21588" y="8115242"/>
            <a:ext cx="400925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面向当地市场的定制化内容</a:t>
            </a:r>
            <a:endParaRPr lang="en-US" sz="2599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440945" y="2423142"/>
            <a:ext cx="17370543" cy="618860"/>
            <a:chOff x="0" y="0"/>
            <a:chExt cx="4574958" cy="16299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74958" cy="162992"/>
            </a:xfrm>
            <a:custGeom>
              <a:avLst/>
              <a:gdLst/>
              <a:ahLst/>
              <a:cxnLst/>
              <a:rect l="l" t="t" r="r" b="b"/>
              <a:pathLst>
                <a:path w="4574958" h="162992">
                  <a:moveTo>
                    <a:pt x="5348" y="0"/>
                  </a:moveTo>
                  <a:lnTo>
                    <a:pt x="4569610" y="0"/>
                  </a:lnTo>
                  <a:cubicBezTo>
                    <a:pt x="4572564" y="0"/>
                    <a:pt x="4574958" y="2395"/>
                    <a:pt x="4574958" y="5348"/>
                  </a:cubicBezTo>
                  <a:lnTo>
                    <a:pt x="4574958" y="157644"/>
                  </a:lnTo>
                  <a:cubicBezTo>
                    <a:pt x="4574958" y="160597"/>
                    <a:pt x="4572564" y="162992"/>
                    <a:pt x="4569610" y="162992"/>
                  </a:cubicBezTo>
                  <a:lnTo>
                    <a:pt x="5348" y="162992"/>
                  </a:lnTo>
                  <a:cubicBezTo>
                    <a:pt x="2395" y="162992"/>
                    <a:pt x="0" y="160597"/>
                    <a:pt x="0" y="157644"/>
                  </a:cubicBezTo>
                  <a:lnTo>
                    <a:pt x="0" y="5348"/>
                  </a:lnTo>
                  <a:cubicBezTo>
                    <a:pt x="0" y="2395"/>
                    <a:pt x="2395" y="0"/>
                    <a:pt x="5348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574958" cy="201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40945" y="4012105"/>
            <a:ext cx="17370543" cy="1276284"/>
            <a:chOff x="0" y="0"/>
            <a:chExt cx="4574958" cy="33614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574958" cy="336141"/>
            </a:xfrm>
            <a:custGeom>
              <a:avLst/>
              <a:gdLst/>
              <a:ahLst/>
              <a:cxnLst/>
              <a:rect l="l" t="t" r="r" b="b"/>
              <a:pathLst>
                <a:path w="4574958" h="336141">
                  <a:moveTo>
                    <a:pt x="5348" y="0"/>
                  </a:moveTo>
                  <a:lnTo>
                    <a:pt x="4569610" y="0"/>
                  </a:lnTo>
                  <a:cubicBezTo>
                    <a:pt x="4572564" y="0"/>
                    <a:pt x="4574958" y="2395"/>
                    <a:pt x="4574958" y="5348"/>
                  </a:cubicBezTo>
                  <a:lnTo>
                    <a:pt x="4574958" y="330792"/>
                  </a:lnTo>
                  <a:cubicBezTo>
                    <a:pt x="4574958" y="333746"/>
                    <a:pt x="4572564" y="336141"/>
                    <a:pt x="4569610" y="336141"/>
                  </a:cubicBezTo>
                  <a:lnTo>
                    <a:pt x="5348" y="336141"/>
                  </a:lnTo>
                  <a:cubicBezTo>
                    <a:pt x="2395" y="336141"/>
                    <a:pt x="0" y="333746"/>
                    <a:pt x="0" y="330792"/>
                  </a:cubicBezTo>
                  <a:lnTo>
                    <a:pt x="0" y="5348"/>
                  </a:lnTo>
                  <a:cubicBezTo>
                    <a:pt x="0" y="2395"/>
                    <a:pt x="2395" y="0"/>
                    <a:pt x="5348" y="0"/>
                  </a:cubicBezTo>
                  <a:close/>
                </a:path>
              </a:pathLst>
            </a:custGeom>
            <a:solidFill>
              <a:srgbClr val="F3F2F3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574958" cy="37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40944" y="3364491"/>
            <a:ext cx="413105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产品</a:t>
            </a:r>
            <a:r>
              <a:rPr lang="en-US" altLang="zh-CN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·</a:t>
            </a:r>
            <a:r>
              <a:rPr lang="zh-CN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服务概要</a:t>
            </a:r>
            <a:endParaRPr lang="en-US" sz="25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73944" y="2543659"/>
            <a:ext cx="11021003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ja-JP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冲绳纯茶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60537" y="1521017"/>
            <a:ext cx="3301454" cy="50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zh-CN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产品</a:t>
            </a:r>
            <a:r>
              <a:rPr lang="en-US" altLang="zh-CN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·</a:t>
            </a:r>
            <a:r>
              <a:rPr lang="zh-CN" altLang="en-US" sz="29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服务名称</a:t>
            </a:r>
            <a:endParaRPr lang="en-US" sz="29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35867" y="4208059"/>
            <a:ext cx="17019977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推出冲绳县产有机草本茶“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Okinawa Pure Tea”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。采用无农药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·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无添加工艺，面向高端酒店及咖啡馆供应。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11467843" y="5606390"/>
            <a:ext cx="6343645" cy="2058306"/>
            <a:chOff x="0" y="0"/>
            <a:chExt cx="1670754" cy="54210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70754" cy="542105"/>
            </a:xfrm>
            <a:custGeom>
              <a:avLst/>
              <a:gdLst/>
              <a:ahLst/>
              <a:cxnLst/>
              <a:rect l="l" t="t" r="r" b="b"/>
              <a:pathLst>
                <a:path w="1670754" h="542105">
                  <a:moveTo>
                    <a:pt x="14645" y="0"/>
                  </a:moveTo>
                  <a:lnTo>
                    <a:pt x="1656109" y="0"/>
                  </a:lnTo>
                  <a:cubicBezTo>
                    <a:pt x="1659993" y="0"/>
                    <a:pt x="1663718" y="1543"/>
                    <a:pt x="1666465" y="4289"/>
                  </a:cubicBezTo>
                  <a:cubicBezTo>
                    <a:pt x="1669211" y="7036"/>
                    <a:pt x="1670754" y="10761"/>
                    <a:pt x="1670754" y="14645"/>
                  </a:cubicBezTo>
                  <a:lnTo>
                    <a:pt x="1670754" y="527460"/>
                  </a:lnTo>
                  <a:cubicBezTo>
                    <a:pt x="1670754" y="535548"/>
                    <a:pt x="1664197" y="542105"/>
                    <a:pt x="1656109" y="542105"/>
                  </a:cubicBezTo>
                  <a:lnTo>
                    <a:pt x="14645" y="542105"/>
                  </a:lnTo>
                  <a:cubicBezTo>
                    <a:pt x="10761" y="542105"/>
                    <a:pt x="7036" y="540562"/>
                    <a:pt x="4289" y="537816"/>
                  </a:cubicBezTo>
                  <a:cubicBezTo>
                    <a:pt x="1543" y="535069"/>
                    <a:pt x="0" y="531344"/>
                    <a:pt x="0" y="527460"/>
                  </a:cubicBezTo>
                  <a:lnTo>
                    <a:pt x="0" y="14645"/>
                  </a:lnTo>
                  <a:cubicBezTo>
                    <a:pt x="0" y="10761"/>
                    <a:pt x="1543" y="7036"/>
                    <a:pt x="4289" y="4289"/>
                  </a:cubicBezTo>
                  <a:cubicBezTo>
                    <a:pt x="7036" y="1543"/>
                    <a:pt x="10761" y="0"/>
                    <a:pt x="1464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670754" cy="580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40945" y="6392338"/>
            <a:ext cx="118435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</a:pPr>
            <a:r>
              <a:rPr lang="ja-JP" altLang="en-US" sz="2599" b="1" spc="1029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特点</a:t>
            </a:r>
            <a:endParaRPr lang="en-US" sz="2599" b="1" spc="1029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9360024" y="6169581"/>
            <a:ext cx="2553155" cy="895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zh-CN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与竞品的差</a:t>
            </a:r>
            <a:br>
              <a:rPr lang="en-US" altLang="zh-CN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</a:br>
            <a:r>
              <a:rPr lang="zh-CN" altLang="en-US" sz="2599" b="1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异化优势</a:t>
            </a:r>
            <a:endParaRPr lang="en-US" sz="2599" b="1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2731509" y="1359139"/>
            <a:ext cx="3936899" cy="883027"/>
          </a:xfrm>
          <a:custGeom>
            <a:avLst/>
            <a:gdLst/>
            <a:ahLst/>
            <a:cxnLst/>
            <a:rect l="l" t="t" r="r" b="b"/>
            <a:pathLst>
              <a:path w="3936899" h="883027">
                <a:moveTo>
                  <a:pt x="0" y="0"/>
                </a:moveTo>
                <a:lnTo>
                  <a:pt x="3936899" y="0"/>
                </a:lnTo>
                <a:lnTo>
                  <a:pt x="3936899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240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7" name="Freeform 37"/>
          <p:cNvSpPr/>
          <p:nvPr/>
        </p:nvSpPr>
        <p:spPr>
          <a:xfrm>
            <a:off x="8279818" y="1359139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8" name="Freeform 38"/>
          <p:cNvSpPr/>
          <p:nvPr/>
        </p:nvSpPr>
        <p:spPr>
          <a:xfrm>
            <a:off x="3829377" y="1359139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9" name="Freeform 39"/>
          <p:cNvSpPr/>
          <p:nvPr/>
        </p:nvSpPr>
        <p:spPr>
          <a:xfrm>
            <a:off x="16916058" y="1168639"/>
            <a:ext cx="909882" cy="1035427"/>
          </a:xfrm>
          <a:custGeom>
            <a:avLst/>
            <a:gdLst/>
            <a:ahLst/>
            <a:cxnLst/>
            <a:rect l="l" t="t" r="r" b="b"/>
            <a:pathLst>
              <a:path w="909882" h="1035427">
                <a:moveTo>
                  <a:pt x="0" y="0"/>
                </a:moveTo>
                <a:lnTo>
                  <a:pt x="909882" y="0"/>
                </a:lnTo>
                <a:lnTo>
                  <a:pt x="909882" y="1035428"/>
                </a:lnTo>
                <a:lnTo>
                  <a:pt x="0" y="1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0" name="TextBox 40"/>
          <p:cNvSpPr txBox="1"/>
          <p:nvPr/>
        </p:nvSpPr>
        <p:spPr>
          <a:xfrm>
            <a:off x="11694948" y="5794853"/>
            <a:ext cx="5960897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通过</a:t>
            </a:r>
            <a:r>
              <a:rPr lang="en-US" altLang="zh-CN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100%</a:t>
            </a: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冲绳原料、高品质香气风味、环保包装等特性，与竞品形成差异化，打造环保型品牌。</a:t>
            </a:r>
            <a:r>
              <a:rPr lang="ja-JP" altLang="en-US" sz="2000" b="0" i="0" dirty="0">
                <a:solidFill>
                  <a:srgbClr val="222222"/>
                </a:solidFill>
                <a:effectLst/>
                <a:latin typeface="Noto Sans JP" panose="020B0200000000000000" pitchFamily="34" charset="-128"/>
                <a:ea typeface="Noto Sans JP" panose="020B0200000000000000" pitchFamily="34" charset="-128"/>
              </a:rPr>
              <a:t>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1869744" y="5591200"/>
            <a:ext cx="6343645" cy="2058306"/>
            <a:chOff x="0" y="0"/>
            <a:chExt cx="1670754" cy="54210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670754" cy="542105"/>
            </a:xfrm>
            <a:custGeom>
              <a:avLst/>
              <a:gdLst/>
              <a:ahLst/>
              <a:cxnLst/>
              <a:rect l="l" t="t" r="r" b="b"/>
              <a:pathLst>
                <a:path w="1670754" h="542105">
                  <a:moveTo>
                    <a:pt x="14645" y="0"/>
                  </a:moveTo>
                  <a:lnTo>
                    <a:pt x="1656109" y="0"/>
                  </a:lnTo>
                  <a:cubicBezTo>
                    <a:pt x="1659993" y="0"/>
                    <a:pt x="1663718" y="1543"/>
                    <a:pt x="1666465" y="4289"/>
                  </a:cubicBezTo>
                  <a:cubicBezTo>
                    <a:pt x="1669211" y="7036"/>
                    <a:pt x="1670754" y="10761"/>
                    <a:pt x="1670754" y="14645"/>
                  </a:cubicBezTo>
                  <a:lnTo>
                    <a:pt x="1670754" y="527460"/>
                  </a:lnTo>
                  <a:cubicBezTo>
                    <a:pt x="1670754" y="535548"/>
                    <a:pt x="1664197" y="542105"/>
                    <a:pt x="1656109" y="542105"/>
                  </a:cubicBezTo>
                  <a:lnTo>
                    <a:pt x="14645" y="542105"/>
                  </a:lnTo>
                  <a:cubicBezTo>
                    <a:pt x="10761" y="542105"/>
                    <a:pt x="7036" y="540562"/>
                    <a:pt x="4289" y="537816"/>
                  </a:cubicBezTo>
                  <a:cubicBezTo>
                    <a:pt x="1543" y="535069"/>
                    <a:pt x="0" y="531344"/>
                    <a:pt x="0" y="527460"/>
                  </a:cubicBezTo>
                  <a:lnTo>
                    <a:pt x="0" y="14645"/>
                  </a:lnTo>
                  <a:cubicBezTo>
                    <a:pt x="0" y="10761"/>
                    <a:pt x="1543" y="7036"/>
                    <a:pt x="4289" y="4289"/>
                  </a:cubicBezTo>
                  <a:cubicBezTo>
                    <a:pt x="7036" y="1543"/>
                    <a:pt x="10761" y="0"/>
                    <a:pt x="1464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78A8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670754" cy="580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2156207" y="5779663"/>
            <a:ext cx="5901295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rgbClr val="222222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记载产品或服务的特性、技术、设计、功能等独特性。</a:t>
            </a:r>
            <a:endParaRPr lang="en-US" sz="20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2" name="Freeform 38">
            <a:extLst>
              <a:ext uri="{FF2B5EF4-FFF2-40B4-BE49-F238E27FC236}">
                <a16:creationId xmlns:a16="http://schemas.microsoft.com/office/drawing/2014/main" id="{5DEC7A9D-3256-EFBC-2CF1-61B6DDA6C1AD}"/>
              </a:ext>
            </a:extLst>
          </p:cNvPr>
          <p:cNvSpPr/>
          <p:nvPr/>
        </p:nvSpPr>
        <p:spPr>
          <a:xfrm>
            <a:off x="3167336" y="1349303"/>
            <a:ext cx="4423478" cy="883027"/>
          </a:xfrm>
          <a:custGeom>
            <a:avLst/>
            <a:gdLst/>
            <a:ahLst/>
            <a:cxnLst/>
            <a:rect l="l" t="t" r="r" b="b"/>
            <a:pathLst>
              <a:path w="4423478" h="883027">
                <a:moveTo>
                  <a:pt x="0" y="0"/>
                </a:moveTo>
                <a:lnTo>
                  <a:pt x="4423478" y="0"/>
                </a:lnTo>
                <a:lnTo>
                  <a:pt x="4423478" y="883028"/>
                </a:lnTo>
                <a:lnTo>
                  <a:pt x="0" y="883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6744"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23673" y="1781427"/>
            <a:ext cx="4262539" cy="915866"/>
            <a:chOff x="0" y="0"/>
            <a:chExt cx="1122644" cy="241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783044" y="1781427"/>
            <a:ext cx="4262539" cy="915866"/>
            <a:chOff x="0" y="0"/>
            <a:chExt cx="1122644" cy="2412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42416" y="1781427"/>
            <a:ext cx="4262539" cy="915866"/>
            <a:chOff x="0" y="0"/>
            <a:chExt cx="1122644" cy="2412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01788" y="2806275"/>
            <a:ext cx="4262539" cy="2942779"/>
            <a:chOff x="0" y="0"/>
            <a:chExt cx="1122644" cy="7750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0480" y="2806275"/>
            <a:ext cx="4262539" cy="2942779"/>
            <a:chOff x="0" y="0"/>
            <a:chExt cx="1122644" cy="7750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7583" y="3647237"/>
            <a:ext cx="3722164" cy="1784225"/>
            <a:chOff x="0" y="0"/>
            <a:chExt cx="980323" cy="4699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83044" y="2806275"/>
            <a:ext cx="4262539" cy="2942779"/>
            <a:chOff x="0" y="0"/>
            <a:chExt cx="1122644" cy="77505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053232" y="3647237"/>
            <a:ext cx="3722164" cy="1784225"/>
            <a:chOff x="0" y="0"/>
            <a:chExt cx="980323" cy="46991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245609" y="2806275"/>
            <a:ext cx="4262539" cy="2942779"/>
            <a:chOff x="0" y="0"/>
            <a:chExt cx="1122644" cy="7750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521834" y="3647237"/>
            <a:ext cx="3722164" cy="1784225"/>
            <a:chOff x="0" y="0"/>
            <a:chExt cx="980323" cy="46991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984398" y="3647237"/>
            <a:ext cx="3722164" cy="1784225"/>
            <a:chOff x="0" y="0"/>
            <a:chExt cx="980323" cy="46991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701788" y="1783422"/>
            <a:ext cx="4262539" cy="915866"/>
            <a:chOff x="0" y="0"/>
            <a:chExt cx="1122644" cy="24121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40475" y="5949079"/>
            <a:ext cx="4262539" cy="915866"/>
            <a:chOff x="0" y="0"/>
            <a:chExt cx="1122644" cy="24121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799847" y="5949079"/>
            <a:ext cx="4262539" cy="915866"/>
            <a:chOff x="0" y="0"/>
            <a:chExt cx="1122644" cy="24121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259218" y="5949079"/>
            <a:ext cx="4262539" cy="915866"/>
            <a:chOff x="0" y="0"/>
            <a:chExt cx="1122644" cy="24121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718590" y="6973927"/>
            <a:ext cx="4262539" cy="2942779"/>
            <a:chOff x="0" y="0"/>
            <a:chExt cx="1122644" cy="77505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37282" y="6973927"/>
            <a:ext cx="4262539" cy="2942779"/>
            <a:chOff x="0" y="0"/>
            <a:chExt cx="1122644" cy="77505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04386" y="7814889"/>
            <a:ext cx="3722164" cy="1784225"/>
            <a:chOff x="0" y="0"/>
            <a:chExt cx="980323" cy="46991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4799847" y="6973927"/>
            <a:ext cx="4262539" cy="2942779"/>
            <a:chOff x="0" y="0"/>
            <a:chExt cx="1122644" cy="775053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5070034" y="7814889"/>
            <a:ext cx="3722164" cy="1784225"/>
            <a:chOff x="0" y="0"/>
            <a:chExt cx="980323" cy="46991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9262411" y="6973927"/>
            <a:ext cx="4262539" cy="2942779"/>
            <a:chOff x="0" y="0"/>
            <a:chExt cx="1122644" cy="775053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122644" cy="775053"/>
            </a:xfrm>
            <a:custGeom>
              <a:avLst/>
              <a:gdLst/>
              <a:ahLst/>
              <a:cxnLst/>
              <a:rect l="l" t="t" r="r" b="b"/>
              <a:pathLst>
                <a:path w="1122644" h="775053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753258"/>
                  </a:lnTo>
                  <a:cubicBezTo>
                    <a:pt x="1122644" y="765295"/>
                    <a:pt x="1112886" y="775053"/>
                    <a:pt x="1100849" y="775053"/>
                  </a:cubicBezTo>
                  <a:lnTo>
                    <a:pt x="21795" y="775053"/>
                  </a:lnTo>
                  <a:cubicBezTo>
                    <a:pt x="9758" y="775053"/>
                    <a:pt x="0" y="765295"/>
                    <a:pt x="0" y="753258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1122644" cy="813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9538636" y="7814889"/>
            <a:ext cx="3722164" cy="1784225"/>
            <a:chOff x="0" y="0"/>
            <a:chExt cx="980323" cy="469919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4001200" y="7814889"/>
            <a:ext cx="3722164" cy="1784225"/>
            <a:chOff x="0" y="0"/>
            <a:chExt cx="980323" cy="46991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980323" cy="469919"/>
            </a:xfrm>
            <a:custGeom>
              <a:avLst/>
              <a:gdLst/>
              <a:ahLst/>
              <a:cxnLst/>
              <a:rect l="l" t="t" r="r" b="b"/>
              <a:pathLst>
                <a:path w="980323" h="469919">
                  <a:moveTo>
                    <a:pt x="24959" y="0"/>
                  </a:moveTo>
                  <a:lnTo>
                    <a:pt x="955364" y="0"/>
                  </a:lnTo>
                  <a:cubicBezTo>
                    <a:pt x="969148" y="0"/>
                    <a:pt x="980323" y="11175"/>
                    <a:pt x="980323" y="24959"/>
                  </a:cubicBezTo>
                  <a:lnTo>
                    <a:pt x="980323" y="444960"/>
                  </a:lnTo>
                  <a:cubicBezTo>
                    <a:pt x="980323" y="458745"/>
                    <a:pt x="969148" y="469919"/>
                    <a:pt x="955364" y="469919"/>
                  </a:cubicBezTo>
                  <a:lnTo>
                    <a:pt x="24959" y="469919"/>
                  </a:lnTo>
                  <a:cubicBezTo>
                    <a:pt x="11175" y="469919"/>
                    <a:pt x="0" y="458745"/>
                    <a:pt x="0" y="444960"/>
                  </a:cubicBezTo>
                  <a:lnTo>
                    <a:pt x="0" y="24959"/>
                  </a:lnTo>
                  <a:cubicBezTo>
                    <a:pt x="0" y="11175"/>
                    <a:pt x="11175" y="0"/>
                    <a:pt x="2495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980323" cy="508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3718590" y="5951075"/>
            <a:ext cx="4262539" cy="915866"/>
            <a:chOff x="0" y="0"/>
            <a:chExt cx="1122644" cy="241216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122644" cy="241216"/>
            </a:xfrm>
            <a:custGeom>
              <a:avLst/>
              <a:gdLst/>
              <a:ahLst/>
              <a:cxnLst/>
              <a:rect l="l" t="t" r="r" b="b"/>
              <a:pathLst>
                <a:path w="1122644" h="241216">
                  <a:moveTo>
                    <a:pt x="21795" y="0"/>
                  </a:moveTo>
                  <a:lnTo>
                    <a:pt x="1100849" y="0"/>
                  </a:lnTo>
                  <a:cubicBezTo>
                    <a:pt x="1112886" y="0"/>
                    <a:pt x="1122644" y="9758"/>
                    <a:pt x="1122644" y="21795"/>
                  </a:cubicBezTo>
                  <a:lnTo>
                    <a:pt x="1122644" y="219421"/>
                  </a:lnTo>
                  <a:cubicBezTo>
                    <a:pt x="1122644" y="225201"/>
                    <a:pt x="1120348" y="230745"/>
                    <a:pt x="1116260" y="234832"/>
                  </a:cubicBezTo>
                  <a:cubicBezTo>
                    <a:pt x="1112173" y="238920"/>
                    <a:pt x="1106629" y="241216"/>
                    <a:pt x="1100849" y="241216"/>
                  </a:cubicBezTo>
                  <a:lnTo>
                    <a:pt x="21795" y="241216"/>
                  </a:lnTo>
                  <a:cubicBezTo>
                    <a:pt x="9758" y="241216"/>
                    <a:pt x="0" y="231458"/>
                    <a:pt x="0" y="219421"/>
                  </a:cubicBezTo>
                  <a:lnTo>
                    <a:pt x="0" y="21795"/>
                  </a:lnTo>
                  <a:cubicBezTo>
                    <a:pt x="0" y="9758"/>
                    <a:pt x="9758" y="0"/>
                    <a:pt x="21795" y="0"/>
                  </a:cubicBezTo>
                  <a:close/>
                </a:path>
              </a:pathLst>
            </a:custGeom>
            <a:solidFill>
              <a:srgbClr val="178A8B">
                <a:alpha val="69804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1122644" cy="279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1292276" y="2031625"/>
            <a:ext cx="250713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4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6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804215" y="3764728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・实地考察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・消费者问卷调查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・竞争对手分析</a:t>
            </a:r>
            <a:endParaRPr lang="en-US" altLang="ja-JP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1794665" y="3011618"/>
            <a:ext cx="147940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市场调研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428636" y="3011618"/>
            <a:ext cx="315948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zh-CN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销售渠道拓展</a:t>
            </a:r>
            <a:endParaRPr lang="en-US" altLang="ja-JP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5269864" y="3764728"/>
            <a:ext cx="3442088" cy="6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・与当地零售店、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　电商平台签订合作协议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5678124" y="2020877"/>
            <a:ext cx="250598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9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10557514" y="3011618"/>
            <a:ext cx="1850827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试销阶段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9738464" y="3764728"/>
            <a:ext cx="3005935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・向目标客户群提供样品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・社交媒体推广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14167305" y="3018387"/>
            <a:ext cx="3137889" cy="42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正式销售・品牌确立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14201030" y="3764728"/>
            <a:ext cx="2503810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・广告投放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・提升品牌本地知名度</a:t>
            </a:r>
            <a:endParaRPr lang="en-US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9940663" y="2027289"/>
            <a:ext cx="2933927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2025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10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12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14659764" y="2037739"/>
            <a:ext cx="255433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2026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1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月～</a:t>
            </a:r>
            <a:r>
              <a:rPr lang="en-US" altLang="ja-JP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3</a:t>
            </a: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821017" y="6194941"/>
            <a:ext cx="344965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821017" y="7932381"/>
            <a:ext cx="3301454" cy="93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  <a:endParaRPr lang="en-US" altLang="ja-JP" sz="1800" dirty="0">
              <a:solidFill>
                <a:srgbClr val="343434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1748637" y="7179270"/>
            <a:ext cx="140005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第五阶段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6023148" y="7179270"/>
            <a:ext cx="2015766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第六阶段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5286666" y="7932381"/>
            <a:ext cx="1600200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286666" y="6194941"/>
            <a:ext cx="3488730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10481255" y="7159112"/>
            <a:ext cx="200334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第七阶段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9755268" y="7932381"/>
            <a:ext cx="1600200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5035274" y="7156401"/>
            <a:ext cx="180331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ja-JP" alt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第八阶段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14217832" y="7932381"/>
            <a:ext cx="1600200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1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2</a:t>
            </a:r>
            <a:b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</a:br>
            <a:r>
              <a:rPr lang="ja-JP" altLang="en-US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・行动</a:t>
            </a:r>
            <a:r>
              <a:rPr lang="en-US" altLang="ja-JP" dirty="0">
                <a:solidFill>
                  <a:srgbClr val="343434"/>
                </a:solidFill>
                <a:latin typeface="Noto Sans JP"/>
                <a:ea typeface="Noto Sans JP"/>
                <a:cs typeface="Noto Sans JP"/>
                <a:sym typeface="Noto Sans JP"/>
              </a:rPr>
              <a:t>3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9755267" y="6194941"/>
            <a:ext cx="343414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14167305" y="6194941"/>
            <a:ext cx="3539256" cy="43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○○○○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年◯月</a:t>
            </a:r>
            <a:r>
              <a:rPr lang="en-US" sz="2599" b="1" dirty="0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〜◯</a:t>
            </a:r>
            <a:r>
              <a:rPr lang="en-US" sz="2599" b="1" dirty="0" err="1">
                <a:solidFill>
                  <a:srgbClr val="FAFAFA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月</a:t>
            </a:r>
            <a:endParaRPr lang="en-US" sz="2599" b="1" dirty="0">
              <a:solidFill>
                <a:srgbClr val="FAFAFA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101" name="Freeform 101"/>
          <p:cNvSpPr/>
          <p:nvPr/>
        </p:nvSpPr>
        <p:spPr>
          <a:xfrm>
            <a:off x="7703840" y="414585"/>
            <a:ext cx="3096344" cy="758776"/>
          </a:xfrm>
          <a:custGeom>
            <a:avLst/>
            <a:gdLst/>
            <a:ahLst/>
            <a:cxnLst/>
            <a:rect l="l" t="t" r="r" b="b"/>
            <a:pathLst>
              <a:path w="4923252" h="916956">
                <a:moveTo>
                  <a:pt x="0" y="0"/>
                </a:moveTo>
                <a:lnTo>
                  <a:pt x="4923252" y="0"/>
                </a:lnTo>
                <a:lnTo>
                  <a:pt x="4923252" y="916955"/>
                </a:lnTo>
                <a:lnTo>
                  <a:pt x="0" y="916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2" name="TextBox 102"/>
          <p:cNvSpPr txBox="1"/>
          <p:nvPr/>
        </p:nvSpPr>
        <p:spPr>
          <a:xfrm>
            <a:off x="6796980" y="316231"/>
            <a:ext cx="4808646" cy="71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ja-JP" altLang="en-US" sz="4200" b="1" spc="420" dirty="0">
                <a:solidFill>
                  <a:srgbClr val="178A8B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执行计划</a:t>
            </a:r>
            <a:endParaRPr lang="en-US" sz="4200" b="1" spc="420" dirty="0">
              <a:solidFill>
                <a:srgbClr val="178A8B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template_light-blue</Template>
  <TotalTime>34</TotalTime>
  <Words>528</Words>
  <Application>Microsoft Office PowerPoint</Application>
  <PresentationFormat>ユーザー設定</PresentationFormat>
  <Paragraphs>80</Paragraphs>
  <Slides>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Areej Bold</vt:lpstr>
      <vt:lpstr>Calibri</vt:lpstr>
      <vt:lpstr>Arial</vt:lpstr>
      <vt:lpstr>Noto Sans JP</vt:lpstr>
      <vt:lpstr>Noto Sans JP Bold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2026-01-30T03:10:30Z</dcterms:created>
  <dcterms:modified xsi:type="dcterms:W3CDTF">2026-01-30T03:44:41Z</dcterms:modified>
  <dc:identifier>DAGeG9D4deo</dc:identifier>
</cp:coreProperties>
</file>