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8288000" cy="10287000"/>
  <p:notesSz cx="6858000" cy="9144000"/>
  <p:embeddedFontLst>
    <p:embeddedFont>
      <p:font typeface="Noto Sans JP Bold" panose="020B0800000000000000" pitchFamily="34" charset="-128"/>
      <p:regular r:id="rId9"/>
      <p:bold r:id="rId10"/>
    </p:embeddedFont>
    <p:embeddedFont>
      <p:font typeface="Areej Bold" pitchFamily="2" charset="-78"/>
      <p:regular r:id="rId11"/>
      <p:bold r:id="rId12"/>
    </p:embeddedFont>
    <p:embeddedFont>
      <p:font typeface="Noto Sans JP" panose="020B0200000000000000" pitchFamily="34" charset="-128"/>
      <p:regular r:id="rId13"/>
      <p:bold r:id="rId14"/>
    </p:embeddedFont>
    <p:embeddedFont>
      <p:font typeface="游ゴシック" panose="020B0400000000000000" pitchFamily="34" charset="-128"/>
      <p:regular r:id="rId15"/>
      <p:bold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F09E9-57DD-F248-AA36-71ABD52CC6A7}" v="4" dt="2025-03-13T01:53:20.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58" autoAdjust="0"/>
  </p:normalViewPr>
  <p:slideViewPr>
    <p:cSldViewPr>
      <p:cViewPr varScale="1">
        <p:scale>
          <a:sx n="69" d="100"/>
          <a:sy n="69" d="100"/>
        </p:scale>
        <p:origin x="256"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隆太 宮城" userId="92f204ab9f33e0e3" providerId="LiveId" clId="{966F09E9-57DD-F248-AA36-71ABD52CC6A7}"/>
    <pc:docChg chg="undo custSel modSld">
      <pc:chgData name="隆太 宮城" userId="92f204ab9f33e0e3" providerId="LiveId" clId="{966F09E9-57DD-F248-AA36-71ABD52CC6A7}" dt="2025-03-13T02:05:33.103" v="290" actId="948"/>
      <pc:docMkLst>
        <pc:docMk/>
      </pc:docMkLst>
      <pc:sldChg chg="modSp mod">
        <pc:chgData name="隆太 宮城" userId="92f204ab9f33e0e3" providerId="LiveId" clId="{966F09E9-57DD-F248-AA36-71ABD52CC6A7}" dt="2025-03-13T01:50:25.505" v="183" actId="20577"/>
        <pc:sldMkLst>
          <pc:docMk/>
          <pc:sldMk cId="0" sldId="257"/>
        </pc:sldMkLst>
        <pc:spChg chg="mod">
          <ac:chgData name="隆太 宮城" userId="92f204ab9f33e0e3" providerId="LiveId" clId="{966F09E9-57DD-F248-AA36-71ABD52CC6A7}" dt="2025-03-13T01:50:25.505" v="183" actId="20577"/>
          <ac:spMkLst>
            <pc:docMk/>
            <pc:sldMk cId="0" sldId="257"/>
            <ac:spMk id="47" creationId="{00000000-0000-0000-0000-000000000000}"/>
          </ac:spMkLst>
        </pc:spChg>
        <pc:spChg chg="mod">
          <ac:chgData name="隆太 宮城" userId="92f204ab9f33e0e3" providerId="LiveId" clId="{966F09E9-57DD-F248-AA36-71ABD52CC6A7}" dt="2025-03-13T01:49:55.752" v="144" actId="20577"/>
          <ac:spMkLst>
            <pc:docMk/>
            <pc:sldMk cId="0" sldId="257"/>
            <ac:spMk id="49" creationId="{00000000-0000-0000-0000-000000000000}"/>
          </ac:spMkLst>
        </pc:spChg>
        <pc:spChg chg="mod">
          <ac:chgData name="隆太 宮城" userId="92f204ab9f33e0e3" providerId="LiveId" clId="{966F09E9-57DD-F248-AA36-71ABD52CC6A7}" dt="2025-03-13T01:47:25.264" v="6" actId="14100"/>
          <ac:spMkLst>
            <pc:docMk/>
            <pc:sldMk cId="0" sldId="257"/>
            <ac:spMk id="53" creationId="{00000000-0000-0000-0000-000000000000}"/>
          </ac:spMkLst>
        </pc:spChg>
        <pc:spChg chg="mod">
          <ac:chgData name="隆太 宮城" userId="92f204ab9f33e0e3" providerId="LiveId" clId="{966F09E9-57DD-F248-AA36-71ABD52CC6A7}" dt="2025-03-13T01:47:41.016" v="38" actId="20577"/>
          <ac:spMkLst>
            <pc:docMk/>
            <pc:sldMk cId="0" sldId="257"/>
            <ac:spMk id="54" creationId="{00000000-0000-0000-0000-000000000000}"/>
          </ac:spMkLst>
        </pc:spChg>
        <pc:spChg chg="mod">
          <ac:chgData name="隆太 宮城" userId="92f204ab9f33e0e3" providerId="LiveId" clId="{966F09E9-57DD-F248-AA36-71ABD52CC6A7}" dt="2025-03-13T01:48:35.048" v="134"/>
          <ac:spMkLst>
            <pc:docMk/>
            <pc:sldMk cId="0" sldId="257"/>
            <ac:spMk id="55" creationId="{00000000-0000-0000-0000-000000000000}"/>
          </ac:spMkLst>
        </pc:spChg>
        <pc:spChg chg="mod">
          <ac:chgData name="隆太 宮城" userId="92f204ab9f33e0e3" providerId="LiveId" clId="{966F09E9-57DD-F248-AA36-71ABD52CC6A7}" dt="2025-03-13T01:49:43.605" v="141" actId="20577"/>
          <ac:spMkLst>
            <pc:docMk/>
            <pc:sldMk cId="0" sldId="257"/>
            <ac:spMk id="56" creationId="{00000000-0000-0000-0000-000000000000}"/>
          </ac:spMkLst>
        </pc:spChg>
        <pc:grpChg chg="mod">
          <ac:chgData name="隆太 宮城" userId="92f204ab9f33e0e3" providerId="LiveId" clId="{966F09E9-57DD-F248-AA36-71ABD52CC6A7}" dt="2025-03-13T01:47:17.127" v="3" actId="1076"/>
          <ac:grpSpMkLst>
            <pc:docMk/>
            <pc:sldMk cId="0" sldId="257"/>
            <ac:grpSpMk id="2" creationId="{F3FB4E55-BC56-06AE-57B5-3F5CEF37179C}"/>
          </ac:grpSpMkLst>
        </pc:grpChg>
      </pc:sldChg>
      <pc:sldChg chg="modSp mod">
        <pc:chgData name="隆太 宮城" userId="92f204ab9f33e0e3" providerId="LiveId" clId="{966F09E9-57DD-F248-AA36-71ABD52CC6A7}" dt="2025-03-13T02:05:01.616" v="289" actId="948"/>
        <pc:sldMkLst>
          <pc:docMk/>
          <pc:sldMk cId="0" sldId="258"/>
        </pc:sldMkLst>
        <pc:spChg chg="mod">
          <ac:chgData name="隆太 宮城" userId="92f204ab9f33e0e3" providerId="LiveId" clId="{966F09E9-57DD-F248-AA36-71ABD52CC6A7}" dt="2025-03-13T01:50:50.890" v="200" actId="20577"/>
          <ac:spMkLst>
            <pc:docMk/>
            <pc:sldMk cId="0" sldId="258"/>
            <ac:spMk id="40" creationId="{00000000-0000-0000-0000-000000000000}"/>
          </ac:spMkLst>
        </pc:spChg>
        <pc:spChg chg="mod">
          <ac:chgData name="隆太 宮城" userId="92f204ab9f33e0e3" providerId="LiveId" clId="{966F09E9-57DD-F248-AA36-71ABD52CC6A7}" dt="2025-03-13T02:04:41.907" v="288" actId="948"/>
          <ac:spMkLst>
            <pc:docMk/>
            <pc:sldMk cId="0" sldId="258"/>
            <ac:spMk id="41" creationId="{00000000-0000-0000-0000-000000000000}"/>
          </ac:spMkLst>
        </pc:spChg>
        <pc:spChg chg="mod">
          <ac:chgData name="隆太 宮城" userId="92f204ab9f33e0e3" providerId="LiveId" clId="{966F09E9-57DD-F248-AA36-71ABD52CC6A7}" dt="2025-03-13T01:51:05.452" v="201" actId="1036"/>
          <ac:spMkLst>
            <pc:docMk/>
            <pc:sldMk cId="0" sldId="258"/>
            <ac:spMk id="42" creationId="{00000000-0000-0000-0000-000000000000}"/>
          </ac:spMkLst>
        </pc:spChg>
        <pc:spChg chg="mod">
          <ac:chgData name="隆太 宮城" userId="92f204ab9f33e0e3" providerId="LiveId" clId="{966F09E9-57DD-F248-AA36-71ABD52CC6A7}" dt="2025-03-13T01:51:13.195" v="202"/>
          <ac:spMkLst>
            <pc:docMk/>
            <pc:sldMk cId="0" sldId="258"/>
            <ac:spMk id="43" creationId="{00000000-0000-0000-0000-000000000000}"/>
          </ac:spMkLst>
        </pc:spChg>
        <pc:spChg chg="mod">
          <ac:chgData name="隆太 宮城" userId="92f204ab9f33e0e3" providerId="LiveId" clId="{966F09E9-57DD-F248-AA36-71ABD52CC6A7}" dt="2025-03-13T02:05:01.616" v="289" actId="948"/>
          <ac:spMkLst>
            <pc:docMk/>
            <pc:sldMk cId="0" sldId="258"/>
            <ac:spMk id="46" creationId="{00000000-0000-0000-0000-000000000000}"/>
          </ac:spMkLst>
        </pc:spChg>
      </pc:sldChg>
      <pc:sldChg chg="addSp modSp mod">
        <pc:chgData name="隆太 宮城" userId="92f204ab9f33e0e3" providerId="LiveId" clId="{966F09E9-57DD-F248-AA36-71ABD52CC6A7}" dt="2025-03-13T02:05:33.103" v="290" actId="948"/>
        <pc:sldMkLst>
          <pc:docMk/>
          <pc:sldMk cId="0" sldId="259"/>
        </pc:sldMkLst>
        <pc:spChg chg="add">
          <ac:chgData name="隆太 宮城" userId="92f204ab9f33e0e3" providerId="LiveId" clId="{966F09E9-57DD-F248-AA36-71ABD52CC6A7}" dt="2025-03-13T01:53:15.066" v="259"/>
          <ac:spMkLst>
            <pc:docMk/>
            <pc:sldMk cId="0" sldId="259"/>
            <ac:spMk id="2" creationId="{98D50554-5868-1598-793A-ADC9F4AB6A3D}"/>
          </ac:spMkLst>
        </pc:spChg>
        <pc:spChg chg="add">
          <ac:chgData name="隆太 宮城" userId="92f204ab9f33e0e3" providerId="LiveId" clId="{966F09E9-57DD-F248-AA36-71ABD52CC6A7}" dt="2025-03-13T01:53:19.771" v="260"/>
          <ac:spMkLst>
            <pc:docMk/>
            <pc:sldMk cId="0" sldId="259"/>
            <ac:spMk id="3" creationId="{347FFE27-6433-8249-3415-B7DDB7AC454A}"/>
          </ac:spMkLst>
        </pc:spChg>
        <pc:spChg chg="mod">
          <ac:chgData name="隆太 宮城" userId="92f204ab9f33e0e3" providerId="LiveId" clId="{966F09E9-57DD-F248-AA36-71ABD52CC6A7}" dt="2025-03-13T01:52:02.942" v="211" actId="20577"/>
          <ac:spMkLst>
            <pc:docMk/>
            <pc:sldMk cId="0" sldId="259"/>
            <ac:spMk id="37" creationId="{00000000-0000-0000-0000-000000000000}"/>
          </ac:spMkLst>
        </pc:spChg>
        <pc:spChg chg="mod">
          <ac:chgData name="隆太 宮城" userId="92f204ab9f33e0e3" providerId="LiveId" clId="{966F09E9-57DD-F248-AA36-71ABD52CC6A7}" dt="2025-03-13T01:52:21.906" v="213" actId="14100"/>
          <ac:spMkLst>
            <pc:docMk/>
            <pc:sldMk cId="0" sldId="259"/>
            <ac:spMk id="38" creationId="{00000000-0000-0000-0000-000000000000}"/>
          </ac:spMkLst>
        </pc:spChg>
        <pc:spChg chg="mod">
          <ac:chgData name="隆太 宮城" userId="92f204ab9f33e0e3" providerId="LiveId" clId="{966F09E9-57DD-F248-AA36-71ABD52CC6A7}" dt="2025-03-13T01:53:06.357" v="258" actId="20577"/>
          <ac:spMkLst>
            <pc:docMk/>
            <pc:sldMk cId="0" sldId="259"/>
            <ac:spMk id="39" creationId="{00000000-0000-0000-0000-000000000000}"/>
          </ac:spMkLst>
        </pc:spChg>
        <pc:spChg chg="mod">
          <ac:chgData name="隆太 宮城" userId="92f204ab9f33e0e3" providerId="LiveId" clId="{966F09E9-57DD-F248-AA36-71ABD52CC6A7}" dt="2025-03-13T01:53:53.239" v="266" actId="14100"/>
          <ac:spMkLst>
            <pc:docMk/>
            <pc:sldMk cId="0" sldId="259"/>
            <ac:spMk id="40" creationId="{00000000-0000-0000-0000-000000000000}"/>
          </ac:spMkLst>
        </pc:spChg>
        <pc:spChg chg="mod">
          <ac:chgData name="隆太 宮城" userId="92f204ab9f33e0e3" providerId="LiveId" clId="{966F09E9-57DD-F248-AA36-71ABD52CC6A7}" dt="2025-03-13T01:53:36.595" v="264"/>
          <ac:spMkLst>
            <pc:docMk/>
            <pc:sldMk cId="0" sldId="259"/>
            <ac:spMk id="46" creationId="{00000000-0000-0000-0000-000000000000}"/>
          </ac:spMkLst>
        </pc:spChg>
        <pc:spChg chg="mod">
          <ac:chgData name="隆太 宮城" userId="92f204ab9f33e0e3" providerId="LiveId" clId="{966F09E9-57DD-F248-AA36-71ABD52CC6A7}" dt="2025-03-13T02:05:33.103" v="290" actId="948"/>
          <ac:spMkLst>
            <pc:docMk/>
            <pc:sldMk cId="0" sldId="259"/>
            <ac:spMk id="48" creationId="{00000000-0000-0000-0000-000000000000}"/>
          </ac:spMkLst>
        </pc:spChg>
        <pc:picChg chg="add">
          <ac:chgData name="隆太 宮城" userId="92f204ab9f33e0e3" providerId="LiveId" clId="{966F09E9-57DD-F248-AA36-71ABD52CC6A7}" dt="2025-03-13T01:53:15.066" v="259"/>
          <ac:picMkLst>
            <pc:docMk/>
            <pc:sldMk cId="0" sldId="259"/>
            <ac:picMk id="1026" creationId="{E610804A-4648-790E-61FD-AF9ABCF83A8F}"/>
          </ac:picMkLst>
        </pc:picChg>
        <pc:picChg chg="add">
          <ac:chgData name="隆太 宮城" userId="92f204ab9f33e0e3" providerId="LiveId" clId="{966F09E9-57DD-F248-AA36-71ABD52CC6A7}" dt="2025-03-13T01:53:15.066" v="259"/>
          <ac:picMkLst>
            <pc:docMk/>
            <pc:sldMk cId="0" sldId="259"/>
            <ac:picMk id="1027" creationId="{56A9B724-30FE-7719-AAF0-D67C2C4DAAEA}"/>
          </ac:picMkLst>
        </pc:picChg>
        <pc:picChg chg="add">
          <ac:chgData name="隆太 宮城" userId="92f204ab9f33e0e3" providerId="LiveId" clId="{966F09E9-57DD-F248-AA36-71ABD52CC6A7}" dt="2025-03-13T01:53:19.771" v="260"/>
          <ac:picMkLst>
            <pc:docMk/>
            <pc:sldMk cId="0" sldId="259"/>
            <ac:picMk id="1029" creationId="{EFA5ABC2-6C22-F8F3-B094-38BB893C55D9}"/>
          </ac:picMkLst>
        </pc:picChg>
        <pc:picChg chg="add">
          <ac:chgData name="隆太 宮城" userId="92f204ab9f33e0e3" providerId="LiveId" clId="{966F09E9-57DD-F248-AA36-71ABD52CC6A7}" dt="2025-03-13T01:53:19.771" v="260"/>
          <ac:picMkLst>
            <pc:docMk/>
            <pc:sldMk cId="0" sldId="259"/>
            <ac:picMk id="1030" creationId="{B1CB0EAD-24C6-D87D-7470-49DEEB78E55D}"/>
          </ac:picMkLst>
        </pc:picChg>
      </pc:sldChg>
      <pc:sldChg chg="modSp mod">
        <pc:chgData name="隆太 宮城" userId="92f204ab9f33e0e3" providerId="LiveId" clId="{966F09E9-57DD-F248-AA36-71ABD52CC6A7}" dt="2025-03-13T01:54:58.621" v="280"/>
        <pc:sldMkLst>
          <pc:docMk/>
          <pc:sldMk cId="0" sldId="260"/>
        </pc:sldMkLst>
        <pc:spChg chg="mod">
          <ac:chgData name="隆太 宮城" userId="92f204ab9f33e0e3" providerId="LiveId" clId="{966F09E9-57DD-F248-AA36-71ABD52CC6A7}" dt="2025-03-13T01:54:58.621" v="280"/>
          <ac:spMkLst>
            <pc:docMk/>
            <pc:sldMk cId="0" sldId="260"/>
            <ac:spMk id="19" creationId="{00000000-0000-0000-0000-000000000000}"/>
          </ac:spMkLst>
        </pc:spChg>
        <pc:spChg chg="mod">
          <ac:chgData name="隆太 宮城" userId="92f204ab9f33e0e3" providerId="LiveId" clId="{966F09E9-57DD-F248-AA36-71ABD52CC6A7}" dt="2025-03-13T01:54:22.153" v="267"/>
          <ac:spMkLst>
            <pc:docMk/>
            <pc:sldMk cId="0" sldId="260"/>
            <ac:spMk id="28" creationId="{00000000-0000-0000-0000-000000000000}"/>
          </ac:spMkLst>
        </pc:spChg>
        <pc:spChg chg="mod">
          <ac:chgData name="隆太 宮城" userId="92f204ab9f33e0e3" providerId="LiveId" clId="{966F09E9-57DD-F248-AA36-71ABD52CC6A7}" dt="2025-03-13T01:54:30.124" v="268"/>
          <ac:spMkLst>
            <pc:docMk/>
            <pc:sldMk cId="0" sldId="260"/>
            <ac:spMk id="30" creationId="{00000000-0000-0000-0000-000000000000}"/>
          </ac:spMkLst>
        </pc:spChg>
        <pc:spChg chg="mod">
          <ac:chgData name="隆太 宮城" userId="92f204ab9f33e0e3" providerId="LiveId" clId="{966F09E9-57DD-F248-AA36-71ABD52CC6A7}" dt="2025-03-13T01:54:51.110" v="279"/>
          <ac:spMkLst>
            <pc:docMk/>
            <pc:sldMk cId="0" sldId="260"/>
            <ac:spMk id="40" creationId="{00000000-0000-0000-0000-000000000000}"/>
          </ac:spMkLst>
        </pc:spChg>
        <pc:spChg chg="mod">
          <ac:chgData name="隆太 宮城" userId="92f204ab9f33e0e3" providerId="LiveId" clId="{966F09E9-57DD-F248-AA36-71ABD52CC6A7}" dt="2025-03-13T01:54:43.480" v="278" actId="20577"/>
          <ac:spMkLst>
            <pc:docMk/>
            <pc:sldMk cId="0" sldId="260"/>
            <ac:spMk id="44" creationId="{00000000-0000-0000-0000-000000000000}"/>
          </ac:spMkLst>
        </pc:spChg>
      </pc:sldChg>
      <pc:sldChg chg="modSp mod">
        <pc:chgData name="隆太 宮城" userId="92f204ab9f33e0e3" providerId="LiveId" clId="{966F09E9-57DD-F248-AA36-71ABD52CC6A7}" dt="2025-03-13T01:56:07.272" v="287" actId="20577"/>
        <pc:sldMkLst>
          <pc:docMk/>
          <pc:sldMk cId="0" sldId="261"/>
        </pc:sldMkLst>
        <pc:spChg chg="mod">
          <ac:chgData name="隆太 宮城" userId="92f204ab9f33e0e3" providerId="LiveId" clId="{966F09E9-57DD-F248-AA36-71ABD52CC6A7}" dt="2025-03-13T01:55:57.082" v="284"/>
          <ac:spMkLst>
            <pc:docMk/>
            <pc:sldMk cId="0" sldId="261"/>
            <ac:spMk id="78" creationId="{00000000-0000-0000-0000-000000000000}"/>
          </ac:spMkLst>
        </pc:spChg>
        <pc:spChg chg="mod">
          <ac:chgData name="隆太 宮城" userId="92f204ab9f33e0e3" providerId="LiveId" clId="{966F09E9-57DD-F248-AA36-71ABD52CC6A7}" dt="2025-03-13T01:56:07.272" v="287" actId="20577"/>
          <ac:spMkLst>
            <pc:docMk/>
            <pc:sldMk cId="0" sldId="261"/>
            <ac:spMk id="80" creationId="{00000000-0000-0000-0000-000000000000}"/>
          </ac:spMkLst>
        </pc:spChg>
        <pc:spChg chg="mod">
          <ac:chgData name="隆太 宮城" userId="92f204ab9f33e0e3" providerId="LiveId" clId="{966F09E9-57DD-F248-AA36-71ABD52CC6A7}" dt="2025-03-13T01:55:51.335" v="283" actId="14100"/>
          <ac:spMkLst>
            <pc:docMk/>
            <pc:sldMk cId="0" sldId="261"/>
            <ac:spMk id="81" creationId="{00000000-0000-0000-0000-000000000000}"/>
          </ac:spMkLst>
        </pc:spChg>
        <pc:spChg chg="mod">
          <ac:chgData name="隆太 宮城" userId="92f204ab9f33e0e3" providerId="LiveId" clId="{966F09E9-57DD-F248-AA36-71ABD52CC6A7}" dt="2025-03-13T01:55:25.927" v="281"/>
          <ac:spMkLst>
            <pc:docMk/>
            <pc:sldMk cId="0" sldId="261"/>
            <ac:spMk id="9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F3E2A-B1B2-614D-8F93-10B9E6CD1A9A}" type="datetimeFigureOut">
              <a:rPr kumimoji="1" lang="ja-JP" altLang="en-US" smtClean="0"/>
              <a:t>2025/3/13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F6F8C-D0DA-7741-B97F-0DFAF52EC1EB}" type="slidenum">
              <a:rPr kumimoji="1" lang="ja-JP" altLang="en-US" smtClean="0"/>
              <a:t>‹#›</a:t>
            </a:fld>
            <a:endParaRPr kumimoji="1" lang="ja-JP" altLang="en-US"/>
          </a:p>
        </p:txBody>
      </p:sp>
    </p:spTree>
    <p:extLst>
      <p:ext uri="{BB962C8B-B14F-4D97-AF65-F5344CB8AC3E}">
        <p14:creationId xmlns:p14="http://schemas.microsoft.com/office/powerpoint/2010/main" val="24593066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2F6F8C-D0DA-7741-B97F-0DFAF52EC1EB}" type="slidenum">
              <a:rPr kumimoji="1" lang="ja-JP" altLang="en-US" smtClean="0"/>
              <a:t>5</a:t>
            </a:fld>
            <a:endParaRPr kumimoji="1" lang="ja-JP" altLang="en-US"/>
          </a:p>
        </p:txBody>
      </p:sp>
    </p:spTree>
    <p:extLst>
      <p:ext uri="{BB962C8B-B14F-4D97-AF65-F5344CB8AC3E}">
        <p14:creationId xmlns:p14="http://schemas.microsoft.com/office/powerpoint/2010/main" val="342091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2F6F8C-D0DA-7741-B97F-0DFAF52EC1EB}" type="slidenum">
              <a:rPr kumimoji="1" lang="ja-JP" altLang="en-US" smtClean="0"/>
              <a:t>6</a:t>
            </a:fld>
            <a:endParaRPr kumimoji="1" lang="ja-JP" altLang="en-US"/>
          </a:p>
        </p:txBody>
      </p:sp>
    </p:spTree>
    <p:extLst>
      <p:ext uri="{BB962C8B-B14F-4D97-AF65-F5344CB8AC3E}">
        <p14:creationId xmlns:p14="http://schemas.microsoft.com/office/powerpoint/2010/main" val="98754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9"/>
          <p:cNvSpPr txBox="1"/>
          <p:nvPr/>
        </p:nvSpPr>
        <p:spPr>
          <a:xfrm>
            <a:off x="345730" y="2622429"/>
            <a:ext cx="17596540" cy="6831211"/>
          </a:xfrm>
          <a:prstGeom prst="rect">
            <a:avLst/>
          </a:prstGeom>
        </p:spPr>
        <p:txBody>
          <a:bodyPr lIns="50800" tIns="50800" rIns="50800" bIns="50800" rtlCol="0" anchor="ctr"/>
          <a:lstStyle/>
          <a:p>
            <a:pPr algn="ctr">
              <a:lnSpc>
                <a:spcPts val="2940"/>
              </a:lnSpc>
            </a:pPr>
            <a:endParaRPr/>
          </a:p>
        </p:txBody>
      </p:sp>
      <p:sp>
        <p:nvSpPr>
          <p:cNvPr id="12" name="TextBox 12"/>
          <p:cNvSpPr txBox="1"/>
          <p:nvPr/>
        </p:nvSpPr>
        <p:spPr>
          <a:xfrm>
            <a:off x="5677086" y="1686210"/>
            <a:ext cx="6933828" cy="1009650"/>
          </a:xfrm>
          <a:prstGeom prst="rect">
            <a:avLst/>
          </a:prstGeom>
        </p:spPr>
        <p:txBody>
          <a:bodyPr wrap="square" lIns="0" tIns="0" rIns="0" bIns="0" rtlCol="0" anchor="t">
            <a:spAutoFit/>
          </a:bodyPr>
          <a:lstStyle/>
          <a:p>
            <a:pPr algn="ctr">
              <a:lnSpc>
                <a:spcPts val="8399"/>
              </a:lnSpc>
              <a:spcBef>
                <a:spcPct val="0"/>
              </a:spcBef>
            </a:pPr>
            <a:r>
              <a:rPr lang="en-US" sz="5999" b="1" dirty="0" err="1">
                <a:solidFill>
                  <a:srgbClr val="178A8B"/>
                </a:solidFill>
                <a:latin typeface="Noto Sans JP Bold"/>
                <a:ea typeface="Noto Sans JP Bold"/>
                <a:cs typeface="Noto Sans JP Bold"/>
                <a:sym typeface="Noto Sans JP Bold"/>
              </a:rPr>
              <a:t>株式会社</a:t>
            </a:r>
            <a:r>
              <a:rPr lang="en-US" sz="5999" b="1" dirty="0">
                <a:solidFill>
                  <a:srgbClr val="178A8B"/>
                </a:solidFill>
                <a:latin typeface="Noto Sans JP Bold"/>
                <a:ea typeface="Noto Sans JP Bold"/>
                <a:cs typeface="Noto Sans JP Bold"/>
                <a:sym typeface="Noto Sans JP Bold"/>
              </a:rPr>
              <a:t>●●●●●</a:t>
            </a:r>
          </a:p>
        </p:txBody>
      </p:sp>
      <p:sp>
        <p:nvSpPr>
          <p:cNvPr id="13" name="TextBox 13"/>
          <p:cNvSpPr txBox="1"/>
          <p:nvPr/>
        </p:nvSpPr>
        <p:spPr>
          <a:xfrm>
            <a:off x="4483299" y="2841942"/>
            <a:ext cx="9321403" cy="2397153"/>
          </a:xfrm>
          <a:prstGeom prst="rect">
            <a:avLst/>
          </a:prstGeom>
        </p:spPr>
        <p:txBody>
          <a:bodyPr wrap="square" lIns="0" tIns="0" rIns="0" bIns="0" rtlCol="0" anchor="t">
            <a:spAutoFit/>
          </a:bodyPr>
          <a:lstStyle/>
          <a:p>
            <a:pPr algn="ctr">
              <a:lnSpc>
                <a:spcPts val="19598"/>
              </a:lnSpc>
              <a:spcBef>
                <a:spcPct val="0"/>
              </a:spcBef>
            </a:pPr>
            <a:r>
              <a:rPr lang="en-US" sz="13998" b="1" dirty="0" err="1">
                <a:solidFill>
                  <a:srgbClr val="178A8B"/>
                </a:solidFill>
                <a:latin typeface="Noto Sans JP Bold"/>
                <a:ea typeface="Noto Sans JP Bold"/>
                <a:cs typeface="Noto Sans JP Bold"/>
                <a:sym typeface="Noto Sans JP Bold"/>
              </a:rPr>
              <a:t>事業計画書</a:t>
            </a:r>
            <a:endParaRPr lang="en-US" sz="13998" b="1" dirty="0">
              <a:solidFill>
                <a:srgbClr val="178A8B"/>
              </a:solidFill>
              <a:latin typeface="Noto Sans JP Bold"/>
              <a:ea typeface="Noto Sans JP Bold"/>
              <a:cs typeface="Noto Sans JP Bold"/>
              <a:sym typeface="Noto Sans JP Bold"/>
            </a:endParaRPr>
          </a:p>
        </p:txBody>
      </p:sp>
      <p:sp>
        <p:nvSpPr>
          <p:cNvPr id="14" name="TextBox 14"/>
          <p:cNvSpPr txBox="1"/>
          <p:nvPr/>
        </p:nvSpPr>
        <p:spPr>
          <a:xfrm>
            <a:off x="6308361" y="7011799"/>
            <a:ext cx="5671279" cy="2462530"/>
          </a:xfrm>
          <a:prstGeom prst="rect">
            <a:avLst/>
          </a:prstGeom>
        </p:spPr>
        <p:txBody>
          <a:bodyPr wrap="square" lIns="0" tIns="0" rIns="0" bIns="0" rtlCol="0" anchor="t">
            <a:spAutoFit/>
          </a:bodyPr>
          <a:lstStyle/>
          <a:p>
            <a:pPr algn="l">
              <a:lnSpc>
                <a:spcPts val="3919"/>
              </a:lnSpc>
              <a:spcBef>
                <a:spcPct val="0"/>
              </a:spcBef>
            </a:pPr>
            <a:r>
              <a:rPr lang="en-US" sz="2799" dirty="0">
                <a:solidFill>
                  <a:srgbClr val="343434"/>
                </a:solidFill>
                <a:latin typeface="Noto Sans JP"/>
                <a:ea typeface="Noto Sans JP"/>
                <a:cs typeface="Noto Sans JP"/>
                <a:sym typeface="Noto Sans JP"/>
              </a:rPr>
              <a:t>ー　</a:t>
            </a:r>
            <a:r>
              <a:rPr lang="en-US" sz="2799" dirty="0" err="1">
                <a:solidFill>
                  <a:srgbClr val="343434"/>
                </a:solidFill>
                <a:latin typeface="Noto Sans JP"/>
                <a:ea typeface="Noto Sans JP"/>
                <a:cs typeface="Noto Sans JP"/>
                <a:sym typeface="Noto Sans JP"/>
              </a:rPr>
              <a:t>事業概要</a:t>
            </a:r>
            <a:r>
              <a:rPr lang="en-US" sz="2799" dirty="0">
                <a:solidFill>
                  <a:srgbClr val="343434"/>
                </a:solidFill>
                <a:latin typeface="Noto Sans JP"/>
                <a:ea typeface="Noto Sans JP"/>
                <a:cs typeface="Noto Sans JP"/>
                <a:sym typeface="Noto Sans JP"/>
              </a:rPr>
              <a:t>［ P2 ］</a:t>
            </a:r>
          </a:p>
          <a:p>
            <a:pPr algn="l">
              <a:lnSpc>
                <a:spcPts val="3919"/>
              </a:lnSpc>
              <a:spcBef>
                <a:spcPct val="0"/>
              </a:spcBef>
            </a:pPr>
            <a:r>
              <a:rPr lang="en-US" sz="2799" dirty="0">
                <a:solidFill>
                  <a:srgbClr val="343434"/>
                </a:solidFill>
                <a:latin typeface="Noto Sans JP"/>
                <a:ea typeface="Noto Sans JP"/>
                <a:cs typeface="Noto Sans JP"/>
                <a:sym typeface="Noto Sans JP"/>
              </a:rPr>
              <a:t>ー　</a:t>
            </a:r>
            <a:r>
              <a:rPr lang="en-US" sz="2799" dirty="0" err="1">
                <a:solidFill>
                  <a:srgbClr val="343434"/>
                </a:solidFill>
                <a:latin typeface="Noto Sans JP"/>
                <a:ea typeface="Noto Sans JP"/>
                <a:cs typeface="Noto Sans JP"/>
                <a:sym typeface="Noto Sans JP"/>
              </a:rPr>
              <a:t>目的・目標</a:t>
            </a:r>
            <a:r>
              <a:rPr lang="en-US" sz="2799" dirty="0">
                <a:solidFill>
                  <a:srgbClr val="343434"/>
                </a:solidFill>
                <a:latin typeface="Noto Sans JP"/>
                <a:ea typeface="Noto Sans JP"/>
                <a:cs typeface="Noto Sans JP"/>
                <a:sym typeface="Noto Sans JP"/>
              </a:rPr>
              <a:t>［ P3 ］</a:t>
            </a:r>
          </a:p>
          <a:p>
            <a:pPr algn="l">
              <a:lnSpc>
                <a:spcPts val="3919"/>
              </a:lnSpc>
              <a:spcBef>
                <a:spcPct val="0"/>
              </a:spcBef>
            </a:pPr>
            <a:r>
              <a:rPr lang="en-US" sz="2799" dirty="0">
                <a:solidFill>
                  <a:srgbClr val="343434"/>
                </a:solidFill>
                <a:latin typeface="Noto Sans JP"/>
                <a:ea typeface="Noto Sans JP"/>
                <a:cs typeface="Noto Sans JP"/>
                <a:sym typeface="Noto Sans JP"/>
              </a:rPr>
              <a:t>ー　</a:t>
            </a:r>
            <a:r>
              <a:rPr lang="en-US" sz="2799" dirty="0" err="1">
                <a:solidFill>
                  <a:srgbClr val="343434"/>
                </a:solidFill>
                <a:latin typeface="Noto Sans JP"/>
                <a:ea typeface="Noto Sans JP"/>
                <a:cs typeface="Noto Sans JP"/>
                <a:sym typeface="Noto Sans JP"/>
              </a:rPr>
              <a:t>市場分析・戦略</a:t>
            </a:r>
            <a:r>
              <a:rPr lang="en-US" sz="2799" dirty="0">
                <a:solidFill>
                  <a:srgbClr val="343434"/>
                </a:solidFill>
                <a:latin typeface="Noto Sans JP"/>
                <a:ea typeface="Noto Sans JP"/>
                <a:cs typeface="Noto Sans JP"/>
                <a:sym typeface="Noto Sans JP"/>
              </a:rPr>
              <a:t>［ P4 ］</a:t>
            </a:r>
          </a:p>
          <a:p>
            <a:pPr algn="l">
              <a:lnSpc>
                <a:spcPts val="3919"/>
              </a:lnSpc>
              <a:spcBef>
                <a:spcPct val="0"/>
              </a:spcBef>
            </a:pPr>
            <a:r>
              <a:rPr lang="en-US" sz="2799" dirty="0">
                <a:solidFill>
                  <a:srgbClr val="343434"/>
                </a:solidFill>
                <a:latin typeface="Noto Sans JP"/>
                <a:ea typeface="Noto Sans JP"/>
                <a:cs typeface="Noto Sans JP"/>
                <a:sym typeface="Noto Sans JP"/>
              </a:rPr>
              <a:t>ー　</a:t>
            </a:r>
            <a:r>
              <a:rPr lang="en-US" sz="2799" dirty="0" err="1">
                <a:solidFill>
                  <a:srgbClr val="343434"/>
                </a:solidFill>
                <a:latin typeface="Noto Sans JP"/>
                <a:ea typeface="Noto Sans JP"/>
                <a:cs typeface="Noto Sans JP"/>
                <a:sym typeface="Noto Sans JP"/>
              </a:rPr>
              <a:t>製品・サービスの特徴</a:t>
            </a:r>
            <a:r>
              <a:rPr lang="en-US" sz="2799" dirty="0">
                <a:solidFill>
                  <a:srgbClr val="343434"/>
                </a:solidFill>
                <a:latin typeface="Noto Sans JP"/>
                <a:ea typeface="Noto Sans JP"/>
                <a:cs typeface="Noto Sans JP"/>
                <a:sym typeface="Noto Sans JP"/>
              </a:rPr>
              <a:t>［ P5 ］</a:t>
            </a:r>
          </a:p>
          <a:p>
            <a:pPr algn="l">
              <a:lnSpc>
                <a:spcPts val="3919"/>
              </a:lnSpc>
              <a:spcBef>
                <a:spcPct val="0"/>
              </a:spcBef>
            </a:pPr>
            <a:r>
              <a:rPr lang="en-US" sz="2799" dirty="0">
                <a:solidFill>
                  <a:srgbClr val="343434"/>
                </a:solidFill>
                <a:latin typeface="Noto Sans JP"/>
                <a:ea typeface="Noto Sans JP"/>
                <a:cs typeface="Noto Sans JP"/>
                <a:sym typeface="Noto Sans JP"/>
              </a:rPr>
              <a:t>ー　</a:t>
            </a:r>
            <a:r>
              <a:rPr lang="en-US" sz="2799" dirty="0" err="1">
                <a:solidFill>
                  <a:srgbClr val="343434"/>
                </a:solidFill>
                <a:latin typeface="Noto Sans JP"/>
                <a:ea typeface="Noto Sans JP"/>
                <a:cs typeface="Noto Sans JP"/>
                <a:sym typeface="Noto Sans JP"/>
              </a:rPr>
              <a:t>実行スケジュール</a:t>
            </a:r>
            <a:r>
              <a:rPr lang="en-US" sz="2799" dirty="0">
                <a:solidFill>
                  <a:srgbClr val="343434"/>
                </a:solidFill>
                <a:latin typeface="Noto Sans JP"/>
                <a:ea typeface="Noto Sans JP"/>
                <a:cs typeface="Noto Sans JP"/>
                <a:sym typeface="Noto Sans JP"/>
              </a:rPr>
              <a:t>［ P6 ］</a:t>
            </a:r>
          </a:p>
        </p:txBody>
      </p:sp>
      <p:sp>
        <p:nvSpPr>
          <p:cNvPr id="2" name="TextBox 15">
            <a:extLst>
              <a:ext uri="{FF2B5EF4-FFF2-40B4-BE49-F238E27FC236}">
                <a16:creationId xmlns:a16="http://schemas.microsoft.com/office/drawing/2014/main" id="{E008BEA7-E4D5-9C7A-FCE5-A145410BF15F}"/>
              </a:ext>
            </a:extLst>
          </p:cNvPr>
          <p:cNvSpPr txBox="1"/>
          <p:nvPr/>
        </p:nvSpPr>
        <p:spPr>
          <a:xfrm>
            <a:off x="6763494" y="5232752"/>
            <a:ext cx="4761012" cy="821055"/>
          </a:xfrm>
          <a:prstGeom prst="rect">
            <a:avLst/>
          </a:prstGeom>
        </p:spPr>
        <p:txBody>
          <a:bodyPr lIns="0" tIns="0" rIns="0" bIns="0" rtlCol="0" anchor="t">
            <a:spAutoFit/>
          </a:bodyPr>
          <a:lstStyle/>
          <a:p>
            <a:pPr algn="ctr">
              <a:lnSpc>
                <a:spcPts val="6719"/>
              </a:lnSpc>
            </a:pPr>
            <a:r>
              <a:rPr lang="en-US" sz="4800" b="1" dirty="0">
                <a:solidFill>
                  <a:srgbClr val="B3E0F0"/>
                </a:solidFill>
                <a:latin typeface="Areej Bold"/>
                <a:ea typeface="Areej Bold"/>
                <a:cs typeface="Areej Bold"/>
                <a:sym typeface="Areej Bold"/>
              </a:rPr>
              <a:t>Business Plans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31">
            <a:extLst>
              <a:ext uri="{FF2B5EF4-FFF2-40B4-BE49-F238E27FC236}">
                <a16:creationId xmlns:a16="http://schemas.microsoft.com/office/drawing/2014/main" id="{F3FB4E55-BC56-06AE-57B5-3F5CEF37179C}"/>
              </a:ext>
            </a:extLst>
          </p:cNvPr>
          <p:cNvGrpSpPr/>
          <p:nvPr/>
        </p:nvGrpSpPr>
        <p:grpSpPr>
          <a:xfrm>
            <a:off x="2400528" y="1603359"/>
            <a:ext cx="10328835" cy="763521"/>
            <a:chOff x="0" y="-38100"/>
            <a:chExt cx="2504824" cy="201092"/>
          </a:xfrm>
        </p:grpSpPr>
        <p:sp>
          <p:nvSpPr>
            <p:cNvPr id="3" name="Freeform 32">
              <a:extLst>
                <a:ext uri="{FF2B5EF4-FFF2-40B4-BE49-F238E27FC236}">
                  <a16:creationId xmlns:a16="http://schemas.microsoft.com/office/drawing/2014/main" id="{FABED260-F00F-A421-91A7-885FB2B61CE2}"/>
                </a:ext>
              </a:extLst>
            </p:cNvPr>
            <p:cNvSpPr/>
            <p:nvPr/>
          </p:nvSpPr>
          <p:spPr>
            <a:xfrm>
              <a:off x="0" y="0"/>
              <a:ext cx="2504824" cy="162992"/>
            </a:xfrm>
            <a:custGeom>
              <a:avLst/>
              <a:gdLst/>
              <a:ahLst/>
              <a:cxnLst/>
              <a:rect l="l" t="t" r="r" b="b"/>
              <a:pathLst>
                <a:path w="2504824" h="162992">
                  <a:moveTo>
                    <a:pt x="81404" y="0"/>
                  </a:moveTo>
                  <a:lnTo>
                    <a:pt x="2423420" y="0"/>
                  </a:lnTo>
                  <a:cubicBezTo>
                    <a:pt x="2468378" y="0"/>
                    <a:pt x="2504824" y="36446"/>
                    <a:pt x="2504824" y="81404"/>
                  </a:cubicBezTo>
                  <a:lnTo>
                    <a:pt x="2504824" y="81588"/>
                  </a:lnTo>
                  <a:cubicBezTo>
                    <a:pt x="2504824" y="126546"/>
                    <a:pt x="2468378" y="162992"/>
                    <a:pt x="2423420" y="162992"/>
                  </a:cubicBezTo>
                  <a:lnTo>
                    <a:pt x="81404" y="162992"/>
                  </a:lnTo>
                  <a:cubicBezTo>
                    <a:pt x="59814" y="162992"/>
                    <a:pt x="39109" y="154416"/>
                    <a:pt x="23843" y="139149"/>
                  </a:cubicBezTo>
                  <a:cubicBezTo>
                    <a:pt x="8576" y="123883"/>
                    <a:pt x="0" y="103178"/>
                    <a:pt x="0" y="81588"/>
                  </a:cubicBezTo>
                  <a:lnTo>
                    <a:pt x="0" y="81404"/>
                  </a:lnTo>
                  <a:cubicBezTo>
                    <a:pt x="0" y="36446"/>
                    <a:pt x="36446" y="0"/>
                    <a:pt x="81404" y="0"/>
                  </a:cubicBezTo>
                  <a:close/>
                </a:path>
              </a:pathLst>
            </a:custGeom>
            <a:solidFill>
              <a:srgbClr val="F3F2F3"/>
            </a:solidFill>
          </p:spPr>
          <p:txBody>
            <a:bodyPr/>
            <a:lstStyle/>
            <a:p>
              <a:endParaRPr lang="ja-JP" altLang="en-US"/>
            </a:p>
          </p:txBody>
        </p:sp>
        <p:sp>
          <p:nvSpPr>
            <p:cNvPr id="4" name="TextBox 33">
              <a:extLst>
                <a:ext uri="{FF2B5EF4-FFF2-40B4-BE49-F238E27FC236}">
                  <a16:creationId xmlns:a16="http://schemas.microsoft.com/office/drawing/2014/main" id="{CE16B9EB-1951-20BC-F40E-C4A748C87FEA}"/>
                </a:ext>
              </a:extLst>
            </p:cNvPr>
            <p:cNvSpPr txBox="1"/>
            <p:nvPr/>
          </p:nvSpPr>
          <p:spPr>
            <a:xfrm>
              <a:off x="0" y="-38100"/>
              <a:ext cx="2504824" cy="201092"/>
            </a:xfrm>
            <a:prstGeom prst="rect">
              <a:avLst/>
            </a:prstGeom>
          </p:spPr>
          <p:txBody>
            <a:bodyPr lIns="50800" tIns="50800" rIns="50800" bIns="50800" rtlCol="0" anchor="ctr"/>
            <a:lstStyle/>
            <a:p>
              <a:pPr algn="ctr">
                <a:lnSpc>
                  <a:spcPts val="2940"/>
                </a:lnSpc>
              </a:pPr>
              <a:endParaRPr/>
            </a:p>
          </p:txBody>
        </p:sp>
      </p:grpSp>
      <p:sp>
        <p:nvSpPr>
          <p:cNvPr id="61" name="Freeform 32">
            <a:extLst>
              <a:ext uri="{FF2B5EF4-FFF2-40B4-BE49-F238E27FC236}">
                <a16:creationId xmlns:a16="http://schemas.microsoft.com/office/drawing/2014/main" id="{6F002AFF-9D5A-DF75-6704-533AEADCAB60}"/>
              </a:ext>
            </a:extLst>
          </p:cNvPr>
          <p:cNvSpPr/>
          <p:nvPr/>
        </p:nvSpPr>
        <p:spPr>
          <a:xfrm>
            <a:off x="7243119" y="1761853"/>
            <a:ext cx="10328835" cy="618860"/>
          </a:xfrm>
          <a:custGeom>
            <a:avLst/>
            <a:gdLst/>
            <a:ahLst/>
            <a:cxnLst/>
            <a:rect l="l" t="t" r="r" b="b"/>
            <a:pathLst>
              <a:path w="2504824" h="162992">
                <a:moveTo>
                  <a:pt x="81404" y="0"/>
                </a:moveTo>
                <a:lnTo>
                  <a:pt x="2423420" y="0"/>
                </a:lnTo>
                <a:cubicBezTo>
                  <a:pt x="2468378" y="0"/>
                  <a:pt x="2504824" y="36446"/>
                  <a:pt x="2504824" y="81404"/>
                </a:cubicBezTo>
                <a:lnTo>
                  <a:pt x="2504824" y="81588"/>
                </a:lnTo>
                <a:cubicBezTo>
                  <a:pt x="2504824" y="126546"/>
                  <a:pt x="2468378" y="162992"/>
                  <a:pt x="2423420" y="162992"/>
                </a:cubicBezTo>
                <a:lnTo>
                  <a:pt x="81404" y="162992"/>
                </a:lnTo>
                <a:cubicBezTo>
                  <a:pt x="59814" y="162992"/>
                  <a:pt x="39109" y="154416"/>
                  <a:pt x="23843" y="139149"/>
                </a:cubicBezTo>
                <a:cubicBezTo>
                  <a:pt x="8576" y="123883"/>
                  <a:pt x="0" y="103178"/>
                  <a:pt x="0" y="81588"/>
                </a:cubicBezTo>
                <a:lnTo>
                  <a:pt x="0" y="81404"/>
                </a:lnTo>
                <a:cubicBezTo>
                  <a:pt x="0" y="36446"/>
                  <a:pt x="36446" y="0"/>
                  <a:pt x="81404" y="0"/>
                </a:cubicBezTo>
                <a:close/>
              </a:path>
            </a:pathLst>
          </a:custGeom>
          <a:solidFill>
            <a:srgbClr val="F3F2F3"/>
          </a:solidFill>
        </p:spPr>
        <p:txBody>
          <a:bodyPr/>
          <a:lstStyle/>
          <a:p>
            <a:endParaRPr lang="ja-JP" altLang="en-US"/>
          </a:p>
        </p:txBody>
      </p:sp>
      <p:grpSp>
        <p:nvGrpSpPr>
          <p:cNvPr id="5" name="Group 5"/>
          <p:cNvGrpSpPr/>
          <p:nvPr/>
        </p:nvGrpSpPr>
        <p:grpSpPr>
          <a:xfrm>
            <a:off x="12414046" y="6511165"/>
            <a:ext cx="5482634" cy="3446089"/>
            <a:chOff x="0" y="0"/>
            <a:chExt cx="1443986" cy="907612"/>
          </a:xfrm>
        </p:grpSpPr>
        <p:sp>
          <p:nvSpPr>
            <p:cNvPr id="6" name="Freeform 6"/>
            <p:cNvSpPr/>
            <p:nvPr/>
          </p:nvSpPr>
          <p:spPr>
            <a:xfrm>
              <a:off x="0" y="0"/>
              <a:ext cx="1443986" cy="907612"/>
            </a:xfrm>
            <a:custGeom>
              <a:avLst/>
              <a:gdLst/>
              <a:ahLst/>
              <a:cxnLst/>
              <a:rect l="l" t="t" r="r" b="b"/>
              <a:pathLst>
                <a:path w="1443986" h="907612">
                  <a:moveTo>
                    <a:pt x="16945" y="0"/>
                  </a:moveTo>
                  <a:lnTo>
                    <a:pt x="1427041" y="0"/>
                  </a:lnTo>
                  <a:cubicBezTo>
                    <a:pt x="1436400" y="0"/>
                    <a:pt x="1443986" y="7587"/>
                    <a:pt x="1443986" y="16945"/>
                  </a:cubicBezTo>
                  <a:lnTo>
                    <a:pt x="1443986" y="890667"/>
                  </a:lnTo>
                  <a:cubicBezTo>
                    <a:pt x="1443986" y="900025"/>
                    <a:pt x="1436400" y="907612"/>
                    <a:pt x="1427041" y="907612"/>
                  </a:cubicBezTo>
                  <a:lnTo>
                    <a:pt x="16945" y="907612"/>
                  </a:lnTo>
                  <a:cubicBezTo>
                    <a:pt x="7587" y="907612"/>
                    <a:pt x="0" y="900025"/>
                    <a:pt x="0" y="890667"/>
                  </a:cubicBezTo>
                  <a:lnTo>
                    <a:pt x="0" y="16945"/>
                  </a:lnTo>
                  <a:cubicBezTo>
                    <a:pt x="0" y="7587"/>
                    <a:pt x="7587" y="0"/>
                    <a:pt x="16945"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7" name="TextBox 7"/>
            <p:cNvSpPr txBox="1"/>
            <p:nvPr/>
          </p:nvSpPr>
          <p:spPr>
            <a:xfrm>
              <a:off x="0" y="-38100"/>
              <a:ext cx="1443986" cy="945712"/>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399018" y="3625820"/>
            <a:ext cx="17489964" cy="2609119"/>
            <a:chOff x="0" y="0"/>
            <a:chExt cx="4606410" cy="687175"/>
          </a:xfrm>
        </p:grpSpPr>
        <p:sp>
          <p:nvSpPr>
            <p:cNvPr id="9" name="Freeform 9"/>
            <p:cNvSpPr/>
            <p:nvPr/>
          </p:nvSpPr>
          <p:spPr>
            <a:xfrm>
              <a:off x="0" y="0"/>
              <a:ext cx="4606410" cy="687175"/>
            </a:xfrm>
            <a:custGeom>
              <a:avLst/>
              <a:gdLst/>
              <a:ahLst/>
              <a:cxnLst/>
              <a:rect l="l" t="t" r="r" b="b"/>
              <a:pathLst>
                <a:path w="4606410" h="687175">
                  <a:moveTo>
                    <a:pt x="5312" y="0"/>
                  </a:moveTo>
                  <a:lnTo>
                    <a:pt x="4601099" y="0"/>
                  </a:lnTo>
                  <a:cubicBezTo>
                    <a:pt x="4602507" y="0"/>
                    <a:pt x="4603859" y="560"/>
                    <a:pt x="4604855" y="1556"/>
                  </a:cubicBezTo>
                  <a:cubicBezTo>
                    <a:pt x="4605851" y="2552"/>
                    <a:pt x="4606410" y="3903"/>
                    <a:pt x="4606410" y="5312"/>
                  </a:cubicBezTo>
                  <a:lnTo>
                    <a:pt x="4606410" y="681864"/>
                  </a:lnTo>
                  <a:cubicBezTo>
                    <a:pt x="4606410" y="683272"/>
                    <a:pt x="4605851" y="684624"/>
                    <a:pt x="4604855" y="685620"/>
                  </a:cubicBezTo>
                  <a:cubicBezTo>
                    <a:pt x="4603859" y="686616"/>
                    <a:pt x="4602507" y="687175"/>
                    <a:pt x="4601099" y="687175"/>
                  </a:cubicBezTo>
                  <a:lnTo>
                    <a:pt x="5312" y="687175"/>
                  </a:lnTo>
                  <a:cubicBezTo>
                    <a:pt x="3903" y="687175"/>
                    <a:pt x="2552" y="686616"/>
                    <a:pt x="1556" y="685620"/>
                  </a:cubicBezTo>
                  <a:cubicBezTo>
                    <a:pt x="560" y="684624"/>
                    <a:pt x="0" y="683272"/>
                    <a:pt x="0" y="681864"/>
                  </a:cubicBezTo>
                  <a:lnTo>
                    <a:pt x="0" y="5312"/>
                  </a:lnTo>
                  <a:cubicBezTo>
                    <a:pt x="0" y="3903"/>
                    <a:pt x="560" y="2552"/>
                    <a:pt x="1556" y="1556"/>
                  </a:cubicBezTo>
                  <a:cubicBezTo>
                    <a:pt x="2552" y="560"/>
                    <a:pt x="3903" y="0"/>
                    <a:pt x="5312"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10" name="TextBox 10"/>
            <p:cNvSpPr txBox="1"/>
            <p:nvPr/>
          </p:nvSpPr>
          <p:spPr>
            <a:xfrm>
              <a:off x="0" y="-38100"/>
              <a:ext cx="4606410" cy="725275"/>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399018" y="6511165"/>
            <a:ext cx="11720813" cy="3446089"/>
            <a:chOff x="0" y="0"/>
            <a:chExt cx="3086963" cy="907612"/>
          </a:xfrm>
        </p:grpSpPr>
        <p:sp>
          <p:nvSpPr>
            <p:cNvPr id="12" name="Freeform 12"/>
            <p:cNvSpPr/>
            <p:nvPr/>
          </p:nvSpPr>
          <p:spPr>
            <a:xfrm>
              <a:off x="0" y="0"/>
              <a:ext cx="3086963" cy="907612"/>
            </a:xfrm>
            <a:custGeom>
              <a:avLst/>
              <a:gdLst/>
              <a:ahLst/>
              <a:cxnLst/>
              <a:rect l="l" t="t" r="r" b="b"/>
              <a:pathLst>
                <a:path w="3086963" h="907612">
                  <a:moveTo>
                    <a:pt x="7926" y="0"/>
                  </a:moveTo>
                  <a:lnTo>
                    <a:pt x="3079037" y="0"/>
                  </a:lnTo>
                  <a:cubicBezTo>
                    <a:pt x="3081139" y="0"/>
                    <a:pt x="3083155" y="835"/>
                    <a:pt x="3084642" y="2322"/>
                  </a:cubicBezTo>
                  <a:cubicBezTo>
                    <a:pt x="3086128" y="3808"/>
                    <a:pt x="3086963" y="5824"/>
                    <a:pt x="3086963" y="7926"/>
                  </a:cubicBezTo>
                  <a:lnTo>
                    <a:pt x="3086963" y="899686"/>
                  </a:lnTo>
                  <a:cubicBezTo>
                    <a:pt x="3086963" y="901788"/>
                    <a:pt x="3086128" y="903804"/>
                    <a:pt x="3084642" y="905290"/>
                  </a:cubicBezTo>
                  <a:cubicBezTo>
                    <a:pt x="3083155" y="906777"/>
                    <a:pt x="3081139" y="907612"/>
                    <a:pt x="3079037" y="907612"/>
                  </a:cubicBezTo>
                  <a:lnTo>
                    <a:pt x="7926" y="907612"/>
                  </a:lnTo>
                  <a:cubicBezTo>
                    <a:pt x="5824" y="907612"/>
                    <a:pt x="3808" y="906777"/>
                    <a:pt x="2322" y="905290"/>
                  </a:cubicBezTo>
                  <a:cubicBezTo>
                    <a:pt x="835" y="903804"/>
                    <a:pt x="0" y="901788"/>
                    <a:pt x="0" y="899686"/>
                  </a:cubicBezTo>
                  <a:lnTo>
                    <a:pt x="0" y="7926"/>
                  </a:lnTo>
                  <a:cubicBezTo>
                    <a:pt x="0" y="5824"/>
                    <a:pt x="835" y="3808"/>
                    <a:pt x="2322" y="2322"/>
                  </a:cubicBezTo>
                  <a:cubicBezTo>
                    <a:pt x="3808" y="835"/>
                    <a:pt x="5824" y="0"/>
                    <a:pt x="7926"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13" name="TextBox 13"/>
            <p:cNvSpPr txBox="1"/>
            <p:nvPr/>
          </p:nvSpPr>
          <p:spPr>
            <a:xfrm>
              <a:off x="0" y="-38100"/>
              <a:ext cx="3086963" cy="945712"/>
            </a:xfrm>
            <a:prstGeom prst="rect">
              <a:avLst/>
            </a:prstGeom>
          </p:spPr>
          <p:txBody>
            <a:bodyPr lIns="50800" tIns="50800" rIns="50800" bIns="50800" rtlCol="0" anchor="ctr"/>
            <a:lstStyle/>
            <a:p>
              <a:pPr algn="ctr">
                <a:lnSpc>
                  <a:spcPts val="2800"/>
                </a:lnSpc>
              </a:pPr>
              <a:endParaRPr/>
            </a:p>
          </p:txBody>
        </p:sp>
      </p:grpSp>
      <p:sp>
        <p:nvSpPr>
          <p:cNvPr id="14" name="Freeform 14"/>
          <p:cNvSpPr/>
          <p:nvPr/>
        </p:nvSpPr>
        <p:spPr>
          <a:xfrm>
            <a:off x="6682374" y="414585"/>
            <a:ext cx="4923252" cy="916956"/>
          </a:xfrm>
          <a:custGeom>
            <a:avLst/>
            <a:gdLst/>
            <a:ahLst/>
            <a:cxnLst/>
            <a:rect l="l" t="t" r="r" b="b"/>
            <a:pathLst>
              <a:path w="4923252" h="916956">
                <a:moveTo>
                  <a:pt x="0" y="0"/>
                </a:moveTo>
                <a:lnTo>
                  <a:pt x="4923252" y="0"/>
                </a:lnTo>
                <a:lnTo>
                  <a:pt x="4923252" y="916955"/>
                </a:lnTo>
                <a:lnTo>
                  <a:pt x="0" y="916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15" name="Group 15"/>
          <p:cNvGrpSpPr/>
          <p:nvPr/>
        </p:nvGrpSpPr>
        <p:grpSpPr>
          <a:xfrm>
            <a:off x="12414046" y="6177998"/>
            <a:ext cx="5482634" cy="1020831"/>
            <a:chOff x="0" y="-456922"/>
            <a:chExt cx="7310179" cy="1361106"/>
          </a:xfrm>
        </p:grpSpPr>
        <p:grpSp>
          <p:nvGrpSpPr>
            <p:cNvPr id="16" name="Group 16"/>
            <p:cNvGrpSpPr/>
            <p:nvPr/>
          </p:nvGrpSpPr>
          <p:grpSpPr>
            <a:xfrm>
              <a:off x="0" y="0"/>
              <a:ext cx="7310179" cy="904183"/>
              <a:chOff x="0" y="0"/>
              <a:chExt cx="1443986" cy="178604"/>
            </a:xfrm>
          </p:grpSpPr>
          <p:sp>
            <p:nvSpPr>
              <p:cNvPr id="17" name="Freeform 17"/>
              <p:cNvSpPr/>
              <p:nvPr/>
            </p:nvSpPr>
            <p:spPr>
              <a:xfrm>
                <a:off x="0" y="0"/>
                <a:ext cx="1443986" cy="178604"/>
              </a:xfrm>
              <a:custGeom>
                <a:avLst/>
                <a:gdLst/>
                <a:ahLst/>
                <a:cxnLst/>
                <a:rect l="l" t="t" r="r" b="b"/>
                <a:pathLst>
                  <a:path w="1443986" h="178604">
                    <a:moveTo>
                      <a:pt x="16945" y="0"/>
                    </a:moveTo>
                    <a:lnTo>
                      <a:pt x="1427041" y="0"/>
                    </a:lnTo>
                    <a:cubicBezTo>
                      <a:pt x="1436400" y="0"/>
                      <a:pt x="1443986" y="7587"/>
                      <a:pt x="1443986" y="16945"/>
                    </a:cubicBezTo>
                    <a:lnTo>
                      <a:pt x="1443986" y="161659"/>
                    </a:lnTo>
                    <a:cubicBezTo>
                      <a:pt x="1443986" y="171018"/>
                      <a:pt x="1436400" y="178604"/>
                      <a:pt x="1427041" y="178604"/>
                    </a:cubicBezTo>
                    <a:lnTo>
                      <a:pt x="16945" y="178604"/>
                    </a:lnTo>
                    <a:cubicBezTo>
                      <a:pt x="7587" y="178604"/>
                      <a:pt x="0" y="171018"/>
                      <a:pt x="0" y="161659"/>
                    </a:cubicBezTo>
                    <a:lnTo>
                      <a:pt x="0" y="16945"/>
                    </a:lnTo>
                    <a:cubicBezTo>
                      <a:pt x="0" y="7587"/>
                      <a:pt x="7587" y="0"/>
                      <a:pt x="16945"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18" name="TextBox 18"/>
              <p:cNvSpPr txBox="1"/>
              <p:nvPr/>
            </p:nvSpPr>
            <p:spPr>
              <a:xfrm>
                <a:off x="0" y="-228600"/>
                <a:ext cx="1443986" cy="407204"/>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0" y="-456922"/>
              <a:ext cx="7310179" cy="1361106"/>
              <a:chOff x="0" y="-228600"/>
              <a:chExt cx="1443986" cy="268858"/>
            </a:xfrm>
          </p:grpSpPr>
          <p:sp>
            <p:nvSpPr>
              <p:cNvPr id="20" name="Freeform 20"/>
              <p:cNvSpPr/>
              <p:nvPr/>
            </p:nvSpPr>
            <p:spPr>
              <a:xfrm>
                <a:off x="0" y="0"/>
                <a:ext cx="1443986" cy="40258"/>
              </a:xfrm>
              <a:custGeom>
                <a:avLst/>
                <a:gdLst/>
                <a:ahLst/>
                <a:cxnLst/>
                <a:rect l="l" t="t" r="r" b="b"/>
                <a:pathLst>
                  <a:path w="1443986" h="40258">
                    <a:moveTo>
                      <a:pt x="0" y="0"/>
                    </a:moveTo>
                    <a:lnTo>
                      <a:pt x="1443986" y="0"/>
                    </a:lnTo>
                    <a:lnTo>
                      <a:pt x="1443986"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21" name="TextBox 21"/>
              <p:cNvSpPr txBox="1"/>
              <p:nvPr/>
            </p:nvSpPr>
            <p:spPr>
              <a:xfrm>
                <a:off x="0" y="-228600"/>
                <a:ext cx="1443986" cy="268858"/>
              </a:xfrm>
              <a:prstGeom prst="rect">
                <a:avLst/>
              </a:prstGeom>
            </p:spPr>
            <p:txBody>
              <a:bodyPr lIns="50800" tIns="50800" rIns="50800" bIns="50800" rtlCol="0" anchor="ctr"/>
              <a:lstStyle/>
              <a:p>
                <a:pPr algn="ctr">
                  <a:lnSpc>
                    <a:spcPts val="2800"/>
                  </a:lnSpc>
                </a:pPr>
                <a:endParaRPr/>
              </a:p>
            </p:txBody>
          </p:sp>
        </p:grpSp>
      </p:grpSp>
      <p:grpSp>
        <p:nvGrpSpPr>
          <p:cNvPr id="22" name="Group 22"/>
          <p:cNvGrpSpPr/>
          <p:nvPr/>
        </p:nvGrpSpPr>
        <p:grpSpPr>
          <a:xfrm>
            <a:off x="399018" y="6520690"/>
            <a:ext cx="11720813" cy="678138"/>
            <a:chOff x="0" y="0"/>
            <a:chExt cx="3086963" cy="178604"/>
          </a:xfrm>
        </p:grpSpPr>
        <p:sp>
          <p:nvSpPr>
            <p:cNvPr id="23" name="Freeform 23"/>
            <p:cNvSpPr/>
            <p:nvPr/>
          </p:nvSpPr>
          <p:spPr>
            <a:xfrm>
              <a:off x="0" y="0"/>
              <a:ext cx="3086963" cy="178604"/>
            </a:xfrm>
            <a:custGeom>
              <a:avLst/>
              <a:gdLst/>
              <a:ahLst/>
              <a:cxnLst/>
              <a:rect l="l" t="t" r="r" b="b"/>
              <a:pathLst>
                <a:path w="3086963" h="178604">
                  <a:moveTo>
                    <a:pt x="7926" y="0"/>
                  </a:moveTo>
                  <a:lnTo>
                    <a:pt x="3079037" y="0"/>
                  </a:lnTo>
                  <a:cubicBezTo>
                    <a:pt x="3081139" y="0"/>
                    <a:pt x="3083155" y="835"/>
                    <a:pt x="3084642" y="2322"/>
                  </a:cubicBezTo>
                  <a:cubicBezTo>
                    <a:pt x="3086128" y="3808"/>
                    <a:pt x="3086963" y="5824"/>
                    <a:pt x="3086963" y="7926"/>
                  </a:cubicBezTo>
                  <a:lnTo>
                    <a:pt x="3086963" y="170678"/>
                  </a:lnTo>
                  <a:cubicBezTo>
                    <a:pt x="3086963" y="172780"/>
                    <a:pt x="3086128" y="174796"/>
                    <a:pt x="3084642" y="176283"/>
                  </a:cubicBezTo>
                  <a:cubicBezTo>
                    <a:pt x="3083155" y="177769"/>
                    <a:pt x="3081139" y="178604"/>
                    <a:pt x="3079037" y="178604"/>
                  </a:cubicBezTo>
                  <a:lnTo>
                    <a:pt x="7926" y="178604"/>
                  </a:lnTo>
                  <a:cubicBezTo>
                    <a:pt x="5824" y="178604"/>
                    <a:pt x="3808" y="177769"/>
                    <a:pt x="2322" y="176283"/>
                  </a:cubicBezTo>
                  <a:cubicBezTo>
                    <a:pt x="835" y="174796"/>
                    <a:pt x="0" y="172780"/>
                    <a:pt x="0" y="170678"/>
                  </a:cubicBezTo>
                  <a:lnTo>
                    <a:pt x="0" y="7926"/>
                  </a:lnTo>
                  <a:cubicBezTo>
                    <a:pt x="0" y="5824"/>
                    <a:pt x="835" y="3808"/>
                    <a:pt x="2322" y="2322"/>
                  </a:cubicBezTo>
                  <a:cubicBezTo>
                    <a:pt x="3808" y="835"/>
                    <a:pt x="5824" y="0"/>
                    <a:pt x="7926"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24" name="TextBox 24"/>
            <p:cNvSpPr txBox="1"/>
            <p:nvPr/>
          </p:nvSpPr>
          <p:spPr>
            <a:xfrm>
              <a:off x="0" y="-38100"/>
              <a:ext cx="3086963" cy="216704"/>
            </a:xfrm>
            <a:prstGeom prst="rect">
              <a:avLst/>
            </a:prstGeom>
          </p:spPr>
          <p:txBody>
            <a:bodyPr lIns="50800" tIns="50800" rIns="50800" bIns="50800" rtlCol="0" anchor="ctr"/>
            <a:lstStyle/>
            <a:p>
              <a:pPr algn="ctr">
                <a:lnSpc>
                  <a:spcPts val="2800"/>
                </a:lnSpc>
              </a:pPr>
              <a:endParaRPr/>
            </a:p>
          </p:txBody>
        </p:sp>
      </p:grpSp>
      <p:grpSp>
        <p:nvGrpSpPr>
          <p:cNvPr id="25" name="Group 25"/>
          <p:cNvGrpSpPr/>
          <p:nvPr/>
        </p:nvGrpSpPr>
        <p:grpSpPr>
          <a:xfrm>
            <a:off x="399018" y="7045971"/>
            <a:ext cx="11711288" cy="152856"/>
            <a:chOff x="0" y="0"/>
            <a:chExt cx="3084455" cy="40258"/>
          </a:xfrm>
        </p:grpSpPr>
        <p:sp>
          <p:nvSpPr>
            <p:cNvPr id="26" name="Freeform 26"/>
            <p:cNvSpPr/>
            <p:nvPr/>
          </p:nvSpPr>
          <p:spPr>
            <a:xfrm>
              <a:off x="0" y="0"/>
              <a:ext cx="3084455" cy="40258"/>
            </a:xfrm>
            <a:custGeom>
              <a:avLst/>
              <a:gdLst/>
              <a:ahLst/>
              <a:cxnLst/>
              <a:rect l="l" t="t" r="r" b="b"/>
              <a:pathLst>
                <a:path w="3084455" h="40258">
                  <a:moveTo>
                    <a:pt x="0" y="0"/>
                  </a:moveTo>
                  <a:lnTo>
                    <a:pt x="3084455" y="0"/>
                  </a:lnTo>
                  <a:lnTo>
                    <a:pt x="3084455"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27" name="TextBox 27"/>
            <p:cNvSpPr txBox="1"/>
            <p:nvPr/>
          </p:nvSpPr>
          <p:spPr>
            <a:xfrm>
              <a:off x="0" y="-38100"/>
              <a:ext cx="3084455" cy="78358"/>
            </a:xfrm>
            <a:prstGeom prst="rect">
              <a:avLst/>
            </a:prstGeom>
          </p:spPr>
          <p:txBody>
            <a:bodyPr lIns="50800" tIns="50800" rIns="50800" bIns="50800" rtlCol="0" anchor="ctr"/>
            <a:lstStyle/>
            <a:p>
              <a:pPr algn="ctr">
                <a:lnSpc>
                  <a:spcPts val="2800"/>
                </a:lnSpc>
              </a:pPr>
              <a:endParaRPr/>
            </a:p>
          </p:txBody>
        </p:sp>
      </p:grpSp>
      <p:grpSp>
        <p:nvGrpSpPr>
          <p:cNvPr id="31" name="Group 31"/>
          <p:cNvGrpSpPr/>
          <p:nvPr/>
        </p:nvGrpSpPr>
        <p:grpSpPr>
          <a:xfrm>
            <a:off x="2400528" y="2616435"/>
            <a:ext cx="9510503" cy="618860"/>
            <a:chOff x="0" y="0"/>
            <a:chExt cx="2504824" cy="162992"/>
          </a:xfrm>
        </p:grpSpPr>
        <p:sp>
          <p:nvSpPr>
            <p:cNvPr id="32" name="Freeform 32"/>
            <p:cNvSpPr/>
            <p:nvPr/>
          </p:nvSpPr>
          <p:spPr>
            <a:xfrm>
              <a:off x="0" y="0"/>
              <a:ext cx="2504824" cy="162992"/>
            </a:xfrm>
            <a:custGeom>
              <a:avLst/>
              <a:gdLst/>
              <a:ahLst/>
              <a:cxnLst/>
              <a:rect l="l" t="t" r="r" b="b"/>
              <a:pathLst>
                <a:path w="2504824" h="162992">
                  <a:moveTo>
                    <a:pt x="81404" y="0"/>
                  </a:moveTo>
                  <a:lnTo>
                    <a:pt x="2423420" y="0"/>
                  </a:lnTo>
                  <a:cubicBezTo>
                    <a:pt x="2468378" y="0"/>
                    <a:pt x="2504824" y="36446"/>
                    <a:pt x="2504824" y="81404"/>
                  </a:cubicBezTo>
                  <a:lnTo>
                    <a:pt x="2504824" y="81588"/>
                  </a:lnTo>
                  <a:cubicBezTo>
                    <a:pt x="2504824" y="126546"/>
                    <a:pt x="2468378" y="162992"/>
                    <a:pt x="2423420" y="162992"/>
                  </a:cubicBezTo>
                  <a:lnTo>
                    <a:pt x="81404" y="162992"/>
                  </a:lnTo>
                  <a:cubicBezTo>
                    <a:pt x="59814" y="162992"/>
                    <a:pt x="39109" y="154416"/>
                    <a:pt x="23843" y="139149"/>
                  </a:cubicBezTo>
                  <a:cubicBezTo>
                    <a:pt x="8576" y="123883"/>
                    <a:pt x="0" y="103178"/>
                    <a:pt x="0" y="81588"/>
                  </a:cubicBezTo>
                  <a:lnTo>
                    <a:pt x="0" y="81404"/>
                  </a:lnTo>
                  <a:cubicBezTo>
                    <a:pt x="0" y="36446"/>
                    <a:pt x="36446" y="0"/>
                    <a:pt x="81404" y="0"/>
                  </a:cubicBezTo>
                  <a:close/>
                </a:path>
              </a:pathLst>
            </a:custGeom>
            <a:solidFill>
              <a:srgbClr val="F3F2F3"/>
            </a:solidFill>
          </p:spPr>
          <p:txBody>
            <a:bodyPr/>
            <a:lstStyle/>
            <a:p>
              <a:endParaRPr lang="ja-JP" altLang="en-US"/>
            </a:p>
          </p:txBody>
        </p:sp>
        <p:sp>
          <p:nvSpPr>
            <p:cNvPr id="33" name="TextBox 33"/>
            <p:cNvSpPr txBox="1"/>
            <p:nvPr/>
          </p:nvSpPr>
          <p:spPr>
            <a:xfrm>
              <a:off x="0" y="-38100"/>
              <a:ext cx="2504824" cy="201092"/>
            </a:xfrm>
            <a:prstGeom prst="rect">
              <a:avLst/>
            </a:prstGeom>
          </p:spPr>
          <p:txBody>
            <a:bodyPr lIns="50800" tIns="50800" rIns="50800" bIns="50800" rtlCol="0" anchor="ctr"/>
            <a:lstStyle/>
            <a:p>
              <a:pPr algn="ctr">
                <a:lnSpc>
                  <a:spcPts val="2940"/>
                </a:lnSpc>
              </a:pPr>
              <a:endParaRPr/>
            </a:p>
          </p:txBody>
        </p:sp>
      </p:grpSp>
      <p:grpSp>
        <p:nvGrpSpPr>
          <p:cNvPr id="34" name="Group 34"/>
          <p:cNvGrpSpPr/>
          <p:nvPr/>
        </p:nvGrpSpPr>
        <p:grpSpPr>
          <a:xfrm>
            <a:off x="12174229" y="2616435"/>
            <a:ext cx="5397725" cy="618860"/>
            <a:chOff x="0" y="0"/>
            <a:chExt cx="1421623" cy="162992"/>
          </a:xfrm>
        </p:grpSpPr>
        <p:sp>
          <p:nvSpPr>
            <p:cNvPr id="35" name="Freeform 35"/>
            <p:cNvSpPr/>
            <p:nvPr/>
          </p:nvSpPr>
          <p:spPr>
            <a:xfrm>
              <a:off x="0" y="0"/>
              <a:ext cx="1421623" cy="162992"/>
            </a:xfrm>
            <a:custGeom>
              <a:avLst/>
              <a:gdLst/>
              <a:ahLst/>
              <a:cxnLst/>
              <a:rect l="l" t="t" r="r" b="b"/>
              <a:pathLst>
                <a:path w="1421623" h="162992">
                  <a:moveTo>
                    <a:pt x="81496" y="0"/>
                  </a:moveTo>
                  <a:lnTo>
                    <a:pt x="1340127" y="0"/>
                  </a:lnTo>
                  <a:cubicBezTo>
                    <a:pt x="1385136" y="0"/>
                    <a:pt x="1421623" y="36487"/>
                    <a:pt x="1421623" y="81496"/>
                  </a:cubicBezTo>
                  <a:lnTo>
                    <a:pt x="1421623" y="81496"/>
                  </a:lnTo>
                  <a:cubicBezTo>
                    <a:pt x="1421623" y="126505"/>
                    <a:pt x="1385136" y="162992"/>
                    <a:pt x="1340127" y="162992"/>
                  </a:cubicBezTo>
                  <a:lnTo>
                    <a:pt x="81496" y="162992"/>
                  </a:lnTo>
                  <a:cubicBezTo>
                    <a:pt x="36487" y="162992"/>
                    <a:pt x="0" y="126505"/>
                    <a:pt x="0" y="81496"/>
                  </a:cubicBezTo>
                  <a:lnTo>
                    <a:pt x="0" y="81496"/>
                  </a:lnTo>
                  <a:cubicBezTo>
                    <a:pt x="0" y="36487"/>
                    <a:pt x="36487" y="0"/>
                    <a:pt x="81496" y="0"/>
                  </a:cubicBezTo>
                  <a:close/>
                </a:path>
              </a:pathLst>
            </a:custGeom>
            <a:solidFill>
              <a:srgbClr val="F3F2F3"/>
            </a:solidFill>
          </p:spPr>
          <p:txBody>
            <a:bodyPr/>
            <a:lstStyle/>
            <a:p>
              <a:endParaRPr lang="ja-JP" altLang="en-US"/>
            </a:p>
          </p:txBody>
        </p:sp>
        <p:sp>
          <p:nvSpPr>
            <p:cNvPr id="36" name="TextBox 36"/>
            <p:cNvSpPr txBox="1"/>
            <p:nvPr/>
          </p:nvSpPr>
          <p:spPr>
            <a:xfrm>
              <a:off x="0" y="-38100"/>
              <a:ext cx="1421623" cy="201092"/>
            </a:xfrm>
            <a:prstGeom prst="rect">
              <a:avLst/>
            </a:prstGeom>
          </p:spPr>
          <p:txBody>
            <a:bodyPr lIns="50800" tIns="50800" rIns="50800" bIns="50800" rtlCol="0" anchor="ctr"/>
            <a:lstStyle/>
            <a:p>
              <a:pPr algn="ctr">
                <a:lnSpc>
                  <a:spcPts val="2940"/>
                </a:lnSpc>
              </a:pPr>
              <a:endParaRPr/>
            </a:p>
          </p:txBody>
        </p:sp>
      </p:grpSp>
      <p:grpSp>
        <p:nvGrpSpPr>
          <p:cNvPr id="37" name="Group 37"/>
          <p:cNvGrpSpPr/>
          <p:nvPr/>
        </p:nvGrpSpPr>
        <p:grpSpPr>
          <a:xfrm>
            <a:off x="406716" y="3625820"/>
            <a:ext cx="17476629" cy="678138"/>
            <a:chOff x="0" y="0"/>
            <a:chExt cx="4602898" cy="178604"/>
          </a:xfrm>
        </p:grpSpPr>
        <p:sp>
          <p:nvSpPr>
            <p:cNvPr id="38" name="Freeform 38"/>
            <p:cNvSpPr/>
            <p:nvPr/>
          </p:nvSpPr>
          <p:spPr>
            <a:xfrm>
              <a:off x="0" y="0"/>
              <a:ext cx="4602898" cy="178604"/>
            </a:xfrm>
            <a:custGeom>
              <a:avLst/>
              <a:gdLst/>
              <a:ahLst/>
              <a:cxnLst/>
              <a:rect l="l" t="t" r="r" b="b"/>
              <a:pathLst>
                <a:path w="4602898" h="178604">
                  <a:moveTo>
                    <a:pt x="5316" y="0"/>
                  </a:moveTo>
                  <a:lnTo>
                    <a:pt x="4597582" y="0"/>
                  </a:lnTo>
                  <a:cubicBezTo>
                    <a:pt x="4600518" y="0"/>
                    <a:pt x="4602898" y="2380"/>
                    <a:pt x="4602898" y="5316"/>
                  </a:cubicBezTo>
                  <a:lnTo>
                    <a:pt x="4602898" y="173288"/>
                  </a:lnTo>
                  <a:cubicBezTo>
                    <a:pt x="4602898" y="176224"/>
                    <a:pt x="4600518" y="178604"/>
                    <a:pt x="4597582" y="178604"/>
                  </a:cubicBezTo>
                  <a:lnTo>
                    <a:pt x="5316" y="178604"/>
                  </a:lnTo>
                  <a:cubicBezTo>
                    <a:pt x="2380" y="178604"/>
                    <a:pt x="0" y="176224"/>
                    <a:pt x="0" y="173288"/>
                  </a:cubicBezTo>
                  <a:lnTo>
                    <a:pt x="0" y="5316"/>
                  </a:lnTo>
                  <a:cubicBezTo>
                    <a:pt x="0" y="2380"/>
                    <a:pt x="2380" y="0"/>
                    <a:pt x="5316"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39" name="TextBox 39"/>
            <p:cNvSpPr txBox="1"/>
            <p:nvPr/>
          </p:nvSpPr>
          <p:spPr>
            <a:xfrm>
              <a:off x="0" y="-38100"/>
              <a:ext cx="4602898" cy="216704"/>
            </a:xfrm>
            <a:prstGeom prst="rect">
              <a:avLst/>
            </a:prstGeom>
          </p:spPr>
          <p:txBody>
            <a:bodyPr lIns="50800" tIns="50800" rIns="50800" bIns="50800" rtlCol="0" anchor="ctr"/>
            <a:lstStyle/>
            <a:p>
              <a:pPr algn="ctr">
                <a:lnSpc>
                  <a:spcPts val="2800"/>
                </a:lnSpc>
              </a:pPr>
              <a:endParaRPr/>
            </a:p>
          </p:txBody>
        </p:sp>
      </p:grpSp>
      <p:grpSp>
        <p:nvGrpSpPr>
          <p:cNvPr id="40" name="Group 40"/>
          <p:cNvGrpSpPr/>
          <p:nvPr/>
        </p:nvGrpSpPr>
        <p:grpSpPr>
          <a:xfrm>
            <a:off x="406716" y="4151102"/>
            <a:ext cx="17476629" cy="152856"/>
            <a:chOff x="0" y="0"/>
            <a:chExt cx="4602898" cy="40258"/>
          </a:xfrm>
        </p:grpSpPr>
        <p:sp>
          <p:nvSpPr>
            <p:cNvPr id="41" name="Freeform 41"/>
            <p:cNvSpPr/>
            <p:nvPr/>
          </p:nvSpPr>
          <p:spPr>
            <a:xfrm>
              <a:off x="0" y="0"/>
              <a:ext cx="4602898" cy="40258"/>
            </a:xfrm>
            <a:custGeom>
              <a:avLst/>
              <a:gdLst/>
              <a:ahLst/>
              <a:cxnLst/>
              <a:rect l="l" t="t" r="r" b="b"/>
              <a:pathLst>
                <a:path w="4602898" h="40258">
                  <a:moveTo>
                    <a:pt x="0" y="0"/>
                  </a:moveTo>
                  <a:lnTo>
                    <a:pt x="4602898" y="0"/>
                  </a:lnTo>
                  <a:lnTo>
                    <a:pt x="4602898"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42" name="TextBox 42"/>
            <p:cNvSpPr txBox="1"/>
            <p:nvPr/>
          </p:nvSpPr>
          <p:spPr>
            <a:xfrm>
              <a:off x="0" y="-38100"/>
              <a:ext cx="4602898" cy="78358"/>
            </a:xfrm>
            <a:prstGeom prst="rect">
              <a:avLst/>
            </a:prstGeom>
          </p:spPr>
          <p:txBody>
            <a:bodyPr lIns="50800" tIns="50800" rIns="50800" bIns="50800" rtlCol="0" anchor="ctr"/>
            <a:lstStyle/>
            <a:p>
              <a:pPr algn="ctr">
                <a:lnSpc>
                  <a:spcPts val="2800"/>
                </a:lnSpc>
              </a:pPr>
              <a:endParaRPr/>
            </a:p>
          </p:txBody>
        </p:sp>
      </p:grpSp>
      <p:sp>
        <p:nvSpPr>
          <p:cNvPr id="43" name="TextBox 43"/>
          <p:cNvSpPr txBox="1"/>
          <p:nvPr/>
        </p:nvSpPr>
        <p:spPr>
          <a:xfrm>
            <a:off x="7726673" y="316231"/>
            <a:ext cx="2834655" cy="712469"/>
          </a:xfrm>
          <a:prstGeom prst="rect">
            <a:avLst/>
          </a:prstGeom>
        </p:spPr>
        <p:txBody>
          <a:bodyPr wrap="square" lIns="0" tIns="0" rIns="0" bIns="0" rtlCol="0" anchor="t">
            <a:spAutoFit/>
          </a:bodyPr>
          <a:lstStyle/>
          <a:p>
            <a:pPr algn="ctr">
              <a:lnSpc>
                <a:spcPts val="5880"/>
              </a:lnSpc>
            </a:pPr>
            <a:r>
              <a:rPr lang="en-US" sz="4200" b="1" spc="1260" dirty="0" err="1">
                <a:solidFill>
                  <a:srgbClr val="178A8B"/>
                </a:solidFill>
                <a:latin typeface="Noto Sans JP Bold"/>
                <a:ea typeface="Noto Sans JP Bold"/>
                <a:cs typeface="Noto Sans JP Bold"/>
                <a:sym typeface="Noto Sans JP Bold"/>
              </a:rPr>
              <a:t>事業概要</a:t>
            </a:r>
            <a:endParaRPr lang="en-US" sz="4200" b="1" spc="1260" dirty="0">
              <a:solidFill>
                <a:srgbClr val="178A8B"/>
              </a:solidFill>
              <a:latin typeface="Noto Sans JP Bold"/>
              <a:ea typeface="Noto Sans JP Bold"/>
              <a:cs typeface="Noto Sans JP Bold"/>
              <a:sym typeface="Noto Sans JP Bold"/>
            </a:endParaRPr>
          </a:p>
        </p:txBody>
      </p:sp>
      <p:sp>
        <p:nvSpPr>
          <p:cNvPr id="44" name="TextBox 44"/>
          <p:cNvSpPr txBox="1"/>
          <p:nvPr/>
        </p:nvSpPr>
        <p:spPr>
          <a:xfrm>
            <a:off x="8443203" y="3771900"/>
            <a:ext cx="1401595" cy="438785"/>
          </a:xfrm>
          <a:prstGeom prst="rect">
            <a:avLst/>
          </a:prstGeom>
        </p:spPr>
        <p:txBody>
          <a:bodyPr lIns="0" tIns="0" rIns="0" bIns="0" rtlCol="0" anchor="t">
            <a:spAutoFit/>
          </a:bodyPr>
          <a:lstStyle/>
          <a:p>
            <a:pPr algn="l">
              <a:lnSpc>
                <a:spcPts val="3639"/>
              </a:lnSpc>
              <a:spcBef>
                <a:spcPct val="0"/>
              </a:spcBef>
            </a:pPr>
            <a:r>
              <a:rPr lang="en-US" sz="2599" b="1" dirty="0" err="1">
                <a:solidFill>
                  <a:srgbClr val="FFFFFF"/>
                </a:solidFill>
                <a:latin typeface="Noto Sans JP Bold"/>
                <a:ea typeface="Noto Sans JP Bold"/>
                <a:cs typeface="Noto Sans JP Bold"/>
                <a:sym typeface="Noto Sans JP Bold"/>
              </a:rPr>
              <a:t>事業内容</a:t>
            </a:r>
            <a:endParaRPr lang="en-US" sz="2599" b="1" dirty="0">
              <a:solidFill>
                <a:srgbClr val="FFFFFF"/>
              </a:solidFill>
              <a:latin typeface="Noto Sans JP Bold"/>
              <a:ea typeface="Noto Sans JP Bold"/>
              <a:cs typeface="Noto Sans JP Bold"/>
              <a:sym typeface="Noto Sans JP Bold"/>
            </a:endParaRPr>
          </a:p>
        </p:txBody>
      </p:sp>
      <p:sp>
        <p:nvSpPr>
          <p:cNvPr id="45" name="TextBox 45"/>
          <p:cNvSpPr txBox="1"/>
          <p:nvPr/>
        </p:nvSpPr>
        <p:spPr>
          <a:xfrm>
            <a:off x="764841" y="1816150"/>
            <a:ext cx="1538719"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178A8B"/>
                </a:solidFill>
                <a:latin typeface="Noto Sans JP Bold"/>
                <a:ea typeface="Noto Sans JP Bold"/>
                <a:cs typeface="Noto Sans JP Bold"/>
                <a:sym typeface="Noto Sans JP Bold"/>
              </a:rPr>
              <a:t>会社情報</a:t>
            </a:r>
            <a:endParaRPr lang="en-US" sz="2599" b="1" dirty="0">
              <a:solidFill>
                <a:srgbClr val="178A8B"/>
              </a:solidFill>
              <a:latin typeface="Noto Sans JP Bold"/>
              <a:ea typeface="Noto Sans JP Bold"/>
              <a:cs typeface="Noto Sans JP Bold"/>
              <a:sym typeface="Noto Sans JP Bold"/>
            </a:endParaRPr>
          </a:p>
        </p:txBody>
      </p:sp>
      <p:sp>
        <p:nvSpPr>
          <p:cNvPr id="46" name="TextBox 46"/>
          <p:cNvSpPr txBox="1"/>
          <p:nvPr/>
        </p:nvSpPr>
        <p:spPr>
          <a:xfrm>
            <a:off x="13868782" y="6667500"/>
            <a:ext cx="2819017"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FFFFFF"/>
                </a:solidFill>
                <a:latin typeface="Noto Sans JP Bold"/>
                <a:ea typeface="Noto Sans JP Bold"/>
                <a:cs typeface="Noto Sans JP Bold"/>
                <a:sym typeface="Noto Sans JP Bold"/>
              </a:rPr>
              <a:t>展開する国・地域</a:t>
            </a:r>
            <a:endParaRPr lang="en-US" sz="2599" b="1" dirty="0">
              <a:solidFill>
                <a:srgbClr val="FFFFFF"/>
              </a:solidFill>
              <a:latin typeface="Noto Sans JP Bold"/>
              <a:ea typeface="Noto Sans JP Bold"/>
              <a:cs typeface="Noto Sans JP Bold"/>
              <a:sym typeface="Noto Sans JP Bold"/>
            </a:endParaRPr>
          </a:p>
        </p:txBody>
      </p:sp>
      <p:sp>
        <p:nvSpPr>
          <p:cNvPr id="47" name="TextBox 47"/>
          <p:cNvSpPr txBox="1"/>
          <p:nvPr/>
        </p:nvSpPr>
        <p:spPr>
          <a:xfrm>
            <a:off x="12769883" y="7378136"/>
            <a:ext cx="4877005" cy="779381"/>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事業を展開していきたい国名や地域名を具体的に記載します。</a:t>
            </a:r>
            <a:endParaRPr lang="en-US" sz="2000" dirty="0">
              <a:solidFill>
                <a:srgbClr val="343434"/>
              </a:solidFill>
              <a:latin typeface="Noto Sans JP"/>
              <a:ea typeface="Noto Sans JP"/>
              <a:cs typeface="Noto Sans JP"/>
              <a:sym typeface="Noto Sans JP"/>
            </a:endParaRPr>
          </a:p>
        </p:txBody>
      </p:sp>
      <p:sp>
        <p:nvSpPr>
          <p:cNvPr id="48" name="TextBox 48"/>
          <p:cNvSpPr txBox="1"/>
          <p:nvPr/>
        </p:nvSpPr>
        <p:spPr>
          <a:xfrm>
            <a:off x="4268924" y="6667500"/>
            <a:ext cx="4174279" cy="438785"/>
          </a:xfrm>
          <a:prstGeom prst="rect">
            <a:avLst/>
          </a:prstGeom>
        </p:spPr>
        <p:txBody>
          <a:bodyPr wrap="square" lIns="0" tIns="0" rIns="0" bIns="0" rtlCol="0" anchor="t">
            <a:spAutoFit/>
          </a:bodyPr>
          <a:lstStyle/>
          <a:p>
            <a:pPr algn="l">
              <a:lnSpc>
                <a:spcPts val="3640"/>
              </a:lnSpc>
              <a:spcBef>
                <a:spcPct val="0"/>
              </a:spcBef>
            </a:pPr>
            <a:r>
              <a:rPr lang="en-US" sz="2600" b="1" dirty="0" err="1">
                <a:solidFill>
                  <a:srgbClr val="FFFFFF"/>
                </a:solidFill>
                <a:latin typeface="Noto Sans JP Bold"/>
                <a:ea typeface="Noto Sans JP Bold"/>
                <a:cs typeface="Noto Sans JP Bold"/>
                <a:sym typeface="Noto Sans JP Bold"/>
              </a:rPr>
              <a:t>会社のビジョン</a:t>
            </a:r>
            <a:r>
              <a:rPr lang="en-US" sz="2600" b="1" dirty="0">
                <a:solidFill>
                  <a:srgbClr val="FFFFFF"/>
                </a:solidFill>
                <a:latin typeface="Noto Sans JP Bold"/>
                <a:ea typeface="Noto Sans JP Bold"/>
                <a:cs typeface="Noto Sans JP Bold"/>
                <a:sym typeface="Noto Sans JP Bold"/>
              </a:rPr>
              <a:t>/</a:t>
            </a:r>
            <a:r>
              <a:rPr lang="en-US" sz="2600" b="1" dirty="0" err="1">
                <a:solidFill>
                  <a:srgbClr val="FFFFFF"/>
                </a:solidFill>
                <a:latin typeface="Noto Sans JP Bold"/>
                <a:ea typeface="Noto Sans JP Bold"/>
                <a:cs typeface="Noto Sans JP Bold"/>
                <a:sym typeface="Noto Sans JP Bold"/>
              </a:rPr>
              <a:t>ミッション</a:t>
            </a:r>
            <a:endParaRPr lang="en-US" sz="2600" b="1" dirty="0">
              <a:solidFill>
                <a:srgbClr val="FFFFFF"/>
              </a:solidFill>
              <a:latin typeface="Noto Sans JP Bold"/>
              <a:ea typeface="Noto Sans JP Bold"/>
              <a:cs typeface="Noto Sans JP Bold"/>
              <a:sym typeface="Noto Sans JP Bold"/>
            </a:endParaRPr>
          </a:p>
        </p:txBody>
      </p:sp>
      <p:sp>
        <p:nvSpPr>
          <p:cNvPr id="49" name="TextBox 49"/>
          <p:cNvSpPr txBox="1"/>
          <p:nvPr/>
        </p:nvSpPr>
        <p:spPr>
          <a:xfrm>
            <a:off x="733035" y="7351227"/>
            <a:ext cx="11177995" cy="1189749"/>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ビジョンは「目指す未来」、ミッションは「果たすべき使命」を示します。事業の存在意義や社会への貢献を明確にし、ステークホルダーが共感できるよう、簡潔かつ具体的に表現することが重要です。</a:t>
            </a:r>
            <a:endParaRPr lang="en-US" sz="2000" dirty="0">
              <a:solidFill>
                <a:srgbClr val="343434"/>
              </a:solidFill>
              <a:latin typeface="Noto Sans JP"/>
              <a:ea typeface="Noto Sans JP"/>
              <a:cs typeface="Noto Sans JP"/>
              <a:sym typeface="Noto Sans JP"/>
            </a:endParaRPr>
          </a:p>
        </p:txBody>
      </p:sp>
      <p:sp>
        <p:nvSpPr>
          <p:cNvPr id="50" name="TextBox 50"/>
          <p:cNvSpPr txBox="1"/>
          <p:nvPr/>
        </p:nvSpPr>
        <p:spPr>
          <a:xfrm>
            <a:off x="2672833" y="1889415"/>
            <a:ext cx="1112719"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178A8B"/>
                </a:solidFill>
                <a:latin typeface="Noto Sans JP Bold"/>
                <a:ea typeface="Noto Sans JP Bold"/>
                <a:cs typeface="Noto Sans JP Bold"/>
                <a:sym typeface="Noto Sans JP Bold"/>
              </a:rPr>
              <a:t>会社名</a:t>
            </a:r>
            <a:r>
              <a:rPr lang="en-US" sz="2000" b="1" dirty="0">
                <a:solidFill>
                  <a:srgbClr val="178A8B"/>
                </a:solidFill>
                <a:latin typeface="Noto Sans JP Bold"/>
                <a:ea typeface="Noto Sans JP Bold"/>
                <a:cs typeface="Noto Sans JP Bold"/>
                <a:sym typeface="Noto Sans JP Bold"/>
              </a:rPr>
              <a:t>：</a:t>
            </a:r>
          </a:p>
        </p:txBody>
      </p:sp>
      <p:sp>
        <p:nvSpPr>
          <p:cNvPr id="51" name="TextBox 51"/>
          <p:cNvSpPr txBox="1"/>
          <p:nvPr/>
        </p:nvSpPr>
        <p:spPr>
          <a:xfrm>
            <a:off x="2639507" y="2755925"/>
            <a:ext cx="1365051"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178A8B"/>
                </a:solidFill>
                <a:latin typeface="Noto Sans JP Bold"/>
                <a:ea typeface="Noto Sans JP Bold"/>
                <a:cs typeface="Noto Sans JP Bold"/>
                <a:sym typeface="Noto Sans JP Bold"/>
              </a:rPr>
              <a:t>代表者名</a:t>
            </a:r>
            <a:r>
              <a:rPr lang="en-US" sz="2000" b="1" dirty="0">
                <a:solidFill>
                  <a:srgbClr val="178A8B"/>
                </a:solidFill>
                <a:latin typeface="Noto Sans JP Bold"/>
                <a:ea typeface="Noto Sans JP Bold"/>
                <a:cs typeface="Noto Sans JP Bold"/>
                <a:sym typeface="Noto Sans JP Bold"/>
              </a:rPr>
              <a:t>：</a:t>
            </a:r>
          </a:p>
        </p:txBody>
      </p:sp>
      <p:sp>
        <p:nvSpPr>
          <p:cNvPr id="52" name="TextBox 52"/>
          <p:cNvSpPr txBox="1"/>
          <p:nvPr/>
        </p:nvSpPr>
        <p:spPr>
          <a:xfrm>
            <a:off x="12414046" y="2757830"/>
            <a:ext cx="1618952"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178A8B"/>
                </a:solidFill>
                <a:latin typeface="Noto Sans JP Bold"/>
                <a:ea typeface="Noto Sans JP Bold"/>
                <a:cs typeface="Noto Sans JP Bold"/>
                <a:sym typeface="Noto Sans JP Bold"/>
              </a:rPr>
              <a:t>設立年月日</a:t>
            </a:r>
            <a:r>
              <a:rPr lang="en-US" sz="2000" b="1" dirty="0">
                <a:solidFill>
                  <a:srgbClr val="178A8B"/>
                </a:solidFill>
                <a:latin typeface="Noto Sans JP Bold"/>
                <a:ea typeface="Noto Sans JP Bold"/>
                <a:cs typeface="Noto Sans JP Bold"/>
                <a:sym typeface="Noto Sans JP Bold"/>
              </a:rPr>
              <a:t>：</a:t>
            </a:r>
          </a:p>
        </p:txBody>
      </p:sp>
      <p:sp>
        <p:nvSpPr>
          <p:cNvPr id="53" name="TextBox 53"/>
          <p:cNvSpPr txBox="1"/>
          <p:nvPr/>
        </p:nvSpPr>
        <p:spPr>
          <a:xfrm>
            <a:off x="3785552" y="1889415"/>
            <a:ext cx="13435647" cy="335861"/>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178A8B"/>
                </a:solidFill>
                <a:latin typeface="Noto Sans JP Bold"/>
                <a:ea typeface="Noto Sans JP Bold"/>
                <a:cs typeface="Noto Sans JP Bold"/>
                <a:sym typeface="Noto Sans JP Bold"/>
              </a:rPr>
              <a:t>株式会社〇</a:t>
            </a:r>
            <a:r>
              <a:rPr lang="en-US" altLang="ja-JP" sz="2000" b="1" dirty="0" err="1">
                <a:solidFill>
                  <a:srgbClr val="178A8B"/>
                </a:solidFill>
                <a:latin typeface="Noto Sans JP Bold"/>
                <a:ea typeface="Noto Sans JP Bold"/>
                <a:cs typeface="Noto Sans JP Bold"/>
                <a:sym typeface="Noto Sans JP Bold"/>
              </a:rPr>
              <a:t>〇〇</a:t>
            </a:r>
            <a:r>
              <a:rPr lang="en-US" sz="2000" b="1" dirty="0" err="1">
                <a:solidFill>
                  <a:srgbClr val="178A8B"/>
                </a:solidFill>
                <a:latin typeface="Noto Sans JP Bold"/>
                <a:ea typeface="Noto Sans JP Bold"/>
                <a:cs typeface="Noto Sans JP Bold"/>
                <a:sym typeface="Noto Sans JP Bold"/>
              </a:rPr>
              <a:t>〇</a:t>
            </a:r>
            <a:endParaRPr lang="en-US" sz="2000" b="1" dirty="0">
              <a:solidFill>
                <a:srgbClr val="178A8B"/>
              </a:solidFill>
              <a:latin typeface="Noto Sans JP Bold"/>
              <a:ea typeface="Noto Sans JP Bold"/>
              <a:cs typeface="Noto Sans JP Bold"/>
              <a:sym typeface="Noto Sans JP Bold"/>
            </a:endParaRPr>
          </a:p>
        </p:txBody>
      </p:sp>
      <p:sp>
        <p:nvSpPr>
          <p:cNvPr id="54" name="TextBox 54"/>
          <p:cNvSpPr txBox="1"/>
          <p:nvPr/>
        </p:nvSpPr>
        <p:spPr>
          <a:xfrm>
            <a:off x="4004558" y="2757830"/>
            <a:ext cx="1365051" cy="335861"/>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178A8B"/>
                </a:solidFill>
                <a:latin typeface="Noto Sans JP Bold"/>
                <a:ea typeface="Noto Sans JP Bold"/>
                <a:cs typeface="Noto Sans JP Bold"/>
                <a:sym typeface="Noto Sans JP Bold"/>
              </a:rPr>
              <a:t>沖縄</a:t>
            </a:r>
            <a:r>
              <a:rPr lang="ja-JP" altLang="en-US" sz="2000" b="1">
                <a:solidFill>
                  <a:srgbClr val="178A8B"/>
                </a:solidFill>
                <a:latin typeface="Noto Sans JP Bold"/>
                <a:ea typeface="Noto Sans JP Bold"/>
                <a:cs typeface="Noto Sans JP Bold"/>
                <a:sym typeface="Noto Sans JP Bold"/>
              </a:rPr>
              <a:t>　太郎</a:t>
            </a:r>
            <a:endParaRPr lang="en-US" sz="2000" b="1" dirty="0">
              <a:solidFill>
                <a:srgbClr val="178A8B"/>
              </a:solidFill>
              <a:latin typeface="Noto Sans JP Bold"/>
              <a:ea typeface="Noto Sans JP Bold"/>
              <a:cs typeface="Noto Sans JP Bold"/>
              <a:sym typeface="Noto Sans JP Bold"/>
            </a:endParaRPr>
          </a:p>
        </p:txBody>
      </p:sp>
      <p:sp>
        <p:nvSpPr>
          <p:cNvPr id="55" name="TextBox 55"/>
          <p:cNvSpPr txBox="1"/>
          <p:nvPr/>
        </p:nvSpPr>
        <p:spPr>
          <a:xfrm>
            <a:off x="14032998" y="2757830"/>
            <a:ext cx="3188201" cy="335861"/>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178A8B"/>
                </a:solidFill>
                <a:latin typeface="Noto Sans JP Bold"/>
                <a:ea typeface="Noto Sans JP Bold"/>
                <a:cs typeface="Noto Sans JP Bold"/>
                <a:sym typeface="Noto Sans JP Bold"/>
              </a:rPr>
              <a:t>〇〇〇〇年</a:t>
            </a:r>
            <a:r>
              <a:rPr lang="en-US" sz="2000" b="1" dirty="0">
                <a:solidFill>
                  <a:srgbClr val="178A8B"/>
                </a:solidFill>
                <a:latin typeface="Noto Sans JP Bold"/>
                <a:ea typeface="Noto Sans JP Bold"/>
                <a:cs typeface="Noto Sans JP Bold"/>
                <a:sym typeface="Noto Sans JP Bold"/>
              </a:rPr>
              <a:t> </a:t>
            </a:r>
            <a:r>
              <a:rPr lang="en-US" altLang="ja-JP" sz="2000" b="1" dirty="0" err="1">
                <a:solidFill>
                  <a:srgbClr val="178A8B"/>
                </a:solidFill>
                <a:latin typeface="Noto Sans JP Bold"/>
                <a:ea typeface="Noto Sans JP Bold"/>
                <a:cs typeface="Noto Sans JP Bold"/>
                <a:sym typeface="Noto Sans JP Bold"/>
              </a:rPr>
              <a:t>〇</a:t>
            </a:r>
            <a:r>
              <a:rPr lang="en-US" sz="2000" b="1" dirty="0">
                <a:solidFill>
                  <a:srgbClr val="178A8B"/>
                </a:solidFill>
                <a:latin typeface="Noto Sans JP Bold"/>
                <a:ea typeface="Noto Sans JP Bold"/>
                <a:cs typeface="Noto Sans JP Bold"/>
                <a:sym typeface="Noto Sans JP Bold"/>
              </a:rPr>
              <a:t> </a:t>
            </a:r>
            <a:r>
              <a:rPr lang="en-US" sz="2000" b="1" dirty="0" err="1">
                <a:solidFill>
                  <a:srgbClr val="178A8B"/>
                </a:solidFill>
                <a:latin typeface="Noto Sans JP Bold"/>
                <a:ea typeface="Noto Sans JP Bold"/>
                <a:cs typeface="Noto Sans JP Bold"/>
                <a:sym typeface="Noto Sans JP Bold"/>
              </a:rPr>
              <a:t>月</a:t>
            </a:r>
            <a:r>
              <a:rPr lang="en-US" sz="2000" b="1" dirty="0">
                <a:solidFill>
                  <a:srgbClr val="178A8B"/>
                </a:solidFill>
                <a:latin typeface="Noto Sans JP Bold"/>
                <a:ea typeface="Noto Sans JP Bold"/>
                <a:cs typeface="Noto Sans JP Bold"/>
                <a:sym typeface="Noto Sans JP Bold"/>
              </a:rPr>
              <a:t> </a:t>
            </a:r>
            <a:r>
              <a:rPr lang="en-US" altLang="ja-JP" sz="2000" b="1" dirty="0" err="1">
                <a:solidFill>
                  <a:srgbClr val="178A8B"/>
                </a:solidFill>
                <a:latin typeface="Noto Sans JP Bold"/>
                <a:ea typeface="Noto Sans JP Bold"/>
                <a:cs typeface="Noto Sans JP Bold"/>
                <a:sym typeface="Noto Sans JP Bold"/>
              </a:rPr>
              <a:t>〇</a:t>
            </a:r>
            <a:r>
              <a:rPr lang="en-US" sz="2000" b="1" dirty="0">
                <a:solidFill>
                  <a:srgbClr val="178A8B"/>
                </a:solidFill>
                <a:latin typeface="Noto Sans JP Bold"/>
                <a:ea typeface="Noto Sans JP Bold"/>
                <a:cs typeface="Noto Sans JP Bold"/>
                <a:sym typeface="Noto Sans JP Bold"/>
              </a:rPr>
              <a:t> </a:t>
            </a:r>
            <a:r>
              <a:rPr lang="en-US" sz="2000" b="1" dirty="0" err="1">
                <a:solidFill>
                  <a:srgbClr val="178A8B"/>
                </a:solidFill>
                <a:latin typeface="Noto Sans JP Bold"/>
                <a:ea typeface="Noto Sans JP Bold"/>
                <a:cs typeface="Noto Sans JP Bold"/>
                <a:sym typeface="Noto Sans JP Bold"/>
              </a:rPr>
              <a:t>日</a:t>
            </a:r>
            <a:endParaRPr lang="en-US" sz="2000" b="1" dirty="0">
              <a:solidFill>
                <a:srgbClr val="178A8B"/>
              </a:solidFill>
              <a:latin typeface="Noto Sans JP Bold"/>
              <a:ea typeface="Noto Sans JP Bold"/>
              <a:cs typeface="Noto Sans JP Bold"/>
              <a:sym typeface="Noto Sans JP Bold"/>
            </a:endParaRPr>
          </a:p>
        </p:txBody>
      </p:sp>
      <p:sp>
        <p:nvSpPr>
          <p:cNvPr id="56" name="TextBox 56"/>
          <p:cNvSpPr txBox="1"/>
          <p:nvPr/>
        </p:nvSpPr>
        <p:spPr>
          <a:xfrm>
            <a:off x="733035" y="4457700"/>
            <a:ext cx="16966337" cy="779381"/>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事業およびサービスの内容やコンセプト、ターゲットなどを記載します。この事業が「誰に」「何を」「どのように」提供するのかを過不足なく説明します。</a:t>
            </a:r>
            <a:endParaRPr lang="en-US" sz="2000" dirty="0">
              <a:solidFill>
                <a:srgbClr val="343434"/>
              </a:solidFill>
              <a:latin typeface="Noto Sans JP"/>
              <a:ea typeface="Noto Sans JP"/>
              <a:cs typeface="Noto Sans JP"/>
              <a:sym typeface="Noto Sans J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402867" y="7934568"/>
            <a:ext cx="17482266" cy="1938646"/>
            <a:chOff x="0" y="0"/>
            <a:chExt cx="4604383" cy="510590"/>
          </a:xfrm>
        </p:grpSpPr>
        <p:sp>
          <p:nvSpPr>
            <p:cNvPr id="6" name="Freeform 6"/>
            <p:cNvSpPr/>
            <p:nvPr/>
          </p:nvSpPr>
          <p:spPr>
            <a:xfrm>
              <a:off x="0" y="0"/>
              <a:ext cx="4604383" cy="510590"/>
            </a:xfrm>
            <a:custGeom>
              <a:avLst/>
              <a:gdLst/>
              <a:ahLst/>
              <a:cxnLst/>
              <a:rect l="l" t="t" r="r" b="b"/>
              <a:pathLst>
                <a:path w="4604383" h="510590">
                  <a:moveTo>
                    <a:pt x="5314" y="0"/>
                  </a:moveTo>
                  <a:lnTo>
                    <a:pt x="4599069" y="0"/>
                  </a:lnTo>
                  <a:cubicBezTo>
                    <a:pt x="4600478" y="0"/>
                    <a:pt x="4601830" y="560"/>
                    <a:pt x="4602826" y="1556"/>
                  </a:cubicBezTo>
                  <a:cubicBezTo>
                    <a:pt x="4603823" y="2553"/>
                    <a:pt x="4604383" y="3905"/>
                    <a:pt x="4604383" y="5314"/>
                  </a:cubicBezTo>
                  <a:lnTo>
                    <a:pt x="4604383" y="505276"/>
                  </a:lnTo>
                  <a:cubicBezTo>
                    <a:pt x="4604383" y="508211"/>
                    <a:pt x="4602004" y="510590"/>
                    <a:pt x="4599069" y="510590"/>
                  </a:cubicBezTo>
                  <a:lnTo>
                    <a:pt x="5314" y="510590"/>
                  </a:lnTo>
                  <a:cubicBezTo>
                    <a:pt x="2379" y="510590"/>
                    <a:pt x="0" y="508211"/>
                    <a:pt x="0" y="505276"/>
                  </a:cubicBezTo>
                  <a:lnTo>
                    <a:pt x="0" y="5314"/>
                  </a:lnTo>
                  <a:cubicBezTo>
                    <a:pt x="0" y="2379"/>
                    <a:pt x="2379" y="0"/>
                    <a:pt x="5314"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7" name="TextBox 7"/>
            <p:cNvSpPr txBox="1"/>
            <p:nvPr/>
          </p:nvSpPr>
          <p:spPr>
            <a:xfrm>
              <a:off x="0" y="-38100"/>
              <a:ext cx="4604383" cy="548690"/>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9321525" y="4954801"/>
            <a:ext cx="8567457" cy="2093696"/>
            <a:chOff x="0" y="0"/>
            <a:chExt cx="2256450" cy="551426"/>
          </a:xfrm>
        </p:grpSpPr>
        <p:sp>
          <p:nvSpPr>
            <p:cNvPr id="9" name="Freeform 9"/>
            <p:cNvSpPr/>
            <p:nvPr/>
          </p:nvSpPr>
          <p:spPr>
            <a:xfrm>
              <a:off x="0" y="0"/>
              <a:ext cx="2256449" cy="551426"/>
            </a:xfrm>
            <a:custGeom>
              <a:avLst/>
              <a:gdLst/>
              <a:ahLst/>
              <a:cxnLst/>
              <a:rect l="l" t="t" r="r" b="b"/>
              <a:pathLst>
                <a:path w="2256449" h="551426">
                  <a:moveTo>
                    <a:pt x="10844" y="0"/>
                  </a:moveTo>
                  <a:lnTo>
                    <a:pt x="2245606" y="0"/>
                  </a:lnTo>
                  <a:cubicBezTo>
                    <a:pt x="2248482" y="0"/>
                    <a:pt x="2251240" y="1142"/>
                    <a:pt x="2253274" y="3176"/>
                  </a:cubicBezTo>
                  <a:cubicBezTo>
                    <a:pt x="2255307" y="5210"/>
                    <a:pt x="2256449" y="7968"/>
                    <a:pt x="2256449" y="10844"/>
                  </a:cubicBezTo>
                  <a:lnTo>
                    <a:pt x="2256449" y="540582"/>
                  </a:lnTo>
                  <a:cubicBezTo>
                    <a:pt x="2256449" y="546571"/>
                    <a:pt x="2251595" y="551426"/>
                    <a:pt x="2245606" y="551426"/>
                  </a:cubicBezTo>
                  <a:lnTo>
                    <a:pt x="10844" y="551426"/>
                  </a:lnTo>
                  <a:cubicBezTo>
                    <a:pt x="4855" y="551426"/>
                    <a:pt x="0" y="546571"/>
                    <a:pt x="0" y="540582"/>
                  </a:cubicBezTo>
                  <a:lnTo>
                    <a:pt x="0" y="10844"/>
                  </a:lnTo>
                  <a:cubicBezTo>
                    <a:pt x="0" y="4855"/>
                    <a:pt x="4855" y="0"/>
                    <a:pt x="10844"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10" name="TextBox 10"/>
            <p:cNvSpPr txBox="1"/>
            <p:nvPr/>
          </p:nvSpPr>
          <p:spPr>
            <a:xfrm>
              <a:off x="0" y="-38100"/>
              <a:ext cx="2256450" cy="589526"/>
            </a:xfrm>
            <a:prstGeom prst="rect">
              <a:avLst/>
            </a:prstGeom>
          </p:spPr>
          <p:txBody>
            <a:bodyPr lIns="50800" tIns="50800" rIns="50800" bIns="50800" rtlCol="0" anchor="ctr"/>
            <a:lstStyle/>
            <a:p>
              <a:pPr algn="ctr">
                <a:lnSpc>
                  <a:spcPts val="2800"/>
                </a:lnSpc>
              </a:pPr>
              <a:endParaRPr/>
            </a:p>
          </p:txBody>
        </p:sp>
      </p:grpSp>
      <p:sp>
        <p:nvSpPr>
          <p:cNvPr id="11" name="Freeform 11"/>
          <p:cNvSpPr/>
          <p:nvPr/>
        </p:nvSpPr>
        <p:spPr>
          <a:xfrm>
            <a:off x="6682374" y="414585"/>
            <a:ext cx="4923252" cy="916956"/>
          </a:xfrm>
          <a:custGeom>
            <a:avLst/>
            <a:gdLst/>
            <a:ahLst/>
            <a:cxnLst/>
            <a:rect l="l" t="t" r="r" b="b"/>
            <a:pathLst>
              <a:path w="4923252" h="916956">
                <a:moveTo>
                  <a:pt x="0" y="0"/>
                </a:moveTo>
                <a:lnTo>
                  <a:pt x="4923252" y="0"/>
                </a:lnTo>
                <a:lnTo>
                  <a:pt x="4923252" y="916955"/>
                </a:lnTo>
                <a:lnTo>
                  <a:pt x="0" y="916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12" name="Group 12"/>
          <p:cNvGrpSpPr/>
          <p:nvPr/>
        </p:nvGrpSpPr>
        <p:grpSpPr>
          <a:xfrm>
            <a:off x="453415" y="4954801"/>
            <a:ext cx="8567457" cy="2093696"/>
            <a:chOff x="0" y="0"/>
            <a:chExt cx="2256450" cy="551426"/>
          </a:xfrm>
        </p:grpSpPr>
        <p:sp>
          <p:nvSpPr>
            <p:cNvPr id="13" name="Freeform 13"/>
            <p:cNvSpPr/>
            <p:nvPr/>
          </p:nvSpPr>
          <p:spPr>
            <a:xfrm>
              <a:off x="0" y="0"/>
              <a:ext cx="2256449" cy="551426"/>
            </a:xfrm>
            <a:custGeom>
              <a:avLst/>
              <a:gdLst/>
              <a:ahLst/>
              <a:cxnLst/>
              <a:rect l="l" t="t" r="r" b="b"/>
              <a:pathLst>
                <a:path w="2256449" h="551426">
                  <a:moveTo>
                    <a:pt x="10844" y="0"/>
                  </a:moveTo>
                  <a:lnTo>
                    <a:pt x="2245606" y="0"/>
                  </a:lnTo>
                  <a:cubicBezTo>
                    <a:pt x="2248482" y="0"/>
                    <a:pt x="2251240" y="1142"/>
                    <a:pt x="2253274" y="3176"/>
                  </a:cubicBezTo>
                  <a:cubicBezTo>
                    <a:pt x="2255307" y="5210"/>
                    <a:pt x="2256449" y="7968"/>
                    <a:pt x="2256449" y="10844"/>
                  </a:cubicBezTo>
                  <a:lnTo>
                    <a:pt x="2256449" y="540582"/>
                  </a:lnTo>
                  <a:cubicBezTo>
                    <a:pt x="2256449" y="546571"/>
                    <a:pt x="2251595" y="551426"/>
                    <a:pt x="2245606" y="551426"/>
                  </a:cubicBezTo>
                  <a:lnTo>
                    <a:pt x="10844" y="551426"/>
                  </a:lnTo>
                  <a:cubicBezTo>
                    <a:pt x="4855" y="551426"/>
                    <a:pt x="0" y="546571"/>
                    <a:pt x="0" y="540582"/>
                  </a:cubicBezTo>
                  <a:lnTo>
                    <a:pt x="0" y="10844"/>
                  </a:lnTo>
                  <a:cubicBezTo>
                    <a:pt x="0" y="4855"/>
                    <a:pt x="4855" y="0"/>
                    <a:pt x="10844"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14" name="TextBox 14"/>
            <p:cNvSpPr txBox="1"/>
            <p:nvPr/>
          </p:nvSpPr>
          <p:spPr>
            <a:xfrm>
              <a:off x="0" y="-38100"/>
              <a:ext cx="2256450" cy="589526"/>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388944" y="4963859"/>
            <a:ext cx="1708034" cy="2063024"/>
            <a:chOff x="-1157287" y="0"/>
            <a:chExt cx="2277376" cy="2750699"/>
          </a:xfrm>
        </p:grpSpPr>
        <p:sp>
          <p:nvSpPr>
            <p:cNvPr id="18" name="TextBox 18"/>
            <p:cNvSpPr txBox="1"/>
            <p:nvPr/>
          </p:nvSpPr>
          <p:spPr>
            <a:xfrm rot="16200000">
              <a:off x="-1393952" y="236665"/>
              <a:ext cx="2750699" cy="2277370"/>
            </a:xfrm>
            <a:prstGeom prst="rect">
              <a:avLst/>
            </a:prstGeom>
          </p:spPr>
          <p:txBody>
            <a:bodyPr lIns="50800" tIns="50800" rIns="50800" bIns="50800" rtlCol="0" anchor="ctr"/>
            <a:lstStyle/>
            <a:p>
              <a:pPr algn="ctr">
                <a:lnSpc>
                  <a:spcPts val="2800"/>
                </a:lnSpc>
              </a:pPr>
              <a:endParaRPr/>
            </a:p>
          </p:txBody>
        </p:sp>
        <p:grpSp>
          <p:nvGrpSpPr>
            <p:cNvPr id="19" name="Group 19"/>
            <p:cNvGrpSpPr/>
            <p:nvPr/>
          </p:nvGrpSpPr>
          <p:grpSpPr>
            <a:xfrm rot="-5400000">
              <a:off x="-960146" y="670464"/>
              <a:ext cx="2750699" cy="1409771"/>
              <a:chOff x="0" y="-228600"/>
              <a:chExt cx="543348" cy="278472"/>
            </a:xfrm>
          </p:grpSpPr>
          <p:sp>
            <p:nvSpPr>
              <p:cNvPr id="20" name="Freeform 20"/>
              <p:cNvSpPr/>
              <p:nvPr/>
            </p:nvSpPr>
            <p:spPr>
              <a:xfrm>
                <a:off x="0" y="-171378"/>
                <a:ext cx="543348" cy="221250"/>
              </a:xfrm>
              <a:custGeom>
                <a:avLst/>
                <a:gdLst/>
                <a:ahLst/>
                <a:cxnLst/>
                <a:rect l="l" t="t" r="r" b="b"/>
                <a:pathLst>
                  <a:path w="543348" h="49871">
                    <a:moveTo>
                      <a:pt x="0" y="0"/>
                    </a:moveTo>
                    <a:lnTo>
                      <a:pt x="543348" y="0"/>
                    </a:lnTo>
                    <a:lnTo>
                      <a:pt x="543348" y="49871"/>
                    </a:lnTo>
                    <a:lnTo>
                      <a:pt x="0" y="49871"/>
                    </a:lnTo>
                    <a:close/>
                  </a:path>
                </a:pathLst>
              </a:custGeom>
              <a:solidFill>
                <a:srgbClr val="178A8B"/>
              </a:solidFill>
              <a:ln w="38100" cap="sq">
                <a:solidFill>
                  <a:srgbClr val="178A8B"/>
                </a:solidFill>
                <a:prstDash val="solid"/>
                <a:miter/>
              </a:ln>
            </p:spPr>
            <p:txBody>
              <a:bodyPr/>
              <a:lstStyle/>
              <a:p>
                <a:endParaRPr lang="ja-JP" altLang="en-US"/>
              </a:p>
            </p:txBody>
          </p:sp>
          <p:sp>
            <p:nvSpPr>
              <p:cNvPr id="21" name="TextBox 21"/>
              <p:cNvSpPr txBox="1"/>
              <p:nvPr/>
            </p:nvSpPr>
            <p:spPr>
              <a:xfrm>
                <a:off x="0" y="-228600"/>
                <a:ext cx="543348" cy="278471"/>
              </a:xfrm>
              <a:prstGeom prst="rect">
                <a:avLst/>
              </a:prstGeom>
            </p:spPr>
            <p:txBody>
              <a:bodyPr lIns="50800" tIns="50800" rIns="50800" bIns="50800" rtlCol="0" anchor="ctr"/>
              <a:lstStyle/>
              <a:p>
                <a:pPr algn="ctr">
                  <a:lnSpc>
                    <a:spcPts val="2800"/>
                  </a:lnSpc>
                </a:pPr>
                <a:endParaRPr/>
              </a:p>
            </p:txBody>
          </p:sp>
        </p:grpSp>
      </p:grpSp>
      <p:grpSp>
        <p:nvGrpSpPr>
          <p:cNvPr id="22" name="Group 22"/>
          <p:cNvGrpSpPr/>
          <p:nvPr/>
        </p:nvGrpSpPr>
        <p:grpSpPr>
          <a:xfrm rot="-5400000">
            <a:off x="8731709" y="5553675"/>
            <a:ext cx="2084639" cy="905010"/>
            <a:chOff x="0" y="-185691"/>
            <a:chExt cx="549041" cy="238357"/>
          </a:xfrm>
        </p:grpSpPr>
        <p:sp>
          <p:nvSpPr>
            <p:cNvPr id="23" name="Freeform 23"/>
            <p:cNvSpPr/>
            <p:nvPr/>
          </p:nvSpPr>
          <p:spPr>
            <a:xfrm>
              <a:off x="0" y="-185691"/>
              <a:ext cx="549041" cy="238357"/>
            </a:xfrm>
            <a:custGeom>
              <a:avLst/>
              <a:gdLst/>
              <a:ahLst/>
              <a:cxnLst/>
              <a:rect l="l" t="t" r="r" b="b"/>
              <a:pathLst>
                <a:path w="549041" h="52666">
                  <a:moveTo>
                    <a:pt x="0" y="0"/>
                  </a:moveTo>
                  <a:lnTo>
                    <a:pt x="549041" y="0"/>
                  </a:lnTo>
                  <a:lnTo>
                    <a:pt x="549041" y="52666"/>
                  </a:lnTo>
                  <a:lnTo>
                    <a:pt x="0" y="52666"/>
                  </a:lnTo>
                  <a:close/>
                </a:path>
              </a:pathLst>
            </a:custGeom>
            <a:solidFill>
              <a:srgbClr val="178A8B"/>
            </a:solidFill>
            <a:ln w="0" cap="rnd">
              <a:solidFill>
                <a:srgbClr val="178A8B"/>
              </a:solidFill>
              <a:prstDash val="solid"/>
              <a:round/>
            </a:ln>
          </p:spPr>
          <p:txBody>
            <a:bodyPr/>
            <a:lstStyle/>
            <a:p>
              <a:endParaRPr lang="ja-JP" altLang="en-US"/>
            </a:p>
          </p:txBody>
        </p:sp>
        <p:sp>
          <p:nvSpPr>
            <p:cNvPr id="24" name="TextBox 24"/>
            <p:cNvSpPr txBox="1"/>
            <p:nvPr/>
          </p:nvSpPr>
          <p:spPr>
            <a:xfrm>
              <a:off x="0" y="-38100"/>
              <a:ext cx="549041" cy="90766"/>
            </a:xfrm>
            <a:prstGeom prst="rect">
              <a:avLst/>
            </a:prstGeom>
          </p:spPr>
          <p:txBody>
            <a:bodyPr lIns="50800" tIns="50800" rIns="50800" bIns="50800" rtlCol="0" anchor="ctr"/>
            <a:lstStyle/>
            <a:p>
              <a:pPr algn="ctr">
                <a:lnSpc>
                  <a:spcPts val="2800"/>
                </a:lnSpc>
              </a:pPr>
              <a:endParaRPr/>
            </a:p>
          </p:txBody>
        </p:sp>
      </p:grpSp>
      <p:grpSp>
        <p:nvGrpSpPr>
          <p:cNvPr id="32" name="Group 32"/>
          <p:cNvGrpSpPr/>
          <p:nvPr/>
        </p:nvGrpSpPr>
        <p:grpSpPr>
          <a:xfrm>
            <a:off x="406716" y="7934568"/>
            <a:ext cx="17476629" cy="678138"/>
            <a:chOff x="0" y="0"/>
            <a:chExt cx="4602898" cy="178604"/>
          </a:xfrm>
        </p:grpSpPr>
        <p:sp>
          <p:nvSpPr>
            <p:cNvPr id="33" name="Freeform 33"/>
            <p:cNvSpPr/>
            <p:nvPr/>
          </p:nvSpPr>
          <p:spPr>
            <a:xfrm>
              <a:off x="0" y="0"/>
              <a:ext cx="4602898" cy="178604"/>
            </a:xfrm>
            <a:custGeom>
              <a:avLst/>
              <a:gdLst/>
              <a:ahLst/>
              <a:cxnLst/>
              <a:rect l="l" t="t" r="r" b="b"/>
              <a:pathLst>
                <a:path w="4602898" h="178604">
                  <a:moveTo>
                    <a:pt x="5316" y="0"/>
                  </a:moveTo>
                  <a:lnTo>
                    <a:pt x="4597582" y="0"/>
                  </a:lnTo>
                  <a:cubicBezTo>
                    <a:pt x="4600518" y="0"/>
                    <a:pt x="4602898" y="2380"/>
                    <a:pt x="4602898" y="5316"/>
                  </a:cubicBezTo>
                  <a:lnTo>
                    <a:pt x="4602898" y="173288"/>
                  </a:lnTo>
                  <a:cubicBezTo>
                    <a:pt x="4602898" y="176224"/>
                    <a:pt x="4600518" y="178604"/>
                    <a:pt x="4597582" y="178604"/>
                  </a:cubicBezTo>
                  <a:lnTo>
                    <a:pt x="5316" y="178604"/>
                  </a:lnTo>
                  <a:cubicBezTo>
                    <a:pt x="2380" y="178604"/>
                    <a:pt x="0" y="176224"/>
                    <a:pt x="0" y="173288"/>
                  </a:cubicBezTo>
                  <a:lnTo>
                    <a:pt x="0" y="5316"/>
                  </a:lnTo>
                  <a:cubicBezTo>
                    <a:pt x="0" y="2380"/>
                    <a:pt x="2380" y="0"/>
                    <a:pt x="5316"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34" name="TextBox 34"/>
            <p:cNvSpPr txBox="1"/>
            <p:nvPr/>
          </p:nvSpPr>
          <p:spPr>
            <a:xfrm>
              <a:off x="0" y="-38100"/>
              <a:ext cx="4602898" cy="216704"/>
            </a:xfrm>
            <a:prstGeom prst="rect">
              <a:avLst/>
            </a:prstGeom>
          </p:spPr>
          <p:txBody>
            <a:bodyPr lIns="50800" tIns="50800" rIns="50800" bIns="50800" rtlCol="0" anchor="ctr"/>
            <a:lstStyle/>
            <a:p>
              <a:pPr algn="ctr">
                <a:lnSpc>
                  <a:spcPts val="2800"/>
                </a:lnSpc>
              </a:pPr>
              <a:endParaRPr/>
            </a:p>
          </p:txBody>
        </p:sp>
      </p:grpSp>
      <p:grpSp>
        <p:nvGrpSpPr>
          <p:cNvPr id="35" name="Group 35"/>
          <p:cNvGrpSpPr/>
          <p:nvPr/>
        </p:nvGrpSpPr>
        <p:grpSpPr>
          <a:xfrm>
            <a:off x="406716" y="8459850"/>
            <a:ext cx="17476629" cy="152856"/>
            <a:chOff x="0" y="0"/>
            <a:chExt cx="4602898" cy="40258"/>
          </a:xfrm>
        </p:grpSpPr>
        <p:sp>
          <p:nvSpPr>
            <p:cNvPr id="36" name="Freeform 36"/>
            <p:cNvSpPr/>
            <p:nvPr/>
          </p:nvSpPr>
          <p:spPr>
            <a:xfrm>
              <a:off x="0" y="0"/>
              <a:ext cx="4602898" cy="40258"/>
            </a:xfrm>
            <a:custGeom>
              <a:avLst/>
              <a:gdLst/>
              <a:ahLst/>
              <a:cxnLst/>
              <a:rect l="l" t="t" r="r" b="b"/>
              <a:pathLst>
                <a:path w="4602898" h="40258">
                  <a:moveTo>
                    <a:pt x="0" y="0"/>
                  </a:moveTo>
                  <a:lnTo>
                    <a:pt x="4602898" y="0"/>
                  </a:lnTo>
                  <a:lnTo>
                    <a:pt x="4602898"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37" name="TextBox 37"/>
            <p:cNvSpPr txBox="1"/>
            <p:nvPr/>
          </p:nvSpPr>
          <p:spPr>
            <a:xfrm>
              <a:off x="0" y="-38100"/>
              <a:ext cx="4602898" cy="78358"/>
            </a:xfrm>
            <a:prstGeom prst="rect">
              <a:avLst/>
            </a:prstGeom>
          </p:spPr>
          <p:txBody>
            <a:bodyPr lIns="50800" tIns="50800" rIns="50800" bIns="50800" rtlCol="0" anchor="ctr"/>
            <a:lstStyle/>
            <a:p>
              <a:pPr algn="ctr">
                <a:lnSpc>
                  <a:spcPts val="2800"/>
                </a:lnSpc>
              </a:pPr>
              <a:endParaRPr/>
            </a:p>
          </p:txBody>
        </p:sp>
      </p:grpSp>
      <p:sp>
        <p:nvSpPr>
          <p:cNvPr id="38" name="TextBox 38"/>
          <p:cNvSpPr txBox="1"/>
          <p:nvPr/>
        </p:nvSpPr>
        <p:spPr>
          <a:xfrm>
            <a:off x="7410376" y="316231"/>
            <a:ext cx="3467249" cy="712469"/>
          </a:xfrm>
          <a:prstGeom prst="rect">
            <a:avLst/>
          </a:prstGeom>
        </p:spPr>
        <p:txBody>
          <a:bodyPr lIns="0" tIns="0" rIns="0" bIns="0" rtlCol="0" anchor="t">
            <a:spAutoFit/>
          </a:bodyPr>
          <a:lstStyle/>
          <a:p>
            <a:pPr algn="l">
              <a:lnSpc>
                <a:spcPts val="5880"/>
              </a:lnSpc>
            </a:pPr>
            <a:r>
              <a:rPr lang="en-US" sz="4200" b="1" spc="1260" dirty="0" err="1">
                <a:solidFill>
                  <a:srgbClr val="178A8B"/>
                </a:solidFill>
                <a:latin typeface="Noto Sans JP Bold"/>
                <a:ea typeface="Noto Sans JP Bold"/>
                <a:cs typeface="Noto Sans JP Bold"/>
                <a:sym typeface="Noto Sans JP Bold"/>
              </a:rPr>
              <a:t>目的・目標</a:t>
            </a:r>
            <a:endParaRPr lang="en-US" sz="4200" b="1" spc="1260" dirty="0">
              <a:solidFill>
                <a:srgbClr val="178A8B"/>
              </a:solidFill>
              <a:latin typeface="Noto Sans JP Bold"/>
              <a:ea typeface="Noto Sans JP Bold"/>
              <a:cs typeface="Noto Sans JP Bold"/>
              <a:sym typeface="Noto Sans JP Bold"/>
            </a:endParaRPr>
          </a:p>
        </p:txBody>
      </p:sp>
      <p:sp>
        <p:nvSpPr>
          <p:cNvPr id="39" name="TextBox 39"/>
          <p:cNvSpPr txBox="1"/>
          <p:nvPr/>
        </p:nvSpPr>
        <p:spPr>
          <a:xfrm>
            <a:off x="479022" y="1529675"/>
            <a:ext cx="2867454" cy="504825"/>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178A8B"/>
                </a:solidFill>
                <a:latin typeface="Noto Sans JP Bold"/>
                <a:ea typeface="Noto Sans JP Bold"/>
                <a:cs typeface="Noto Sans JP Bold"/>
                <a:sym typeface="Noto Sans JP Bold"/>
              </a:rPr>
              <a:t>海外展開の目的</a:t>
            </a:r>
            <a:endParaRPr lang="en-US" sz="2999" b="1" dirty="0">
              <a:solidFill>
                <a:srgbClr val="178A8B"/>
              </a:solidFill>
              <a:latin typeface="Noto Sans JP Bold"/>
              <a:ea typeface="Noto Sans JP Bold"/>
              <a:cs typeface="Noto Sans JP Bold"/>
              <a:sym typeface="Noto Sans JP Bold"/>
            </a:endParaRPr>
          </a:p>
        </p:txBody>
      </p:sp>
      <p:sp>
        <p:nvSpPr>
          <p:cNvPr id="40" name="TextBox 40"/>
          <p:cNvSpPr txBox="1"/>
          <p:nvPr/>
        </p:nvSpPr>
        <p:spPr>
          <a:xfrm>
            <a:off x="453415" y="2509965"/>
            <a:ext cx="17348212" cy="330540"/>
          </a:xfrm>
          <a:prstGeom prst="rect">
            <a:avLst/>
          </a:prstGeom>
        </p:spPr>
        <p:txBody>
          <a:bodyPr lIns="0" tIns="0" rIns="0" bIns="0" rtlCol="0" anchor="t">
            <a:spAutoFit/>
          </a:bodyPr>
          <a:lstStyle/>
          <a:p>
            <a:pPr algn="l">
              <a:lnSpc>
                <a:spcPts val="2800"/>
              </a:lnSpc>
              <a:spcBef>
                <a:spcPct val="0"/>
              </a:spcBef>
            </a:pPr>
            <a:r>
              <a:rPr lang="ja-JP" altLang="en-US" sz="2000" b="0" i="0">
                <a:solidFill>
                  <a:srgbClr val="222222"/>
                </a:solidFill>
                <a:effectLst/>
                <a:latin typeface="Noto Sans JP" panose="020B0200000000000000" pitchFamily="34" charset="-128"/>
                <a:ea typeface="Noto Sans JP" panose="020B0200000000000000" pitchFamily="34" charset="-128"/>
              </a:rPr>
              <a:t>海外市場への進出を通じて新たな収益源を確保し、事業規模の拡大やブランド価値の向上を目指す目的を明確に示します。</a:t>
            </a:r>
            <a:endParaRPr lang="en-US" altLang="ja-JP" sz="2000" b="0" i="0" dirty="0">
              <a:solidFill>
                <a:srgbClr val="222222"/>
              </a:solidFill>
              <a:effectLst/>
              <a:latin typeface="Noto Sans JP" panose="020B0200000000000000" pitchFamily="34" charset="-128"/>
              <a:ea typeface="Noto Sans JP" panose="020B0200000000000000" pitchFamily="34" charset="-128"/>
            </a:endParaRPr>
          </a:p>
        </p:txBody>
      </p:sp>
      <p:sp>
        <p:nvSpPr>
          <p:cNvPr id="41" name="TextBox 41"/>
          <p:cNvSpPr txBox="1"/>
          <p:nvPr/>
        </p:nvSpPr>
        <p:spPr>
          <a:xfrm>
            <a:off x="10485673" y="5222600"/>
            <a:ext cx="7194130" cy="1846659"/>
          </a:xfrm>
          <a:prstGeom prst="rect">
            <a:avLst/>
          </a:prstGeom>
        </p:spPr>
        <p:txBody>
          <a:bodyPr lIns="0" tIns="0" rIns="0" bIns="0" rtlCol="0" anchor="t">
            <a:spAutoFit/>
          </a:bodyPr>
          <a:lstStyle/>
          <a:p>
            <a:pPr algn="l" fontAlgn="base">
              <a:lnSpc>
                <a:spcPts val="3200"/>
              </a:lnSpc>
            </a:pPr>
            <a:r>
              <a:rPr lang="en-US" altLang="ja-JP" sz="2000" b="0" i="0" dirty="0">
                <a:solidFill>
                  <a:srgbClr val="222222"/>
                </a:solidFill>
                <a:effectLst/>
                <a:latin typeface="Noto Sans JP" panose="020B0200000000000000" pitchFamily="34" charset="-128"/>
                <a:ea typeface="Noto Sans JP" panose="020B0200000000000000" pitchFamily="34" charset="-128"/>
              </a:rPr>
              <a:t>5</a:t>
            </a:r>
            <a:r>
              <a:rPr lang="ja-JP" altLang="en-US" sz="2000" b="0" i="0">
                <a:solidFill>
                  <a:srgbClr val="222222"/>
                </a:solidFill>
                <a:effectLst/>
                <a:latin typeface="Noto Sans JP" panose="020B0200000000000000" pitchFamily="34" charset="-128"/>
                <a:ea typeface="Noto Sans JP" panose="020B0200000000000000" pitchFamily="34" charset="-128"/>
              </a:rPr>
              <a:t>年以内もしくはそれ以上の期間で、海外売上比率の向上や安定した収益構造の確立とブランド認知度の拡大などの目標を記載します。</a:t>
            </a:r>
          </a:p>
          <a:p>
            <a:pPr algn="l" fontAlgn="base"/>
            <a:br>
              <a:rPr lang="ja-JP" altLang="en-US" sz="2000" b="0" i="0">
                <a:solidFill>
                  <a:srgbClr val="222222"/>
                </a:solidFill>
                <a:effectLst/>
                <a:latin typeface="Noto Sans JP" panose="020B0200000000000000" pitchFamily="34" charset="-128"/>
                <a:ea typeface="Noto Sans JP" panose="020B0200000000000000" pitchFamily="34" charset="-128"/>
              </a:rPr>
            </a:br>
            <a:endParaRPr lang="ja-JP" altLang="en-US" sz="2000" b="0" i="0">
              <a:solidFill>
                <a:srgbClr val="222222"/>
              </a:solidFill>
              <a:effectLst/>
              <a:latin typeface="Noto Sans JP" panose="020B0200000000000000" pitchFamily="34" charset="-128"/>
              <a:ea typeface="Noto Sans JP" panose="020B0200000000000000" pitchFamily="34" charset="-128"/>
            </a:endParaRPr>
          </a:p>
        </p:txBody>
      </p:sp>
      <p:sp>
        <p:nvSpPr>
          <p:cNvPr id="42" name="TextBox 42"/>
          <p:cNvSpPr txBox="1"/>
          <p:nvPr/>
        </p:nvSpPr>
        <p:spPr>
          <a:xfrm>
            <a:off x="608197" y="5110460"/>
            <a:ext cx="570720" cy="1861840"/>
          </a:xfrm>
          <a:prstGeom prst="rect">
            <a:avLst/>
          </a:prstGeom>
        </p:spPr>
        <p:txBody>
          <a:bodyPr vert="eaVert" lIns="108000" tIns="0" rIns="0" bIns="0" rtlCol="0" anchor="ctr" anchorCtr="0">
            <a:spAutoFit/>
          </a:bodyPr>
          <a:lstStyle/>
          <a:p>
            <a:pPr algn="l">
              <a:lnSpc>
                <a:spcPts val="3639"/>
              </a:lnSpc>
              <a:spcBef>
                <a:spcPct val="0"/>
              </a:spcBef>
            </a:pPr>
            <a:r>
              <a:rPr lang="en-US" sz="2599" b="1" spc="257" dirty="0" err="1">
                <a:solidFill>
                  <a:srgbClr val="FFFFFF"/>
                </a:solidFill>
                <a:latin typeface="Noto Sans JP Bold"/>
                <a:ea typeface="Noto Sans JP Bold"/>
                <a:cs typeface="Noto Sans JP Bold"/>
                <a:sym typeface="Noto Sans JP Bold"/>
              </a:rPr>
              <a:t>短期的目標</a:t>
            </a:r>
            <a:endParaRPr lang="en-US" sz="2599" b="1" spc="257" dirty="0">
              <a:solidFill>
                <a:srgbClr val="FFFFFF"/>
              </a:solidFill>
              <a:latin typeface="Noto Sans JP Bold"/>
              <a:ea typeface="Noto Sans JP Bold"/>
              <a:cs typeface="Noto Sans JP Bold"/>
              <a:sym typeface="Noto Sans JP Bold"/>
            </a:endParaRPr>
          </a:p>
        </p:txBody>
      </p:sp>
      <p:sp>
        <p:nvSpPr>
          <p:cNvPr id="43" name="TextBox 43"/>
          <p:cNvSpPr txBox="1"/>
          <p:nvPr/>
        </p:nvSpPr>
        <p:spPr>
          <a:xfrm>
            <a:off x="1570346" y="5222600"/>
            <a:ext cx="7122338" cy="369012"/>
          </a:xfrm>
          <a:prstGeom prst="rect">
            <a:avLst/>
          </a:prstGeom>
        </p:spPr>
        <p:txBody>
          <a:bodyPr lIns="0" tIns="0" rIns="0" bIns="0" rtlCol="0" anchor="t">
            <a:spAutoFit/>
          </a:bodyPr>
          <a:lstStyle/>
          <a:p>
            <a:pPr algn="l">
              <a:lnSpc>
                <a:spcPts val="3200"/>
              </a:lnSpc>
            </a:pPr>
            <a:r>
              <a:rPr lang="en-US" altLang="ja-JP" sz="2000" b="0" i="0" dirty="0">
                <a:solidFill>
                  <a:srgbClr val="222222"/>
                </a:solidFill>
                <a:effectLst/>
                <a:latin typeface="Noto Sans JP" panose="020B0200000000000000" pitchFamily="34" charset="-128"/>
                <a:ea typeface="Noto Sans JP" panose="020B0200000000000000" pitchFamily="34" charset="-128"/>
              </a:rPr>
              <a:t>1〜2</a:t>
            </a:r>
            <a:r>
              <a:rPr lang="ja-JP" altLang="en-US" sz="2000" b="0" i="0">
                <a:solidFill>
                  <a:srgbClr val="222222"/>
                </a:solidFill>
                <a:effectLst/>
                <a:latin typeface="Noto Sans JP" panose="020B0200000000000000" pitchFamily="34" charset="-128"/>
                <a:ea typeface="Noto Sans JP" panose="020B0200000000000000" pitchFamily="34" charset="-128"/>
              </a:rPr>
              <a:t>年以内に達成する目標を簡潔にまとめて記載します。</a:t>
            </a:r>
            <a:endParaRPr lang="en-US" sz="2000" dirty="0">
              <a:solidFill>
                <a:srgbClr val="343434"/>
              </a:solidFill>
              <a:latin typeface="Noto Sans JP"/>
              <a:ea typeface="Noto Sans JP"/>
              <a:cs typeface="Noto Sans JP"/>
              <a:sym typeface="Noto Sans JP"/>
            </a:endParaRPr>
          </a:p>
        </p:txBody>
      </p:sp>
      <p:sp>
        <p:nvSpPr>
          <p:cNvPr id="44" name="TextBox 44"/>
          <p:cNvSpPr txBox="1"/>
          <p:nvPr/>
        </p:nvSpPr>
        <p:spPr>
          <a:xfrm>
            <a:off x="9602072" y="5087674"/>
            <a:ext cx="461665" cy="1916900"/>
          </a:xfrm>
          <a:prstGeom prst="rect">
            <a:avLst/>
          </a:prstGeom>
        </p:spPr>
        <p:txBody>
          <a:bodyPr vert="eaVert" lIns="0" tIns="0" rIns="0" bIns="0" rtlCol="0" anchor="t">
            <a:spAutoFit/>
          </a:bodyPr>
          <a:lstStyle/>
          <a:p>
            <a:pPr algn="l">
              <a:lnSpc>
                <a:spcPts val="3639"/>
              </a:lnSpc>
              <a:spcBef>
                <a:spcPct val="0"/>
              </a:spcBef>
            </a:pPr>
            <a:r>
              <a:rPr lang="en-US" sz="2599" b="1" spc="257" dirty="0" err="1">
                <a:solidFill>
                  <a:srgbClr val="FFFFFF"/>
                </a:solidFill>
                <a:latin typeface="Noto Sans JP Bold"/>
                <a:ea typeface="Noto Sans JP Bold"/>
                <a:cs typeface="Noto Sans JP Bold"/>
                <a:sym typeface="Noto Sans JP Bold"/>
              </a:rPr>
              <a:t>長期的目標</a:t>
            </a:r>
            <a:endParaRPr lang="en-US" sz="2599" b="1" spc="257" dirty="0">
              <a:solidFill>
                <a:srgbClr val="FFFFFF"/>
              </a:solidFill>
              <a:latin typeface="Noto Sans JP Bold"/>
              <a:ea typeface="Noto Sans JP Bold"/>
              <a:cs typeface="Noto Sans JP Bold"/>
              <a:sym typeface="Noto Sans JP Bold"/>
            </a:endParaRPr>
          </a:p>
        </p:txBody>
      </p:sp>
      <p:sp>
        <p:nvSpPr>
          <p:cNvPr id="45" name="TextBox 45"/>
          <p:cNvSpPr txBox="1"/>
          <p:nvPr/>
        </p:nvSpPr>
        <p:spPr>
          <a:xfrm>
            <a:off x="7823447" y="8093360"/>
            <a:ext cx="2662225" cy="482664"/>
          </a:xfrm>
          <a:prstGeom prst="rect">
            <a:avLst/>
          </a:prstGeom>
        </p:spPr>
        <p:txBody>
          <a:bodyPr wrap="square" lIns="0" tIns="0" rIns="0" bIns="0" rtlCol="0" anchor="t">
            <a:spAutoFit/>
          </a:bodyPr>
          <a:lstStyle/>
          <a:p>
            <a:pPr algn="ctr">
              <a:lnSpc>
                <a:spcPts val="3639"/>
              </a:lnSpc>
              <a:spcBef>
                <a:spcPct val="0"/>
              </a:spcBef>
            </a:pPr>
            <a:r>
              <a:rPr lang="en-US" sz="2599" b="1" dirty="0" err="1">
                <a:solidFill>
                  <a:srgbClr val="FFFFFF"/>
                </a:solidFill>
                <a:latin typeface="Noto Sans JP Bold"/>
                <a:ea typeface="Noto Sans JP Bold"/>
                <a:cs typeface="Noto Sans JP Bold"/>
                <a:sym typeface="Noto Sans JP Bold"/>
              </a:rPr>
              <a:t>具体的な数値目標</a:t>
            </a:r>
            <a:endParaRPr lang="en-US" sz="2599" b="1" dirty="0">
              <a:solidFill>
                <a:srgbClr val="FFFFFF"/>
              </a:solidFill>
              <a:latin typeface="Noto Sans JP Bold"/>
              <a:ea typeface="Noto Sans JP Bold"/>
              <a:cs typeface="Noto Sans JP Bold"/>
              <a:sym typeface="Noto Sans JP Bold"/>
            </a:endParaRPr>
          </a:p>
        </p:txBody>
      </p:sp>
      <p:sp>
        <p:nvSpPr>
          <p:cNvPr id="46" name="TextBox 46"/>
          <p:cNvSpPr txBox="1"/>
          <p:nvPr/>
        </p:nvSpPr>
        <p:spPr>
          <a:xfrm>
            <a:off x="695915" y="8864600"/>
            <a:ext cx="16983889" cy="1025922"/>
          </a:xfrm>
          <a:prstGeom prst="rect">
            <a:avLst/>
          </a:prstGeom>
        </p:spPr>
        <p:txBody>
          <a:bodyPr lIns="0" tIns="0" rIns="0" bIns="0" rtlCol="0" anchor="t">
            <a:spAutoFit/>
          </a:bodyPr>
          <a:lstStyle/>
          <a:p>
            <a:pPr algn="l" fontAlgn="base">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売上高、顧客数、拠点数、海外シェア率などの数値を明示し、目標達成の指標とします。具体的な数値は測定可能であることが望ましいです。</a:t>
            </a:r>
          </a:p>
          <a:p>
            <a:pPr algn="l" fontAlgn="base"/>
            <a:br>
              <a:rPr lang="ja-JP" altLang="en-US" sz="2000" b="0" i="0">
                <a:solidFill>
                  <a:srgbClr val="222222"/>
                </a:solidFill>
                <a:effectLst/>
                <a:latin typeface="Noto Sans JP" panose="020B0200000000000000" pitchFamily="34" charset="-128"/>
                <a:ea typeface="Noto Sans JP" panose="020B0200000000000000" pitchFamily="34" charset="-128"/>
              </a:rPr>
            </a:br>
            <a:endParaRPr lang="ja-JP" altLang="en-US" sz="2000" b="0" i="0">
              <a:solidFill>
                <a:srgbClr val="222222"/>
              </a:solidFill>
              <a:effectLst/>
              <a:latin typeface="Noto Sans JP" panose="020B0200000000000000" pitchFamily="34" charset="-128"/>
              <a:ea typeface="Noto Sans JP" panose="020B0200000000000000" pitchFamily="34" charset="-128"/>
            </a:endParaRPr>
          </a:p>
        </p:txBody>
      </p:sp>
      <p:grpSp>
        <p:nvGrpSpPr>
          <p:cNvPr id="47" name="Group 47"/>
          <p:cNvGrpSpPr/>
          <p:nvPr/>
        </p:nvGrpSpPr>
        <p:grpSpPr>
          <a:xfrm>
            <a:off x="3374690" y="1359139"/>
            <a:ext cx="14508655" cy="883027"/>
            <a:chOff x="0" y="0"/>
            <a:chExt cx="19344874" cy="1177370"/>
          </a:xfrm>
        </p:grpSpPr>
        <p:sp>
          <p:nvSpPr>
            <p:cNvPr id="48" name="Freeform 48"/>
            <p:cNvSpPr/>
            <p:nvPr/>
          </p:nvSpPr>
          <p:spPr>
            <a:xfrm>
              <a:off x="11869510" y="0"/>
              <a:ext cx="7475364" cy="1177370"/>
            </a:xfrm>
            <a:custGeom>
              <a:avLst/>
              <a:gdLst/>
              <a:ahLst/>
              <a:cxnLst/>
              <a:rect l="l" t="t" r="r" b="b"/>
              <a:pathLst>
                <a:path w="7475364" h="1177370">
                  <a:moveTo>
                    <a:pt x="0" y="0"/>
                  </a:moveTo>
                  <a:lnTo>
                    <a:pt x="7475364" y="0"/>
                  </a:lnTo>
                  <a:lnTo>
                    <a:pt x="7475364" y="1177370"/>
                  </a:lnTo>
                  <a:lnTo>
                    <a:pt x="0" y="11773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49" name="Freeform 49"/>
            <p:cNvSpPr/>
            <p:nvPr/>
          </p:nvSpPr>
          <p:spPr>
            <a:xfrm>
              <a:off x="5933922" y="0"/>
              <a:ext cx="5897970" cy="1177370"/>
            </a:xfrm>
            <a:custGeom>
              <a:avLst/>
              <a:gdLst/>
              <a:ahLst/>
              <a:cxnLst/>
              <a:rect l="l" t="t" r="r" b="b"/>
              <a:pathLst>
                <a:path w="5897970" h="1177370">
                  <a:moveTo>
                    <a:pt x="0" y="0"/>
                  </a:moveTo>
                  <a:lnTo>
                    <a:pt x="5897970" y="0"/>
                  </a:lnTo>
                  <a:lnTo>
                    <a:pt x="5897970" y="1177370"/>
                  </a:lnTo>
                  <a:lnTo>
                    <a:pt x="0" y="1177370"/>
                  </a:lnTo>
                  <a:lnTo>
                    <a:pt x="0" y="0"/>
                  </a:lnTo>
                  <a:close/>
                </a:path>
              </a:pathLst>
            </a:custGeom>
            <a:blipFill>
              <a:blip r:embed="rId5">
                <a:extLst>
                  <a:ext uri="{96DAC541-7B7A-43D3-8B79-37D633B846F1}">
                    <asvg:svgBlip xmlns:asvg="http://schemas.microsoft.com/office/drawing/2016/SVG/main" r:embed="rId6"/>
                  </a:ext>
                </a:extLst>
              </a:blip>
              <a:stretch>
                <a:fillRect r="-26744"/>
              </a:stretch>
            </a:blipFill>
          </p:spPr>
          <p:txBody>
            <a:bodyPr/>
            <a:lstStyle/>
            <a:p>
              <a:endParaRPr lang="ja-JP" altLang="en-US"/>
            </a:p>
          </p:txBody>
        </p:sp>
        <p:sp>
          <p:nvSpPr>
            <p:cNvPr id="50" name="Freeform 50"/>
            <p:cNvSpPr/>
            <p:nvPr/>
          </p:nvSpPr>
          <p:spPr>
            <a:xfrm>
              <a:off x="0" y="0"/>
              <a:ext cx="5897970" cy="1177370"/>
            </a:xfrm>
            <a:custGeom>
              <a:avLst/>
              <a:gdLst/>
              <a:ahLst/>
              <a:cxnLst/>
              <a:rect l="l" t="t" r="r" b="b"/>
              <a:pathLst>
                <a:path w="5897970" h="1177370">
                  <a:moveTo>
                    <a:pt x="0" y="0"/>
                  </a:moveTo>
                  <a:lnTo>
                    <a:pt x="5897970" y="0"/>
                  </a:lnTo>
                  <a:lnTo>
                    <a:pt x="5897970" y="1177370"/>
                  </a:lnTo>
                  <a:lnTo>
                    <a:pt x="0" y="1177370"/>
                  </a:lnTo>
                  <a:lnTo>
                    <a:pt x="0" y="0"/>
                  </a:lnTo>
                  <a:close/>
                </a:path>
              </a:pathLst>
            </a:custGeom>
            <a:blipFill>
              <a:blip r:embed="rId5">
                <a:extLst>
                  <a:ext uri="{96DAC541-7B7A-43D3-8B79-37D633B846F1}">
                    <asvg:svgBlip xmlns:asvg="http://schemas.microsoft.com/office/drawing/2016/SVG/main" r:embed="rId6"/>
                  </a:ext>
                </a:extLst>
              </a:blip>
              <a:stretch>
                <a:fillRect r="-26744"/>
              </a:stretch>
            </a:blipFill>
          </p:spPr>
          <p:txBody>
            <a:bodyPr/>
            <a:lstStyle/>
            <a:p>
              <a:endParaRPr lang="ja-JP"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10048253" y="6532539"/>
            <a:ext cx="7836880" cy="2988947"/>
            <a:chOff x="0" y="0"/>
            <a:chExt cx="2064034" cy="787212"/>
          </a:xfrm>
        </p:grpSpPr>
        <p:sp>
          <p:nvSpPr>
            <p:cNvPr id="6" name="Freeform 6"/>
            <p:cNvSpPr/>
            <p:nvPr/>
          </p:nvSpPr>
          <p:spPr>
            <a:xfrm>
              <a:off x="0" y="0"/>
              <a:ext cx="2064034" cy="787212"/>
            </a:xfrm>
            <a:custGeom>
              <a:avLst/>
              <a:gdLst/>
              <a:ahLst/>
              <a:cxnLst/>
              <a:rect l="l" t="t" r="r" b="b"/>
              <a:pathLst>
                <a:path w="2064034" h="787212">
                  <a:moveTo>
                    <a:pt x="11855" y="0"/>
                  </a:moveTo>
                  <a:lnTo>
                    <a:pt x="2052180" y="0"/>
                  </a:lnTo>
                  <a:cubicBezTo>
                    <a:pt x="2058727" y="0"/>
                    <a:pt x="2064034" y="5307"/>
                    <a:pt x="2064034" y="11855"/>
                  </a:cubicBezTo>
                  <a:lnTo>
                    <a:pt x="2064034" y="775358"/>
                  </a:lnTo>
                  <a:cubicBezTo>
                    <a:pt x="2064034" y="781905"/>
                    <a:pt x="2058727" y="787212"/>
                    <a:pt x="2052180" y="787212"/>
                  </a:cubicBezTo>
                  <a:lnTo>
                    <a:pt x="11855" y="787212"/>
                  </a:lnTo>
                  <a:cubicBezTo>
                    <a:pt x="8711" y="787212"/>
                    <a:pt x="5695" y="785963"/>
                    <a:pt x="3472" y="783740"/>
                  </a:cubicBezTo>
                  <a:cubicBezTo>
                    <a:pt x="1249" y="781517"/>
                    <a:pt x="0" y="778502"/>
                    <a:pt x="0" y="775358"/>
                  </a:cubicBezTo>
                  <a:lnTo>
                    <a:pt x="0" y="11855"/>
                  </a:lnTo>
                  <a:cubicBezTo>
                    <a:pt x="0" y="5307"/>
                    <a:pt x="5307" y="0"/>
                    <a:pt x="11855"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7" name="TextBox 7"/>
            <p:cNvSpPr txBox="1"/>
            <p:nvPr/>
          </p:nvSpPr>
          <p:spPr>
            <a:xfrm>
              <a:off x="0" y="-38100"/>
              <a:ext cx="2064034" cy="825312"/>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402867" y="6532539"/>
            <a:ext cx="7836880" cy="2988947"/>
            <a:chOff x="0" y="0"/>
            <a:chExt cx="2064034" cy="787212"/>
          </a:xfrm>
        </p:grpSpPr>
        <p:sp>
          <p:nvSpPr>
            <p:cNvPr id="9" name="Freeform 9"/>
            <p:cNvSpPr/>
            <p:nvPr/>
          </p:nvSpPr>
          <p:spPr>
            <a:xfrm>
              <a:off x="0" y="0"/>
              <a:ext cx="2064034" cy="787212"/>
            </a:xfrm>
            <a:custGeom>
              <a:avLst/>
              <a:gdLst/>
              <a:ahLst/>
              <a:cxnLst/>
              <a:rect l="l" t="t" r="r" b="b"/>
              <a:pathLst>
                <a:path w="2064034" h="787212">
                  <a:moveTo>
                    <a:pt x="11855" y="0"/>
                  </a:moveTo>
                  <a:lnTo>
                    <a:pt x="2052180" y="0"/>
                  </a:lnTo>
                  <a:cubicBezTo>
                    <a:pt x="2058727" y="0"/>
                    <a:pt x="2064034" y="5307"/>
                    <a:pt x="2064034" y="11855"/>
                  </a:cubicBezTo>
                  <a:lnTo>
                    <a:pt x="2064034" y="775358"/>
                  </a:lnTo>
                  <a:cubicBezTo>
                    <a:pt x="2064034" y="781905"/>
                    <a:pt x="2058727" y="787212"/>
                    <a:pt x="2052180" y="787212"/>
                  </a:cubicBezTo>
                  <a:lnTo>
                    <a:pt x="11855" y="787212"/>
                  </a:lnTo>
                  <a:cubicBezTo>
                    <a:pt x="8711" y="787212"/>
                    <a:pt x="5695" y="785963"/>
                    <a:pt x="3472" y="783740"/>
                  </a:cubicBezTo>
                  <a:cubicBezTo>
                    <a:pt x="1249" y="781517"/>
                    <a:pt x="0" y="778502"/>
                    <a:pt x="0" y="775358"/>
                  </a:cubicBezTo>
                  <a:lnTo>
                    <a:pt x="0" y="11855"/>
                  </a:lnTo>
                  <a:cubicBezTo>
                    <a:pt x="0" y="5307"/>
                    <a:pt x="5307" y="0"/>
                    <a:pt x="11855"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10" name="TextBox 10"/>
            <p:cNvSpPr txBox="1"/>
            <p:nvPr/>
          </p:nvSpPr>
          <p:spPr>
            <a:xfrm>
              <a:off x="0" y="-38100"/>
              <a:ext cx="2064034" cy="825312"/>
            </a:xfrm>
            <a:prstGeom prst="rect">
              <a:avLst/>
            </a:prstGeom>
          </p:spPr>
          <p:txBody>
            <a:bodyPr lIns="50800" tIns="50800" rIns="50800" bIns="50800" rtlCol="0" anchor="ctr"/>
            <a:lstStyle/>
            <a:p>
              <a:pPr algn="ctr">
                <a:lnSpc>
                  <a:spcPts val="2800"/>
                </a:lnSpc>
              </a:pPr>
              <a:endParaRPr/>
            </a:p>
          </p:txBody>
        </p:sp>
      </p:grpSp>
      <p:sp>
        <p:nvSpPr>
          <p:cNvPr id="11" name="Freeform 11"/>
          <p:cNvSpPr/>
          <p:nvPr/>
        </p:nvSpPr>
        <p:spPr>
          <a:xfrm>
            <a:off x="6682374" y="414585"/>
            <a:ext cx="4923252" cy="916956"/>
          </a:xfrm>
          <a:custGeom>
            <a:avLst/>
            <a:gdLst/>
            <a:ahLst/>
            <a:cxnLst/>
            <a:rect l="l" t="t" r="r" b="b"/>
            <a:pathLst>
              <a:path w="4923252" h="916956">
                <a:moveTo>
                  <a:pt x="0" y="0"/>
                </a:moveTo>
                <a:lnTo>
                  <a:pt x="4923252" y="0"/>
                </a:lnTo>
                <a:lnTo>
                  <a:pt x="4923252" y="916955"/>
                </a:lnTo>
                <a:lnTo>
                  <a:pt x="0" y="916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12" name="Group 12"/>
          <p:cNvGrpSpPr/>
          <p:nvPr/>
        </p:nvGrpSpPr>
        <p:grpSpPr>
          <a:xfrm>
            <a:off x="406716" y="6532539"/>
            <a:ext cx="7833031" cy="678138"/>
            <a:chOff x="0" y="0"/>
            <a:chExt cx="10444041" cy="904183"/>
          </a:xfrm>
        </p:grpSpPr>
        <p:grpSp>
          <p:nvGrpSpPr>
            <p:cNvPr id="13" name="Group 13"/>
            <p:cNvGrpSpPr/>
            <p:nvPr/>
          </p:nvGrpSpPr>
          <p:grpSpPr>
            <a:xfrm>
              <a:off x="0" y="0"/>
              <a:ext cx="10444041" cy="904183"/>
              <a:chOff x="0" y="0"/>
              <a:chExt cx="2063021" cy="178604"/>
            </a:xfrm>
          </p:grpSpPr>
          <p:sp>
            <p:nvSpPr>
              <p:cNvPr id="14" name="Freeform 14"/>
              <p:cNvSpPr/>
              <p:nvPr/>
            </p:nvSpPr>
            <p:spPr>
              <a:xfrm>
                <a:off x="0" y="0"/>
                <a:ext cx="2063021" cy="178604"/>
              </a:xfrm>
              <a:custGeom>
                <a:avLst/>
                <a:gdLst/>
                <a:ahLst/>
                <a:cxnLst/>
                <a:rect l="l" t="t" r="r" b="b"/>
                <a:pathLst>
                  <a:path w="2063021" h="178604">
                    <a:moveTo>
                      <a:pt x="11860" y="0"/>
                    </a:moveTo>
                    <a:lnTo>
                      <a:pt x="2051160" y="0"/>
                    </a:lnTo>
                    <a:cubicBezTo>
                      <a:pt x="2054306" y="0"/>
                      <a:pt x="2057322" y="1250"/>
                      <a:pt x="2059547" y="3474"/>
                    </a:cubicBezTo>
                    <a:cubicBezTo>
                      <a:pt x="2061771" y="5698"/>
                      <a:pt x="2063021" y="8715"/>
                      <a:pt x="2063021" y="11860"/>
                    </a:cubicBezTo>
                    <a:lnTo>
                      <a:pt x="2063021" y="166744"/>
                    </a:lnTo>
                    <a:cubicBezTo>
                      <a:pt x="2063021" y="169889"/>
                      <a:pt x="2061771" y="172906"/>
                      <a:pt x="2059547" y="175130"/>
                    </a:cubicBezTo>
                    <a:cubicBezTo>
                      <a:pt x="2057322" y="177355"/>
                      <a:pt x="2054306" y="178604"/>
                      <a:pt x="2051160" y="178604"/>
                    </a:cubicBezTo>
                    <a:lnTo>
                      <a:pt x="11860" y="178604"/>
                    </a:lnTo>
                    <a:cubicBezTo>
                      <a:pt x="8715" y="178604"/>
                      <a:pt x="5698" y="177355"/>
                      <a:pt x="3474" y="175130"/>
                    </a:cubicBezTo>
                    <a:cubicBezTo>
                      <a:pt x="1250" y="172906"/>
                      <a:pt x="0" y="169889"/>
                      <a:pt x="0" y="166744"/>
                    </a:cubicBezTo>
                    <a:lnTo>
                      <a:pt x="0" y="11860"/>
                    </a:lnTo>
                    <a:cubicBezTo>
                      <a:pt x="0" y="8715"/>
                      <a:pt x="1250" y="5698"/>
                      <a:pt x="3474" y="3474"/>
                    </a:cubicBezTo>
                    <a:cubicBezTo>
                      <a:pt x="5698" y="1250"/>
                      <a:pt x="8715" y="0"/>
                      <a:pt x="11860"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15" name="TextBox 15"/>
              <p:cNvSpPr txBox="1"/>
              <p:nvPr/>
            </p:nvSpPr>
            <p:spPr>
              <a:xfrm>
                <a:off x="0" y="-228600"/>
                <a:ext cx="2063021" cy="407204"/>
              </a:xfrm>
              <a:prstGeom prst="rect">
                <a:avLst/>
              </a:prstGeom>
            </p:spPr>
            <p:txBody>
              <a:bodyPr lIns="50800" tIns="50800" rIns="50800" bIns="50800" rtlCol="0" anchor="ctr"/>
              <a:lstStyle/>
              <a:p>
                <a:pPr algn="ctr">
                  <a:lnSpc>
                    <a:spcPts val="2800"/>
                  </a:lnSpc>
                </a:pPr>
                <a:endParaRPr/>
              </a:p>
            </p:txBody>
          </p:sp>
        </p:grpSp>
        <p:grpSp>
          <p:nvGrpSpPr>
            <p:cNvPr id="16" name="Group 16"/>
            <p:cNvGrpSpPr/>
            <p:nvPr/>
          </p:nvGrpSpPr>
          <p:grpSpPr>
            <a:xfrm>
              <a:off x="0" y="700376"/>
              <a:ext cx="10444041" cy="203808"/>
              <a:chOff x="0" y="0"/>
              <a:chExt cx="2063021" cy="40258"/>
            </a:xfrm>
          </p:grpSpPr>
          <p:sp>
            <p:nvSpPr>
              <p:cNvPr id="17" name="Freeform 17"/>
              <p:cNvSpPr/>
              <p:nvPr/>
            </p:nvSpPr>
            <p:spPr>
              <a:xfrm>
                <a:off x="0" y="0"/>
                <a:ext cx="2063021" cy="40258"/>
              </a:xfrm>
              <a:custGeom>
                <a:avLst/>
                <a:gdLst/>
                <a:ahLst/>
                <a:cxnLst/>
                <a:rect l="l" t="t" r="r" b="b"/>
                <a:pathLst>
                  <a:path w="2063021" h="40258">
                    <a:moveTo>
                      <a:pt x="0" y="0"/>
                    </a:moveTo>
                    <a:lnTo>
                      <a:pt x="2063021" y="0"/>
                    </a:lnTo>
                    <a:lnTo>
                      <a:pt x="2063021"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18" name="TextBox 18"/>
              <p:cNvSpPr txBox="1"/>
              <p:nvPr/>
            </p:nvSpPr>
            <p:spPr>
              <a:xfrm>
                <a:off x="0" y="-228600"/>
                <a:ext cx="2063021" cy="268858"/>
              </a:xfrm>
              <a:prstGeom prst="rect">
                <a:avLst/>
              </a:prstGeom>
            </p:spPr>
            <p:txBody>
              <a:bodyPr lIns="50800" tIns="50800" rIns="50800" bIns="50800" rtlCol="0" anchor="ctr"/>
              <a:lstStyle/>
              <a:p>
                <a:pPr algn="ctr">
                  <a:lnSpc>
                    <a:spcPts val="2800"/>
                  </a:lnSpc>
                </a:pPr>
                <a:endParaRPr/>
              </a:p>
            </p:txBody>
          </p:sp>
        </p:grpSp>
      </p:grpSp>
      <p:grpSp>
        <p:nvGrpSpPr>
          <p:cNvPr id="19" name="Group 19"/>
          <p:cNvGrpSpPr/>
          <p:nvPr/>
        </p:nvGrpSpPr>
        <p:grpSpPr>
          <a:xfrm>
            <a:off x="3182869" y="5116489"/>
            <a:ext cx="14606986" cy="549275"/>
            <a:chOff x="0" y="0"/>
            <a:chExt cx="3847107" cy="144665"/>
          </a:xfrm>
        </p:grpSpPr>
        <p:sp>
          <p:nvSpPr>
            <p:cNvPr id="20" name="Freeform 20"/>
            <p:cNvSpPr/>
            <p:nvPr/>
          </p:nvSpPr>
          <p:spPr>
            <a:xfrm>
              <a:off x="0" y="0"/>
              <a:ext cx="3847107" cy="144665"/>
            </a:xfrm>
            <a:custGeom>
              <a:avLst/>
              <a:gdLst/>
              <a:ahLst/>
              <a:cxnLst/>
              <a:rect l="l" t="t" r="r" b="b"/>
              <a:pathLst>
                <a:path w="3847107" h="144665">
                  <a:moveTo>
                    <a:pt x="6360" y="0"/>
                  </a:moveTo>
                  <a:lnTo>
                    <a:pt x="3840747" y="0"/>
                  </a:lnTo>
                  <a:cubicBezTo>
                    <a:pt x="3844260" y="0"/>
                    <a:pt x="3847107" y="2848"/>
                    <a:pt x="3847107" y="6360"/>
                  </a:cubicBezTo>
                  <a:lnTo>
                    <a:pt x="3847107" y="138305"/>
                  </a:lnTo>
                  <a:cubicBezTo>
                    <a:pt x="3847107" y="141817"/>
                    <a:pt x="3844260" y="144665"/>
                    <a:pt x="3840747" y="144665"/>
                  </a:cubicBezTo>
                  <a:lnTo>
                    <a:pt x="6360" y="144665"/>
                  </a:lnTo>
                  <a:cubicBezTo>
                    <a:pt x="2848" y="144665"/>
                    <a:pt x="0" y="141817"/>
                    <a:pt x="0" y="138305"/>
                  </a:cubicBezTo>
                  <a:lnTo>
                    <a:pt x="0" y="6360"/>
                  </a:lnTo>
                  <a:cubicBezTo>
                    <a:pt x="0" y="2848"/>
                    <a:pt x="2848" y="0"/>
                    <a:pt x="6360" y="0"/>
                  </a:cubicBezTo>
                  <a:close/>
                </a:path>
              </a:pathLst>
            </a:custGeom>
            <a:solidFill>
              <a:srgbClr val="F3F2F3"/>
            </a:solidFill>
            <a:ln cap="sq">
              <a:noFill/>
              <a:prstDash val="sysDot"/>
              <a:miter/>
            </a:ln>
          </p:spPr>
          <p:txBody>
            <a:bodyPr/>
            <a:lstStyle/>
            <a:p>
              <a:endParaRPr lang="ja-JP" altLang="en-US"/>
            </a:p>
          </p:txBody>
        </p:sp>
        <p:sp>
          <p:nvSpPr>
            <p:cNvPr id="21" name="TextBox 21"/>
            <p:cNvSpPr txBox="1"/>
            <p:nvPr/>
          </p:nvSpPr>
          <p:spPr>
            <a:xfrm>
              <a:off x="0" y="-38100"/>
              <a:ext cx="3847107" cy="182765"/>
            </a:xfrm>
            <a:prstGeom prst="rect">
              <a:avLst/>
            </a:prstGeom>
          </p:spPr>
          <p:txBody>
            <a:bodyPr lIns="50800" tIns="50800" rIns="50800" bIns="50800" rtlCol="0" anchor="ctr"/>
            <a:lstStyle/>
            <a:p>
              <a:pPr algn="ctr">
                <a:lnSpc>
                  <a:spcPts val="2940"/>
                </a:lnSpc>
              </a:pPr>
              <a:endParaRPr/>
            </a:p>
          </p:txBody>
        </p:sp>
      </p:grpSp>
      <p:grpSp>
        <p:nvGrpSpPr>
          <p:cNvPr id="22" name="Group 22"/>
          <p:cNvGrpSpPr/>
          <p:nvPr/>
        </p:nvGrpSpPr>
        <p:grpSpPr>
          <a:xfrm>
            <a:off x="3182869" y="2496838"/>
            <a:ext cx="14606986" cy="549275"/>
            <a:chOff x="0" y="0"/>
            <a:chExt cx="3847107" cy="144665"/>
          </a:xfrm>
        </p:grpSpPr>
        <p:sp>
          <p:nvSpPr>
            <p:cNvPr id="23" name="Freeform 23"/>
            <p:cNvSpPr/>
            <p:nvPr/>
          </p:nvSpPr>
          <p:spPr>
            <a:xfrm>
              <a:off x="0" y="0"/>
              <a:ext cx="3847107" cy="144665"/>
            </a:xfrm>
            <a:custGeom>
              <a:avLst/>
              <a:gdLst/>
              <a:ahLst/>
              <a:cxnLst/>
              <a:rect l="l" t="t" r="r" b="b"/>
              <a:pathLst>
                <a:path w="3847107" h="144665">
                  <a:moveTo>
                    <a:pt x="6360" y="0"/>
                  </a:moveTo>
                  <a:lnTo>
                    <a:pt x="3840747" y="0"/>
                  </a:lnTo>
                  <a:cubicBezTo>
                    <a:pt x="3844260" y="0"/>
                    <a:pt x="3847107" y="2848"/>
                    <a:pt x="3847107" y="6360"/>
                  </a:cubicBezTo>
                  <a:lnTo>
                    <a:pt x="3847107" y="138305"/>
                  </a:lnTo>
                  <a:cubicBezTo>
                    <a:pt x="3847107" y="141817"/>
                    <a:pt x="3844260" y="144665"/>
                    <a:pt x="3840747" y="144665"/>
                  </a:cubicBezTo>
                  <a:lnTo>
                    <a:pt x="6360" y="144665"/>
                  </a:lnTo>
                  <a:cubicBezTo>
                    <a:pt x="2848" y="144665"/>
                    <a:pt x="0" y="141817"/>
                    <a:pt x="0" y="138305"/>
                  </a:cubicBezTo>
                  <a:lnTo>
                    <a:pt x="0" y="6360"/>
                  </a:lnTo>
                  <a:cubicBezTo>
                    <a:pt x="0" y="2848"/>
                    <a:pt x="2848" y="0"/>
                    <a:pt x="6360" y="0"/>
                  </a:cubicBezTo>
                  <a:close/>
                </a:path>
              </a:pathLst>
            </a:custGeom>
            <a:solidFill>
              <a:srgbClr val="F3F2F3"/>
            </a:solidFill>
            <a:ln cap="sq">
              <a:noFill/>
              <a:prstDash val="sysDot"/>
              <a:miter/>
            </a:ln>
          </p:spPr>
          <p:txBody>
            <a:bodyPr/>
            <a:lstStyle/>
            <a:p>
              <a:endParaRPr lang="ja-JP" altLang="en-US"/>
            </a:p>
          </p:txBody>
        </p:sp>
        <p:sp>
          <p:nvSpPr>
            <p:cNvPr id="24" name="TextBox 24"/>
            <p:cNvSpPr txBox="1"/>
            <p:nvPr/>
          </p:nvSpPr>
          <p:spPr>
            <a:xfrm>
              <a:off x="0" y="-38100"/>
              <a:ext cx="3847107" cy="182765"/>
            </a:xfrm>
            <a:prstGeom prst="rect">
              <a:avLst/>
            </a:prstGeom>
          </p:spPr>
          <p:txBody>
            <a:bodyPr lIns="50800" tIns="50800" rIns="50800" bIns="50800" rtlCol="0" anchor="ctr"/>
            <a:lstStyle/>
            <a:p>
              <a:pPr algn="ctr">
                <a:lnSpc>
                  <a:spcPts val="2940"/>
                </a:lnSpc>
              </a:pPr>
              <a:endParaRPr/>
            </a:p>
          </p:txBody>
        </p:sp>
      </p:grpSp>
      <p:grpSp>
        <p:nvGrpSpPr>
          <p:cNvPr id="25" name="Group 25"/>
          <p:cNvGrpSpPr/>
          <p:nvPr/>
        </p:nvGrpSpPr>
        <p:grpSpPr>
          <a:xfrm>
            <a:off x="3182869" y="3207807"/>
            <a:ext cx="14606986" cy="549275"/>
            <a:chOff x="0" y="0"/>
            <a:chExt cx="3847107" cy="144665"/>
          </a:xfrm>
        </p:grpSpPr>
        <p:sp>
          <p:nvSpPr>
            <p:cNvPr id="26" name="Freeform 26"/>
            <p:cNvSpPr/>
            <p:nvPr/>
          </p:nvSpPr>
          <p:spPr>
            <a:xfrm>
              <a:off x="0" y="0"/>
              <a:ext cx="3847107" cy="144665"/>
            </a:xfrm>
            <a:custGeom>
              <a:avLst/>
              <a:gdLst/>
              <a:ahLst/>
              <a:cxnLst/>
              <a:rect l="l" t="t" r="r" b="b"/>
              <a:pathLst>
                <a:path w="3847107" h="144665">
                  <a:moveTo>
                    <a:pt x="6360" y="0"/>
                  </a:moveTo>
                  <a:lnTo>
                    <a:pt x="3840747" y="0"/>
                  </a:lnTo>
                  <a:cubicBezTo>
                    <a:pt x="3844260" y="0"/>
                    <a:pt x="3847107" y="2848"/>
                    <a:pt x="3847107" y="6360"/>
                  </a:cubicBezTo>
                  <a:lnTo>
                    <a:pt x="3847107" y="138305"/>
                  </a:lnTo>
                  <a:cubicBezTo>
                    <a:pt x="3847107" y="141817"/>
                    <a:pt x="3844260" y="144665"/>
                    <a:pt x="3840747" y="144665"/>
                  </a:cubicBezTo>
                  <a:lnTo>
                    <a:pt x="6360" y="144665"/>
                  </a:lnTo>
                  <a:cubicBezTo>
                    <a:pt x="2848" y="144665"/>
                    <a:pt x="0" y="141817"/>
                    <a:pt x="0" y="138305"/>
                  </a:cubicBezTo>
                  <a:lnTo>
                    <a:pt x="0" y="6360"/>
                  </a:lnTo>
                  <a:cubicBezTo>
                    <a:pt x="0" y="2848"/>
                    <a:pt x="2848" y="0"/>
                    <a:pt x="6360" y="0"/>
                  </a:cubicBezTo>
                  <a:close/>
                </a:path>
              </a:pathLst>
            </a:custGeom>
            <a:solidFill>
              <a:srgbClr val="F3F2F3"/>
            </a:solidFill>
            <a:ln cap="sq">
              <a:noFill/>
              <a:prstDash val="sysDot"/>
              <a:miter/>
            </a:ln>
          </p:spPr>
          <p:txBody>
            <a:bodyPr/>
            <a:lstStyle/>
            <a:p>
              <a:endParaRPr lang="ja-JP" altLang="en-US"/>
            </a:p>
          </p:txBody>
        </p:sp>
        <p:sp>
          <p:nvSpPr>
            <p:cNvPr id="27" name="TextBox 27"/>
            <p:cNvSpPr txBox="1"/>
            <p:nvPr/>
          </p:nvSpPr>
          <p:spPr>
            <a:xfrm>
              <a:off x="0" y="-38100"/>
              <a:ext cx="3847107" cy="182765"/>
            </a:xfrm>
            <a:prstGeom prst="rect">
              <a:avLst/>
            </a:prstGeom>
          </p:spPr>
          <p:txBody>
            <a:bodyPr lIns="50800" tIns="50800" rIns="50800" bIns="50800" rtlCol="0" anchor="ctr"/>
            <a:lstStyle/>
            <a:p>
              <a:pPr algn="ctr">
                <a:lnSpc>
                  <a:spcPts val="2940"/>
                </a:lnSpc>
              </a:pPr>
              <a:endParaRPr/>
            </a:p>
          </p:txBody>
        </p:sp>
      </p:grpSp>
      <p:grpSp>
        <p:nvGrpSpPr>
          <p:cNvPr id="28" name="Group 28"/>
          <p:cNvGrpSpPr/>
          <p:nvPr/>
        </p:nvGrpSpPr>
        <p:grpSpPr>
          <a:xfrm>
            <a:off x="3182869" y="3913430"/>
            <a:ext cx="14606986" cy="1041134"/>
            <a:chOff x="0" y="0"/>
            <a:chExt cx="3847107" cy="274208"/>
          </a:xfrm>
        </p:grpSpPr>
        <p:sp>
          <p:nvSpPr>
            <p:cNvPr id="29" name="Freeform 29"/>
            <p:cNvSpPr/>
            <p:nvPr/>
          </p:nvSpPr>
          <p:spPr>
            <a:xfrm>
              <a:off x="0" y="0"/>
              <a:ext cx="3847107" cy="274208"/>
            </a:xfrm>
            <a:custGeom>
              <a:avLst/>
              <a:gdLst/>
              <a:ahLst/>
              <a:cxnLst/>
              <a:rect l="l" t="t" r="r" b="b"/>
              <a:pathLst>
                <a:path w="3847107" h="274208">
                  <a:moveTo>
                    <a:pt x="6360" y="0"/>
                  </a:moveTo>
                  <a:lnTo>
                    <a:pt x="3840747" y="0"/>
                  </a:lnTo>
                  <a:cubicBezTo>
                    <a:pt x="3844260" y="0"/>
                    <a:pt x="3847107" y="2848"/>
                    <a:pt x="3847107" y="6360"/>
                  </a:cubicBezTo>
                  <a:lnTo>
                    <a:pt x="3847107" y="267848"/>
                  </a:lnTo>
                  <a:cubicBezTo>
                    <a:pt x="3847107" y="271361"/>
                    <a:pt x="3844260" y="274208"/>
                    <a:pt x="3840747" y="274208"/>
                  </a:cubicBezTo>
                  <a:lnTo>
                    <a:pt x="6360" y="274208"/>
                  </a:lnTo>
                  <a:cubicBezTo>
                    <a:pt x="2848" y="274208"/>
                    <a:pt x="0" y="271361"/>
                    <a:pt x="0" y="267848"/>
                  </a:cubicBezTo>
                  <a:lnTo>
                    <a:pt x="0" y="6360"/>
                  </a:lnTo>
                  <a:cubicBezTo>
                    <a:pt x="0" y="2848"/>
                    <a:pt x="2848" y="0"/>
                    <a:pt x="6360" y="0"/>
                  </a:cubicBezTo>
                  <a:close/>
                </a:path>
              </a:pathLst>
            </a:custGeom>
            <a:solidFill>
              <a:srgbClr val="F3F2F3"/>
            </a:solidFill>
            <a:ln cap="sq">
              <a:noFill/>
              <a:prstDash val="sysDot"/>
              <a:miter/>
            </a:ln>
          </p:spPr>
          <p:txBody>
            <a:bodyPr/>
            <a:lstStyle/>
            <a:p>
              <a:endParaRPr lang="ja-JP" altLang="en-US"/>
            </a:p>
          </p:txBody>
        </p:sp>
        <p:sp>
          <p:nvSpPr>
            <p:cNvPr id="30" name="TextBox 30"/>
            <p:cNvSpPr txBox="1"/>
            <p:nvPr/>
          </p:nvSpPr>
          <p:spPr>
            <a:xfrm>
              <a:off x="0" y="-38100"/>
              <a:ext cx="3847107" cy="312308"/>
            </a:xfrm>
            <a:prstGeom prst="rect">
              <a:avLst/>
            </a:prstGeom>
          </p:spPr>
          <p:txBody>
            <a:bodyPr lIns="50800" tIns="50800" rIns="50800" bIns="50800" rtlCol="0" anchor="ctr"/>
            <a:lstStyle/>
            <a:p>
              <a:pPr algn="ctr">
                <a:lnSpc>
                  <a:spcPts val="2940"/>
                </a:lnSpc>
              </a:pPr>
              <a:endParaRPr/>
            </a:p>
          </p:txBody>
        </p:sp>
      </p:grpSp>
      <p:sp>
        <p:nvSpPr>
          <p:cNvPr id="31" name="Freeform 31"/>
          <p:cNvSpPr/>
          <p:nvPr/>
        </p:nvSpPr>
        <p:spPr>
          <a:xfrm>
            <a:off x="11119766" y="1366161"/>
            <a:ext cx="4410461" cy="883027"/>
          </a:xfrm>
          <a:custGeom>
            <a:avLst/>
            <a:gdLst/>
            <a:ahLst/>
            <a:cxnLst/>
            <a:rect l="l" t="t" r="r" b="b"/>
            <a:pathLst>
              <a:path w="4410461" h="883027">
                <a:moveTo>
                  <a:pt x="0" y="0"/>
                </a:moveTo>
                <a:lnTo>
                  <a:pt x="4410460" y="0"/>
                </a:lnTo>
                <a:lnTo>
                  <a:pt x="4410460" y="883027"/>
                </a:lnTo>
                <a:lnTo>
                  <a:pt x="0" y="883027"/>
                </a:lnTo>
                <a:lnTo>
                  <a:pt x="0" y="0"/>
                </a:lnTo>
                <a:close/>
              </a:path>
            </a:pathLst>
          </a:custGeom>
          <a:blipFill>
            <a:blip r:embed="rId5">
              <a:extLst>
                <a:ext uri="{96DAC541-7B7A-43D3-8B79-37D633B846F1}">
                  <asvg:svgBlip xmlns:asvg="http://schemas.microsoft.com/office/drawing/2016/SVG/main" r:embed="rId6"/>
                </a:ext>
              </a:extLst>
            </a:blip>
            <a:stretch>
              <a:fillRect r="-27118"/>
            </a:stretch>
          </a:blipFill>
        </p:spPr>
        <p:txBody>
          <a:bodyPr/>
          <a:lstStyle/>
          <a:p>
            <a:endParaRPr lang="ja-JP" altLang="en-US"/>
          </a:p>
        </p:txBody>
      </p:sp>
      <p:sp>
        <p:nvSpPr>
          <p:cNvPr id="32" name="Freeform 32"/>
          <p:cNvSpPr/>
          <p:nvPr/>
        </p:nvSpPr>
        <p:spPr>
          <a:xfrm>
            <a:off x="6668075" y="1366161"/>
            <a:ext cx="4423478" cy="883027"/>
          </a:xfrm>
          <a:custGeom>
            <a:avLst/>
            <a:gdLst/>
            <a:ahLst/>
            <a:cxnLst/>
            <a:rect l="l" t="t" r="r" b="b"/>
            <a:pathLst>
              <a:path w="4423478" h="883027">
                <a:moveTo>
                  <a:pt x="0" y="0"/>
                </a:moveTo>
                <a:lnTo>
                  <a:pt x="4423478" y="0"/>
                </a:lnTo>
                <a:lnTo>
                  <a:pt x="4423478" y="883027"/>
                </a:lnTo>
                <a:lnTo>
                  <a:pt x="0" y="883027"/>
                </a:lnTo>
                <a:lnTo>
                  <a:pt x="0" y="0"/>
                </a:lnTo>
                <a:close/>
              </a:path>
            </a:pathLst>
          </a:custGeom>
          <a:blipFill>
            <a:blip r:embed="rId5">
              <a:extLst>
                <a:ext uri="{96DAC541-7B7A-43D3-8B79-37D633B846F1}">
                  <asvg:svgBlip xmlns:asvg="http://schemas.microsoft.com/office/drawing/2016/SVG/main" r:embed="rId6"/>
                </a:ext>
              </a:extLst>
            </a:blip>
            <a:stretch>
              <a:fillRect r="-26744"/>
            </a:stretch>
          </a:blipFill>
        </p:spPr>
        <p:txBody>
          <a:bodyPr/>
          <a:lstStyle/>
          <a:p>
            <a:endParaRPr lang="ja-JP" altLang="en-US"/>
          </a:p>
        </p:txBody>
      </p:sp>
      <p:sp>
        <p:nvSpPr>
          <p:cNvPr id="33" name="Freeform 33"/>
          <p:cNvSpPr/>
          <p:nvPr/>
        </p:nvSpPr>
        <p:spPr>
          <a:xfrm>
            <a:off x="2217633" y="1366161"/>
            <a:ext cx="4423478" cy="883027"/>
          </a:xfrm>
          <a:custGeom>
            <a:avLst/>
            <a:gdLst/>
            <a:ahLst/>
            <a:cxnLst/>
            <a:rect l="l" t="t" r="r" b="b"/>
            <a:pathLst>
              <a:path w="4423478" h="883027">
                <a:moveTo>
                  <a:pt x="0" y="0"/>
                </a:moveTo>
                <a:lnTo>
                  <a:pt x="4423478" y="0"/>
                </a:lnTo>
                <a:lnTo>
                  <a:pt x="4423478" y="883027"/>
                </a:lnTo>
                <a:lnTo>
                  <a:pt x="0" y="883027"/>
                </a:lnTo>
                <a:lnTo>
                  <a:pt x="0" y="0"/>
                </a:lnTo>
                <a:close/>
              </a:path>
            </a:pathLst>
          </a:custGeom>
          <a:blipFill>
            <a:blip r:embed="rId5">
              <a:extLst>
                <a:ext uri="{96DAC541-7B7A-43D3-8B79-37D633B846F1}">
                  <asvg:svgBlip xmlns:asvg="http://schemas.microsoft.com/office/drawing/2016/SVG/main" r:embed="rId6"/>
                </a:ext>
              </a:extLst>
            </a:blip>
            <a:stretch>
              <a:fillRect r="-26744"/>
            </a:stretch>
          </a:blipFill>
        </p:spPr>
        <p:txBody>
          <a:bodyPr/>
          <a:lstStyle/>
          <a:p>
            <a:endParaRPr lang="ja-JP" altLang="en-US"/>
          </a:p>
        </p:txBody>
      </p:sp>
      <p:sp>
        <p:nvSpPr>
          <p:cNvPr id="34" name="Freeform 34"/>
          <p:cNvSpPr/>
          <p:nvPr/>
        </p:nvSpPr>
        <p:spPr>
          <a:xfrm>
            <a:off x="15568326" y="1366161"/>
            <a:ext cx="1269759" cy="883027"/>
          </a:xfrm>
          <a:custGeom>
            <a:avLst/>
            <a:gdLst/>
            <a:ahLst/>
            <a:cxnLst/>
            <a:rect l="l" t="t" r="r" b="b"/>
            <a:pathLst>
              <a:path w="1269759" h="883027">
                <a:moveTo>
                  <a:pt x="0" y="0"/>
                </a:moveTo>
                <a:lnTo>
                  <a:pt x="1269759" y="0"/>
                </a:lnTo>
                <a:lnTo>
                  <a:pt x="1269759" y="883027"/>
                </a:lnTo>
                <a:lnTo>
                  <a:pt x="0" y="883027"/>
                </a:lnTo>
                <a:lnTo>
                  <a:pt x="0" y="0"/>
                </a:lnTo>
                <a:close/>
              </a:path>
            </a:pathLst>
          </a:custGeom>
          <a:blipFill>
            <a:blip r:embed="rId5">
              <a:extLst>
                <a:ext uri="{96DAC541-7B7A-43D3-8B79-37D633B846F1}">
                  <asvg:svgBlip xmlns:asvg="http://schemas.microsoft.com/office/drawing/2016/SVG/main" r:embed="rId6"/>
                </a:ext>
              </a:extLst>
            </a:blip>
            <a:stretch>
              <a:fillRect r="-341542"/>
            </a:stretch>
          </a:blipFill>
        </p:spPr>
        <p:txBody>
          <a:bodyPr/>
          <a:lstStyle/>
          <a:p>
            <a:endParaRPr lang="ja-JP" altLang="en-US"/>
          </a:p>
        </p:txBody>
      </p:sp>
      <p:sp>
        <p:nvSpPr>
          <p:cNvPr id="35" name="TextBox 35"/>
          <p:cNvSpPr txBox="1"/>
          <p:nvPr/>
        </p:nvSpPr>
        <p:spPr>
          <a:xfrm>
            <a:off x="6830839" y="316231"/>
            <a:ext cx="4626322" cy="712469"/>
          </a:xfrm>
          <a:prstGeom prst="rect">
            <a:avLst/>
          </a:prstGeom>
        </p:spPr>
        <p:txBody>
          <a:bodyPr lIns="0" tIns="0" rIns="0" bIns="0" rtlCol="0" anchor="t">
            <a:spAutoFit/>
          </a:bodyPr>
          <a:lstStyle/>
          <a:p>
            <a:pPr algn="l">
              <a:lnSpc>
                <a:spcPts val="5880"/>
              </a:lnSpc>
            </a:pPr>
            <a:r>
              <a:rPr lang="en-US" sz="4200" b="1" spc="1003">
                <a:solidFill>
                  <a:srgbClr val="178A8B"/>
                </a:solidFill>
                <a:latin typeface="Noto Sans JP Bold"/>
                <a:ea typeface="Noto Sans JP Bold"/>
                <a:cs typeface="Noto Sans JP Bold"/>
                <a:sym typeface="Noto Sans JP Bold"/>
              </a:rPr>
              <a:t>市場分析・戦略</a:t>
            </a:r>
          </a:p>
        </p:txBody>
      </p:sp>
      <p:sp>
        <p:nvSpPr>
          <p:cNvPr id="36" name="TextBox 36"/>
          <p:cNvSpPr txBox="1"/>
          <p:nvPr/>
        </p:nvSpPr>
        <p:spPr>
          <a:xfrm>
            <a:off x="479021" y="1520508"/>
            <a:ext cx="1636517" cy="504825"/>
          </a:xfrm>
          <a:prstGeom prst="rect">
            <a:avLst/>
          </a:prstGeom>
        </p:spPr>
        <p:txBody>
          <a:bodyPr wrap="square" lIns="0" tIns="0" rIns="0" bIns="0" rtlCol="0" anchor="t">
            <a:spAutoFit/>
          </a:bodyPr>
          <a:lstStyle/>
          <a:p>
            <a:pPr marL="0" lvl="0" indent="0" algn="l">
              <a:lnSpc>
                <a:spcPts val="4199"/>
              </a:lnSpc>
              <a:spcBef>
                <a:spcPct val="0"/>
              </a:spcBef>
            </a:pPr>
            <a:r>
              <a:rPr lang="en-US" sz="2999" b="1" u="none" strike="noStrike" dirty="0" err="1">
                <a:solidFill>
                  <a:srgbClr val="178A8B"/>
                </a:solidFill>
                <a:latin typeface="Noto Sans JP Bold"/>
                <a:ea typeface="Noto Sans JP Bold"/>
                <a:cs typeface="Noto Sans JP Bold"/>
                <a:sym typeface="Noto Sans JP Bold"/>
              </a:rPr>
              <a:t>市場調査</a:t>
            </a:r>
            <a:endParaRPr lang="en-US" sz="2999" b="1" u="none" strike="noStrike" dirty="0">
              <a:solidFill>
                <a:srgbClr val="178A8B"/>
              </a:solidFill>
              <a:latin typeface="Noto Sans JP Bold"/>
              <a:ea typeface="Noto Sans JP Bold"/>
              <a:cs typeface="Noto Sans JP Bold"/>
              <a:sym typeface="Noto Sans JP Bold"/>
            </a:endParaRPr>
          </a:p>
        </p:txBody>
      </p:sp>
      <p:sp>
        <p:nvSpPr>
          <p:cNvPr id="37" name="TextBox 37"/>
          <p:cNvSpPr txBox="1"/>
          <p:nvPr/>
        </p:nvSpPr>
        <p:spPr>
          <a:xfrm>
            <a:off x="3404458" y="2582563"/>
            <a:ext cx="8052703" cy="330540"/>
          </a:xfrm>
          <a:prstGeom prst="rect">
            <a:avLst/>
          </a:prstGeom>
        </p:spPr>
        <p:txBody>
          <a:bodyPr wrap="square" lIns="0" tIns="0" rIns="0" bIns="0" rtlCol="0" anchor="t">
            <a:spAutoFit/>
          </a:bodyPr>
          <a:lstStyle/>
          <a:p>
            <a:pPr algn="l">
              <a:lnSpc>
                <a:spcPts val="2800"/>
              </a:lnSpc>
              <a:spcBef>
                <a:spcPct val="0"/>
              </a:spcBef>
            </a:pPr>
            <a:r>
              <a:rPr lang="ja-JP" altLang="en-US" sz="2000" b="0" i="0">
                <a:solidFill>
                  <a:srgbClr val="222222"/>
                </a:solidFill>
                <a:effectLst/>
                <a:latin typeface="Noto Sans JP" panose="020B0200000000000000" pitchFamily="34" charset="-128"/>
                <a:ea typeface="Noto Sans JP" panose="020B0200000000000000" pitchFamily="34" charset="-128"/>
              </a:rPr>
              <a:t>対象市場の規模や成長性、将来性についてデータを基に説明します。</a:t>
            </a:r>
            <a:endParaRPr lang="en-US" sz="2000" dirty="0">
              <a:solidFill>
                <a:srgbClr val="343434"/>
              </a:solidFill>
              <a:latin typeface="Noto Sans JP"/>
              <a:ea typeface="Noto Sans JP"/>
              <a:cs typeface="Noto Sans JP"/>
              <a:sym typeface="Noto Sans JP"/>
            </a:endParaRPr>
          </a:p>
        </p:txBody>
      </p:sp>
      <p:sp>
        <p:nvSpPr>
          <p:cNvPr id="38" name="TextBox 38"/>
          <p:cNvSpPr txBox="1"/>
          <p:nvPr/>
        </p:nvSpPr>
        <p:spPr>
          <a:xfrm>
            <a:off x="3404458" y="3293532"/>
            <a:ext cx="14121542" cy="330540"/>
          </a:xfrm>
          <a:prstGeom prst="rect">
            <a:avLst/>
          </a:prstGeom>
        </p:spPr>
        <p:txBody>
          <a:bodyPr wrap="square" lIns="0" tIns="0" rIns="0" bIns="0" rtlCol="0" anchor="t">
            <a:spAutoFit/>
          </a:bodyPr>
          <a:lstStyle/>
          <a:p>
            <a:pPr algn="l">
              <a:lnSpc>
                <a:spcPts val="2800"/>
              </a:lnSpc>
              <a:spcBef>
                <a:spcPct val="0"/>
              </a:spcBef>
            </a:pPr>
            <a:r>
              <a:rPr lang="ja-JP" altLang="en-US" sz="2000" b="0" i="0">
                <a:solidFill>
                  <a:srgbClr val="222222"/>
                </a:solidFill>
                <a:effectLst/>
                <a:latin typeface="Noto Sans JP" panose="020B0200000000000000" pitchFamily="34" charset="-128"/>
                <a:ea typeface="Noto Sans JP" panose="020B0200000000000000" pitchFamily="34" charset="-128"/>
              </a:rPr>
              <a:t>年齢、性別、職業、ライフスタイルなどの属性を明確にし、どのような層に商品・サービスを提供するかを示します。</a:t>
            </a:r>
            <a:endParaRPr lang="en-US" sz="2000" dirty="0">
              <a:solidFill>
                <a:srgbClr val="343434"/>
              </a:solidFill>
              <a:latin typeface="Noto Sans JP"/>
              <a:ea typeface="Noto Sans JP"/>
              <a:cs typeface="Noto Sans JP"/>
              <a:sym typeface="Noto Sans JP"/>
            </a:endParaRPr>
          </a:p>
        </p:txBody>
      </p:sp>
      <p:sp>
        <p:nvSpPr>
          <p:cNvPr id="39" name="TextBox 39"/>
          <p:cNvSpPr txBox="1"/>
          <p:nvPr/>
        </p:nvSpPr>
        <p:spPr>
          <a:xfrm>
            <a:off x="3404458" y="4094272"/>
            <a:ext cx="13988163" cy="330540"/>
          </a:xfrm>
          <a:prstGeom prst="rect">
            <a:avLst/>
          </a:prstGeom>
        </p:spPr>
        <p:txBody>
          <a:bodyPr lIns="0" tIns="0" rIns="0" bIns="0" rtlCol="0" anchor="t">
            <a:spAutoFit/>
          </a:bodyPr>
          <a:lstStyle/>
          <a:p>
            <a:pPr algn="l">
              <a:lnSpc>
                <a:spcPts val="2800"/>
              </a:lnSpc>
              <a:spcBef>
                <a:spcPct val="0"/>
              </a:spcBef>
            </a:pPr>
            <a:r>
              <a:rPr lang="ja-JP" altLang="en-US" sz="2000" b="0" i="0">
                <a:solidFill>
                  <a:srgbClr val="222222"/>
                </a:solidFill>
                <a:effectLst/>
                <a:latin typeface="Noto Sans JP" panose="020B0200000000000000" pitchFamily="34" charset="-128"/>
                <a:ea typeface="Noto Sans JP" panose="020B0200000000000000" pitchFamily="34" charset="-128"/>
              </a:rPr>
              <a:t>競合他社名と事業内容、シェア、強み・弱みなどを記載します。</a:t>
            </a:r>
            <a:endParaRPr lang="en-US" sz="2000" dirty="0">
              <a:solidFill>
                <a:srgbClr val="343434"/>
              </a:solidFill>
              <a:latin typeface="Noto Sans JP"/>
              <a:ea typeface="Noto Sans JP"/>
              <a:cs typeface="Noto Sans JP"/>
              <a:sym typeface="Noto Sans JP"/>
            </a:endParaRPr>
          </a:p>
        </p:txBody>
      </p:sp>
      <p:sp>
        <p:nvSpPr>
          <p:cNvPr id="40" name="TextBox 40"/>
          <p:cNvSpPr txBox="1"/>
          <p:nvPr/>
        </p:nvSpPr>
        <p:spPr>
          <a:xfrm>
            <a:off x="3404458" y="5202214"/>
            <a:ext cx="13283342" cy="330540"/>
          </a:xfrm>
          <a:prstGeom prst="rect">
            <a:avLst/>
          </a:prstGeom>
        </p:spPr>
        <p:txBody>
          <a:bodyPr wrap="square" lIns="0" tIns="0" rIns="0" bIns="0" rtlCol="0" anchor="t">
            <a:spAutoFit/>
          </a:bodyPr>
          <a:lstStyle/>
          <a:p>
            <a:pPr algn="l">
              <a:lnSpc>
                <a:spcPts val="2800"/>
              </a:lnSpc>
              <a:spcBef>
                <a:spcPct val="0"/>
              </a:spcBef>
            </a:pPr>
            <a:r>
              <a:rPr lang="ja-JP" altLang="en-US" sz="2000" b="0" i="0">
                <a:solidFill>
                  <a:srgbClr val="222222"/>
                </a:solidFill>
                <a:effectLst/>
                <a:latin typeface="Noto Sans JP" panose="020B0200000000000000" pitchFamily="34" charset="-128"/>
                <a:ea typeface="Noto Sans JP" panose="020B0200000000000000" pitchFamily="34" charset="-128"/>
              </a:rPr>
              <a:t>現地市場の消費者が求める商品・サービス、購入動機、購買行動などを分析し、顧客の潜在的ニーズを把握します。</a:t>
            </a:r>
            <a:endParaRPr lang="en-US" sz="2000" dirty="0">
              <a:solidFill>
                <a:srgbClr val="343434"/>
              </a:solidFill>
              <a:latin typeface="Noto Sans JP"/>
              <a:ea typeface="Noto Sans JP"/>
              <a:cs typeface="Noto Sans JP"/>
              <a:sym typeface="Noto Sans JP"/>
            </a:endParaRPr>
          </a:p>
        </p:txBody>
      </p:sp>
      <p:sp>
        <p:nvSpPr>
          <p:cNvPr id="41" name="Freeform 41"/>
          <p:cNvSpPr/>
          <p:nvPr/>
        </p:nvSpPr>
        <p:spPr>
          <a:xfrm>
            <a:off x="16940179" y="1352118"/>
            <a:ext cx="849676" cy="842241"/>
          </a:xfrm>
          <a:custGeom>
            <a:avLst/>
            <a:gdLst/>
            <a:ahLst/>
            <a:cxnLst/>
            <a:rect l="l" t="t" r="r" b="b"/>
            <a:pathLst>
              <a:path w="849676" h="842241">
                <a:moveTo>
                  <a:pt x="0" y="0"/>
                </a:moveTo>
                <a:lnTo>
                  <a:pt x="849676" y="0"/>
                </a:lnTo>
                <a:lnTo>
                  <a:pt x="849676" y="842241"/>
                </a:lnTo>
                <a:lnTo>
                  <a:pt x="0" y="8422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42" name="TextBox 42"/>
          <p:cNvSpPr txBox="1"/>
          <p:nvPr/>
        </p:nvSpPr>
        <p:spPr>
          <a:xfrm>
            <a:off x="600638" y="2582563"/>
            <a:ext cx="1514900" cy="339725"/>
          </a:xfrm>
          <a:prstGeom prst="rect">
            <a:avLst/>
          </a:prstGeom>
        </p:spPr>
        <p:txBody>
          <a:bodyPr wrap="square" lIns="0" tIns="0" rIns="0" bIns="0" rtlCol="0" anchor="t">
            <a:spAutoFit/>
          </a:bodyPr>
          <a:lstStyle/>
          <a:p>
            <a:pPr marL="0" lvl="0" indent="0" algn="l">
              <a:lnSpc>
                <a:spcPts val="2800"/>
              </a:lnSpc>
              <a:spcBef>
                <a:spcPct val="0"/>
              </a:spcBef>
            </a:pPr>
            <a:r>
              <a:rPr lang="en-US" sz="2000" b="1" u="none" strike="noStrike" dirty="0" err="1">
                <a:solidFill>
                  <a:srgbClr val="178A8B"/>
                </a:solidFill>
                <a:latin typeface="Noto Sans JP Bold"/>
                <a:ea typeface="Noto Sans JP Bold"/>
                <a:cs typeface="Noto Sans JP Bold"/>
                <a:sym typeface="Noto Sans JP Bold"/>
              </a:rPr>
              <a:t>市場規模</a:t>
            </a:r>
            <a:endParaRPr lang="en-US" sz="2000" b="1" u="none" strike="noStrike" dirty="0">
              <a:solidFill>
                <a:srgbClr val="178A8B"/>
              </a:solidFill>
              <a:latin typeface="Noto Sans JP Bold"/>
              <a:ea typeface="Noto Sans JP Bold"/>
              <a:cs typeface="Noto Sans JP Bold"/>
              <a:sym typeface="Noto Sans JP Bold"/>
            </a:endParaRPr>
          </a:p>
        </p:txBody>
      </p:sp>
      <p:sp>
        <p:nvSpPr>
          <p:cNvPr id="43" name="TextBox 43"/>
          <p:cNvSpPr txBox="1"/>
          <p:nvPr/>
        </p:nvSpPr>
        <p:spPr>
          <a:xfrm>
            <a:off x="600638" y="3293532"/>
            <a:ext cx="2285554"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178A8B"/>
                </a:solidFill>
                <a:latin typeface="Noto Sans JP Bold"/>
                <a:ea typeface="Noto Sans JP Bold"/>
                <a:cs typeface="Noto Sans JP Bold"/>
                <a:sym typeface="Noto Sans JP Bold"/>
              </a:rPr>
              <a:t>ターゲット顧客層</a:t>
            </a:r>
            <a:endParaRPr lang="en-US" sz="2000" b="1" dirty="0">
              <a:solidFill>
                <a:srgbClr val="178A8B"/>
              </a:solidFill>
              <a:latin typeface="Noto Sans JP Bold"/>
              <a:ea typeface="Noto Sans JP Bold"/>
              <a:cs typeface="Noto Sans JP Bold"/>
              <a:sym typeface="Noto Sans JP Bold"/>
            </a:endParaRPr>
          </a:p>
        </p:txBody>
      </p:sp>
      <p:sp>
        <p:nvSpPr>
          <p:cNvPr id="44" name="TextBox 44"/>
          <p:cNvSpPr txBox="1"/>
          <p:nvPr/>
        </p:nvSpPr>
        <p:spPr>
          <a:xfrm>
            <a:off x="600637" y="3958794"/>
            <a:ext cx="2484229"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178A8B"/>
                </a:solidFill>
                <a:latin typeface="Noto Sans JP Bold"/>
                <a:ea typeface="Noto Sans JP Bold"/>
                <a:cs typeface="Noto Sans JP Bold"/>
                <a:sym typeface="Noto Sans JP Bold"/>
              </a:rPr>
              <a:t>競合他社について</a:t>
            </a:r>
            <a:endParaRPr lang="en-US" sz="2000" b="1" dirty="0">
              <a:solidFill>
                <a:srgbClr val="178A8B"/>
              </a:solidFill>
              <a:latin typeface="Noto Sans JP Bold"/>
              <a:ea typeface="Noto Sans JP Bold"/>
              <a:cs typeface="Noto Sans JP Bold"/>
              <a:sym typeface="Noto Sans JP Bold"/>
            </a:endParaRPr>
          </a:p>
        </p:txBody>
      </p:sp>
      <p:sp>
        <p:nvSpPr>
          <p:cNvPr id="45" name="TextBox 45"/>
          <p:cNvSpPr txBox="1"/>
          <p:nvPr/>
        </p:nvSpPr>
        <p:spPr>
          <a:xfrm>
            <a:off x="600638" y="5202214"/>
            <a:ext cx="2484228"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178A8B"/>
                </a:solidFill>
                <a:latin typeface="Noto Sans JP Bold"/>
                <a:ea typeface="Noto Sans JP Bold"/>
                <a:cs typeface="Noto Sans JP Bold"/>
                <a:sym typeface="Noto Sans JP Bold"/>
              </a:rPr>
              <a:t>現地消費者のニーズ</a:t>
            </a:r>
            <a:endParaRPr lang="en-US" sz="2000" b="1" dirty="0">
              <a:solidFill>
                <a:srgbClr val="178A8B"/>
              </a:solidFill>
              <a:latin typeface="Noto Sans JP Bold"/>
              <a:ea typeface="Noto Sans JP Bold"/>
              <a:cs typeface="Noto Sans JP Bold"/>
              <a:sym typeface="Noto Sans JP Bold"/>
            </a:endParaRPr>
          </a:p>
        </p:txBody>
      </p:sp>
      <p:sp>
        <p:nvSpPr>
          <p:cNvPr id="46" name="TextBox 46"/>
          <p:cNvSpPr txBox="1"/>
          <p:nvPr/>
        </p:nvSpPr>
        <p:spPr>
          <a:xfrm>
            <a:off x="10242996" y="7359650"/>
            <a:ext cx="7451243" cy="1189749"/>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市場分析結果を踏まえ、自社の商品・サービスをどのように展開するかを明記します。競争優位性の確立、価格設定、販路開拓などの具体的戦略を示します。</a:t>
            </a:r>
            <a:endParaRPr lang="en-US" sz="2000" dirty="0">
              <a:solidFill>
                <a:srgbClr val="343434"/>
              </a:solidFill>
              <a:latin typeface="Noto Sans JP"/>
              <a:ea typeface="Noto Sans JP"/>
              <a:cs typeface="Noto Sans JP"/>
              <a:sym typeface="Noto Sans JP"/>
            </a:endParaRPr>
          </a:p>
        </p:txBody>
      </p:sp>
      <p:sp>
        <p:nvSpPr>
          <p:cNvPr id="47" name="TextBox 47"/>
          <p:cNvSpPr txBox="1"/>
          <p:nvPr/>
        </p:nvSpPr>
        <p:spPr>
          <a:xfrm>
            <a:off x="3661030" y="6628403"/>
            <a:ext cx="1672969" cy="438785"/>
          </a:xfrm>
          <a:prstGeom prst="rect">
            <a:avLst/>
          </a:prstGeom>
        </p:spPr>
        <p:txBody>
          <a:bodyPr wrap="square" lIns="0" tIns="0" rIns="0" bIns="0" rtlCol="0" anchor="t">
            <a:spAutoFit/>
          </a:bodyPr>
          <a:lstStyle/>
          <a:p>
            <a:pPr algn="l">
              <a:lnSpc>
                <a:spcPts val="3639"/>
              </a:lnSpc>
              <a:spcBef>
                <a:spcPct val="0"/>
              </a:spcBef>
            </a:pPr>
            <a:r>
              <a:rPr lang="en-US" sz="2599" b="1" spc="200" dirty="0" err="1">
                <a:solidFill>
                  <a:srgbClr val="FFFFFF"/>
                </a:solidFill>
                <a:latin typeface="Noto Sans JP Bold"/>
                <a:ea typeface="Noto Sans JP Bold"/>
                <a:cs typeface="Noto Sans JP Bold"/>
                <a:sym typeface="Noto Sans JP Bold"/>
              </a:rPr>
              <a:t>市場分析</a:t>
            </a:r>
            <a:endParaRPr lang="en-US" sz="2599" b="1" spc="200" dirty="0">
              <a:solidFill>
                <a:srgbClr val="FFFFFF"/>
              </a:solidFill>
              <a:latin typeface="Noto Sans JP Bold"/>
              <a:ea typeface="Noto Sans JP Bold"/>
              <a:cs typeface="Noto Sans JP Bold"/>
              <a:sym typeface="Noto Sans JP Bold"/>
            </a:endParaRPr>
          </a:p>
        </p:txBody>
      </p:sp>
      <p:sp>
        <p:nvSpPr>
          <p:cNvPr id="48" name="TextBox 48"/>
          <p:cNvSpPr txBox="1"/>
          <p:nvPr/>
        </p:nvSpPr>
        <p:spPr>
          <a:xfrm>
            <a:off x="616124" y="7359650"/>
            <a:ext cx="7410367" cy="1189749"/>
          </a:xfrm>
          <a:prstGeom prst="rect">
            <a:avLst/>
          </a:prstGeom>
        </p:spPr>
        <p:txBody>
          <a:bodyPr lIns="0" tIns="0" rIns="0" bIns="0" rtlCol="0" anchor="t">
            <a:spAutoFit/>
          </a:bodyPr>
          <a:lstStyle/>
          <a:p>
            <a:pPr algn="l" fontAlgn="base">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市場の動向、成長性、課題、機会などをデータや調査結果に基づいて分析します。事業の将来性を予測し、リスクとチャンスを明確化します。</a:t>
            </a:r>
          </a:p>
        </p:txBody>
      </p:sp>
      <p:grpSp>
        <p:nvGrpSpPr>
          <p:cNvPr id="49" name="Group 49"/>
          <p:cNvGrpSpPr/>
          <p:nvPr/>
        </p:nvGrpSpPr>
        <p:grpSpPr>
          <a:xfrm rot="-5400000">
            <a:off x="8425511" y="7741885"/>
            <a:ext cx="1545773" cy="570255"/>
            <a:chOff x="0" y="0"/>
            <a:chExt cx="593109" cy="218806"/>
          </a:xfrm>
        </p:grpSpPr>
        <p:sp>
          <p:nvSpPr>
            <p:cNvPr id="50" name="Freeform 50"/>
            <p:cNvSpPr/>
            <p:nvPr/>
          </p:nvSpPr>
          <p:spPr>
            <a:xfrm>
              <a:off x="0" y="0"/>
              <a:ext cx="593109" cy="218806"/>
            </a:xfrm>
            <a:custGeom>
              <a:avLst/>
              <a:gdLst/>
              <a:ahLst/>
              <a:cxnLst/>
              <a:rect l="l" t="t" r="r" b="b"/>
              <a:pathLst>
                <a:path w="593109" h="218806">
                  <a:moveTo>
                    <a:pt x="296555" y="218806"/>
                  </a:moveTo>
                  <a:lnTo>
                    <a:pt x="593109" y="0"/>
                  </a:lnTo>
                  <a:lnTo>
                    <a:pt x="0" y="0"/>
                  </a:lnTo>
                  <a:lnTo>
                    <a:pt x="296555" y="218806"/>
                  </a:lnTo>
                  <a:close/>
                </a:path>
              </a:pathLst>
            </a:custGeom>
            <a:solidFill>
              <a:srgbClr val="178A8B">
                <a:alpha val="40000"/>
              </a:srgbClr>
            </a:solidFill>
          </p:spPr>
          <p:txBody>
            <a:bodyPr/>
            <a:lstStyle/>
            <a:p>
              <a:endParaRPr lang="ja-JP" altLang="en-US"/>
            </a:p>
          </p:txBody>
        </p:sp>
        <p:sp>
          <p:nvSpPr>
            <p:cNvPr id="51" name="TextBox 51"/>
            <p:cNvSpPr txBox="1"/>
            <p:nvPr/>
          </p:nvSpPr>
          <p:spPr>
            <a:xfrm>
              <a:off x="92673" y="-22471"/>
              <a:ext cx="407763" cy="139688"/>
            </a:xfrm>
            <a:prstGeom prst="rect">
              <a:avLst/>
            </a:prstGeom>
          </p:spPr>
          <p:txBody>
            <a:bodyPr lIns="50800" tIns="50800" rIns="50800" bIns="50800" rtlCol="0" anchor="ctr"/>
            <a:lstStyle/>
            <a:p>
              <a:pPr algn="ctr">
                <a:lnSpc>
                  <a:spcPts val="2940"/>
                </a:lnSpc>
              </a:pPr>
              <a:endParaRPr/>
            </a:p>
          </p:txBody>
        </p:sp>
      </p:grpSp>
      <p:grpSp>
        <p:nvGrpSpPr>
          <p:cNvPr id="52" name="Group 52"/>
          <p:cNvGrpSpPr/>
          <p:nvPr/>
        </p:nvGrpSpPr>
        <p:grpSpPr>
          <a:xfrm>
            <a:off x="10052102" y="6532539"/>
            <a:ext cx="7833031" cy="678138"/>
            <a:chOff x="0" y="0"/>
            <a:chExt cx="10444041" cy="904183"/>
          </a:xfrm>
        </p:grpSpPr>
        <p:grpSp>
          <p:nvGrpSpPr>
            <p:cNvPr id="53" name="Group 53"/>
            <p:cNvGrpSpPr/>
            <p:nvPr/>
          </p:nvGrpSpPr>
          <p:grpSpPr>
            <a:xfrm>
              <a:off x="0" y="0"/>
              <a:ext cx="10444041" cy="904183"/>
              <a:chOff x="0" y="0"/>
              <a:chExt cx="2063021" cy="178604"/>
            </a:xfrm>
          </p:grpSpPr>
          <p:sp>
            <p:nvSpPr>
              <p:cNvPr id="54" name="Freeform 54"/>
              <p:cNvSpPr/>
              <p:nvPr/>
            </p:nvSpPr>
            <p:spPr>
              <a:xfrm>
                <a:off x="0" y="0"/>
                <a:ext cx="2063021" cy="178604"/>
              </a:xfrm>
              <a:custGeom>
                <a:avLst/>
                <a:gdLst/>
                <a:ahLst/>
                <a:cxnLst/>
                <a:rect l="l" t="t" r="r" b="b"/>
                <a:pathLst>
                  <a:path w="2063021" h="178604">
                    <a:moveTo>
                      <a:pt x="11860" y="0"/>
                    </a:moveTo>
                    <a:lnTo>
                      <a:pt x="2051160" y="0"/>
                    </a:lnTo>
                    <a:cubicBezTo>
                      <a:pt x="2054306" y="0"/>
                      <a:pt x="2057322" y="1250"/>
                      <a:pt x="2059547" y="3474"/>
                    </a:cubicBezTo>
                    <a:cubicBezTo>
                      <a:pt x="2061771" y="5698"/>
                      <a:pt x="2063021" y="8715"/>
                      <a:pt x="2063021" y="11860"/>
                    </a:cubicBezTo>
                    <a:lnTo>
                      <a:pt x="2063021" y="166744"/>
                    </a:lnTo>
                    <a:cubicBezTo>
                      <a:pt x="2063021" y="169889"/>
                      <a:pt x="2061771" y="172906"/>
                      <a:pt x="2059547" y="175130"/>
                    </a:cubicBezTo>
                    <a:cubicBezTo>
                      <a:pt x="2057322" y="177355"/>
                      <a:pt x="2054306" y="178604"/>
                      <a:pt x="2051160" y="178604"/>
                    </a:cubicBezTo>
                    <a:lnTo>
                      <a:pt x="11860" y="178604"/>
                    </a:lnTo>
                    <a:cubicBezTo>
                      <a:pt x="8715" y="178604"/>
                      <a:pt x="5698" y="177355"/>
                      <a:pt x="3474" y="175130"/>
                    </a:cubicBezTo>
                    <a:cubicBezTo>
                      <a:pt x="1250" y="172906"/>
                      <a:pt x="0" y="169889"/>
                      <a:pt x="0" y="166744"/>
                    </a:cubicBezTo>
                    <a:lnTo>
                      <a:pt x="0" y="11860"/>
                    </a:lnTo>
                    <a:cubicBezTo>
                      <a:pt x="0" y="8715"/>
                      <a:pt x="1250" y="5698"/>
                      <a:pt x="3474" y="3474"/>
                    </a:cubicBezTo>
                    <a:cubicBezTo>
                      <a:pt x="5698" y="1250"/>
                      <a:pt x="8715" y="0"/>
                      <a:pt x="11860"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55" name="TextBox 55"/>
              <p:cNvSpPr txBox="1"/>
              <p:nvPr/>
            </p:nvSpPr>
            <p:spPr>
              <a:xfrm>
                <a:off x="0" y="-228600"/>
                <a:ext cx="2063021" cy="407204"/>
              </a:xfrm>
              <a:prstGeom prst="rect">
                <a:avLst/>
              </a:prstGeom>
            </p:spPr>
            <p:txBody>
              <a:bodyPr lIns="50800" tIns="50800" rIns="50800" bIns="50800" rtlCol="0" anchor="ctr"/>
              <a:lstStyle/>
              <a:p>
                <a:pPr algn="ctr">
                  <a:lnSpc>
                    <a:spcPts val="2800"/>
                  </a:lnSpc>
                </a:pPr>
                <a:endParaRPr/>
              </a:p>
            </p:txBody>
          </p:sp>
        </p:grpSp>
        <p:grpSp>
          <p:nvGrpSpPr>
            <p:cNvPr id="56" name="Group 56"/>
            <p:cNvGrpSpPr/>
            <p:nvPr/>
          </p:nvGrpSpPr>
          <p:grpSpPr>
            <a:xfrm>
              <a:off x="0" y="700376"/>
              <a:ext cx="10444041" cy="203808"/>
              <a:chOff x="0" y="0"/>
              <a:chExt cx="2063021" cy="40258"/>
            </a:xfrm>
          </p:grpSpPr>
          <p:sp>
            <p:nvSpPr>
              <p:cNvPr id="57" name="Freeform 57"/>
              <p:cNvSpPr/>
              <p:nvPr/>
            </p:nvSpPr>
            <p:spPr>
              <a:xfrm>
                <a:off x="0" y="0"/>
                <a:ext cx="2063021" cy="40258"/>
              </a:xfrm>
              <a:custGeom>
                <a:avLst/>
                <a:gdLst/>
                <a:ahLst/>
                <a:cxnLst/>
                <a:rect l="l" t="t" r="r" b="b"/>
                <a:pathLst>
                  <a:path w="2063021" h="40258">
                    <a:moveTo>
                      <a:pt x="0" y="0"/>
                    </a:moveTo>
                    <a:lnTo>
                      <a:pt x="2063021" y="0"/>
                    </a:lnTo>
                    <a:lnTo>
                      <a:pt x="2063021"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58" name="TextBox 58"/>
              <p:cNvSpPr txBox="1"/>
              <p:nvPr/>
            </p:nvSpPr>
            <p:spPr>
              <a:xfrm>
                <a:off x="0" y="-228600"/>
                <a:ext cx="2063021" cy="268858"/>
              </a:xfrm>
              <a:prstGeom prst="rect">
                <a:avLst/>
              </a:prstGeom>
            </p:spPr>
            <p:txBody>
              <a:bodyPr lIns="50800" tIns="50800" rIns="50800" bIns="50800" rtlCol="0" anchor="ctr"/>
              <a:lstStyle/>
              <a:p>
                <a:pPr algn="ctr">
                  <a:lnSpc>
                    <a:spcPts val="2800"/>
                  </a:lnSpc>
                </a:pPr>
                <a:endParaRPr/>
              </a:p>
            </p:txBody>
          </p:sp>
        </p:grpSp>
      </p:grpSp>
      <p:sp>
        <p:nvSpPr>
          <p:cNvPr id="59" name="TextBox 59"/>
          <p:cNvSpPr txBox="1"/>
          <p:nvPr/>
        </p:nvSpPr>
        <p:spPr>
          <a:xfrm>
            <a:off x="13636518" y="6628403"/>
            <a:ext cx="789087" cy="438785"/>
          </a:xfrm>
          <a:prstGeom prst="rect">
            <a:avLst/>
          </a:prstGeom>
        </p:spPr>
        <p:txBody>
          <a:bodyPr lIns="0" tIns="0" rIns="0" bIns="0" rtlCol="0" anchor="t">
            <a:spAutoFit/>
          </a:bodyPr>
          <a:lstStyle/>
          <a:p>
            <a:pPr algn="l">
              <a:lnSpc>
                <a:spcPts val="3639"/>
              </a:lnSpc>
              <a:spcBef>
                <a:spcPct val="0"/>
              </a:spcBef>
            </a:pPr>
            <a:r>
              <a:rPr lang="en-US" sz="2599" b="1" spc="506" dirty="0" err="1">
                <a:solidFill>
                  <a:srgbClr val="FFFFFF"/>
                </a:solidFill>
                <a:latin typeface="Noto Sans JP Bold"/>
                <a:ea typeface="Noto Sans JP Bold"/>
                <a:cs typeface="Noto Sans JP Bold"/>
                <a:sym typeface="Noto Sans JP Bold"/>
              </a:rPr>
              <a:t>戦略</a:t>
            </a:r>
            <a:endParaRPr lang="en-US" sz="2599" b="1" spc="506" dirty="0">
              <a:solidFill>
                <a:srgbClr val="FFFFFF"/>
              </a:solidFill>
              <a:latin typeface="Noto Sans JP Bold"/>
              <a:ea typeface="Noto Sans JP Bold"/>
              <a:cs typeface="Noto Sans JP Bold"/>
              <a:sym typeface="Noto Sans JP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440945" y="7952316"/>
            <a:ext cx="17406111" cy="1920898"/>
            <a:chOff x="0" y="0"/>
            <a:chExt cx="4584325" cy="505915"/>
          </a:xfrm>
        </p:grpSpPr>
        <p:sp>
          <p:nvSpPr>
            <p:cNvPr id="6" name="Freeform 6"/>
            <p:cNvSpPr/>
            <p:nvPr/>
          </p:nvSpPr>
          <p:spPr>
            <a:xfrm>
              <a:off x="0" y="0"/>
              <a:ext cx="4584326" cy="505915"/>
            </a:xfrm>
            <a:custGeom>
              <a:avLst/>
              <a:gdLst/>
              <a:ahLst/>
              <a:cxnLst/>
              <a:rect l="l" t="t" r="r" b="b"/>
              <a:pathLst>
                <a:path w="4584326" h="505915">
                  <a:moveTo>
                    <a:pt x="5337" y="0"/>
                  </a:moveTo>
                  <a:lnTo>
                    <a:pt x="4578988" y="0"/>
                  </a:lnTo>
                  <a:cubicBezTo>
                    <a:pt x="4580404" y="0"/>
                    <a:pt x="4581761" y="562"/>
                    <a:pt x="4582762" y="1563"/>
                  </a:cubicBezTo>
                  <a:cubicBezTo>
                    <a:pt x="4583763" y="2564"/>
                    <a:pt x="4584326" y="3922"/>
                    <a:pt x="4584326" y="5337"/>
                  </a:cubicBezTo>
                  <a:lnTo>
                    <a:pt x="4584326" y="500578"/>
                  </a:lnTo>
                  <a:cubicBezTo>
                    <a:pt x="4584326" y="501994"/>
                    <a:pt x="4583763" y="503351"/>
                    <a:pt x="4582762" y="504352"/>
                  </a:cubicBezTo>
                  <a:cubicBezTo>
                    <a:pt x="4581761" y="505353"/>
                    <a:pt x="4580404" y="505915"/>
                    <a:pt x="4578988" y="505915"/>
                  </a:cubicBezTo>
                  <a:lnTo>
                    <a:pt x="5337" y="505915"/>
                  </a:lnTo>
                  <a:cubicBezTo>
                    <a:pt x="3922" y="505915"/>
                    <a:pt x="2564" y="505353"/>
                    <a:pt x="1563" y="504352"/>
                  </a:cubicBezTo>
                  <a:cubicBezTo>
                    <a:pt x="562" y="503351"/>
                    <a:pt x="0" y="501994"/>
                    <a:pt x="0" y="500578"/>
                  </a:cubicBezTo>
                  <a:lnTo>
                    <a:pt x="0" y="5337"/>
                  </a:lnTo>
                  <a:cubicBezTo>
                    <a:pt x="0" y="3922"/>
                    <a:pt x="562" y="2564"/>
                    <a:pt x="1563" y="1563"/>
                  </a:cubicBezTo>
                  <a:cubicBezTo>
                    <a:pt x="2564" y="562"/>
                    <a:pt x="3922" y="0"/>
                    <a:pt x="5337"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7" name="TextBox 7"/>
            <p:cNvSpPr txBox="1"/>
            <p:nvPr/>
          </p:nvSpPr>
          <p:spPr>
            <a:xfrm>
              <a:off x="0" y="-38100"/>
              <a:ext cx="4584325" cy="544015"/>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440945" y="7952316"/>
            <a:ext cx="17406111" cy="678138"/>
            <a:chOff x="0" y="0"/>
            <a:chExt cx="23208147" cy="904183"/>
          </a:xfrm>
        </p:grpSpPr>
        <p:grpSp>
          <p:nvGrpSpPr>
            <p:cNvPr id="9" name="Group 9"/>
            <p:cNvGrpSpPr/>
            <p:nvPr/>
          </p:nvGrpSpPr>
          <p:grpSpPr>
            <a:xfrm>
              <a:off x="0" y="0"/>
              <a:ext cx="23208147" cy="904183"/>
              <a:chOff x="0" y="0"/>
              <a:chExt cx="4584325" cy="178604"/>
            </a:xfrm>
          </p:grpSpPr>
          <p:sp>
            <p:nvSpPr>
              <p:cNvPr id="10" name="Freeform 10"/>
              <p:cNvSpPr/>
              <p:nvPr/>
            </p:nvSpPr>
            <p:spPr>
              <a:xfrm>
                <a:off x="0" y="0"/>
                <a:ext cx="4584326" cy="178604"/>
              </a:xfrm>
              <a:custGeom>
                <a:avLst/>
                <a:gdLst/>
                <a:ahLst/>
                <a:cxnLst/>
                <a:rect l="l" t="t" r="r" b="b"/>
                <a:pathLst>
                  <a:path w="4584326" h="178604">
                    <a:moveTo>
                      <a:pt x="5337" y="0"/>
                    </a:moveTo>
                    <a:lnTo>
                      <a:pt x="4578988" y="0"/>
                    </a:lnTo>
                    <a:cubicBezTo>
                      <a:pt x="4580404" y="0"/>
                      <a:pt x="4581761" y="562"/>
                      <a:pt x="4582762" y="1563"/>
                    </a:cubicBezTo>
                    <a:cubicBezTo>
                      <a:pt x="4583763" y="2564"/>
                      <a:pt x="4584326" y="3922"/>
                      <a:pt x="4584326" y="5337"/>
                    </a:cubicBezTo>
                    <a:lnTo>
                      <a:pt x="4584326" y="173267"/>
                    </a:lnTo>
                    <a:cubicBezTo>
                      <a:pt x="4584326" y="174682"/>
                      <a:pt x="4583763" y="176040"/>
                      <a:pt x="4582762" y="177041"/>
                    </a:cubicBezTo>
                    <a:cubicBezTo>
                      <a:pt x="4581761" y="178042"/>
                      <a:pt x="4580404" y="178604"/>
                      <a:pt x="4578988" y="178604"/>
                    </a:cubicBezTo>
                    <a:lnTo>
                      <a:pt x="5337" y="178604"/>
                    </a:lnTo>
                    <a:cubicBezTo>
                      <a:pt x="3922" y="178604"/>
                      <a:pt x="2564" y="178042"/>
                      <a:pt x="1563" y="177041"/>
                    </a:cubicBezTo>
                    <a:cubicBezTo>
                      <a:pt x="562" y="176040"/>
                      <a:pt x="0" y="174682"/>
                      <a:pt x="0" y="173267"/>
                    </a:cubicBezTo>
                    <a:lnTo>
                      <a:pt x="0" y="5337"/>
                    </a:lnTo>
                    <a:cubicBezTo>
                      <a:pt x="0" y="3922"/>
                      <a:pt x="562" y="2564"/>
                      <a:pt x="1563" y="1563"/>
                    </a:cubicBezTo>
                    <a:cubicBezTo>
                      <a:pt x="2564" y="562"/>
                      <a:pt x="3922" y="0"/>
                      <a:pt x="5337" y="0"/>
                    </a:cubicBezTo>
                    <a:close/>
                  </a:path>
                </a:pathLst>
              </a:custGeom>
              <a:solidFill>
                <a:srgbClr val="178A8B"/>
              </a:solidFill>
              <a:ln w="38100" cap="sq">
                <a:solidFill>
                  <a:srgbClr val="178A8B"/>
                </a:solidFill>
                <a:prstDash val="solid"/>
                <a:miter/>
              </a:ln>
            </p:spPr>
            <p:txBody>
              <a:bodyPr/>
              <a:lstStyle/>
              <a:p>
                <a:endParaRPr lang="ja-JP" altLang="en-US"/>
              </a:p>
            </p:txBody>
          </p:sp>
          <p:sp>
            <p:nvSpPr>
              <p:cNvPr id="11" name="TextBox 11"/>
              <p:cNvSpPr txBox="1"/>
              <p:nvPr/>
            </p:nvSpPr>
            <p:spPr>
              <a:xfrm>
                <a:off x="0" y="-228600"/>
                <a:ext cx="4584325" cy="407204"/>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0" y="700376"/>
              <a:ext cx="23208147" cy="203808"/>
              <a:chOff x="0" y="0"/>
              <a:chExt cx="4584325" cy="40258"/>
            </a:xfrm>
          </p:grpSpPr>
          <p:sp>
            <p:nvSpPr>
              <p:cNvPr id="13" name="Freeform 13"/>
              <p:cNvSpPr/>
              <p:nvPr/>
            </p:nvSpPr>
            <p:spPr>
              <a:xfrm>
                <a:off x="0" y="0"/>
                <a:ext cx="4584326" cy="40258"/>
              </a:xfrm>
              <a:custGeom>
                <a:avLst/>
                <a:gdLst/>
                <a:ahLst/>
                <a:cxnLst/>
                <a:rect l="l" t="t" r="r" b="b"/>
                <a:pathLst>
                  <a:path w="4584326" h="40258">
                    <a:moveTo>
                      <a:pt x="0" y="0"/>
                    </a:moveTo>
                    <a:lnTo>
                      <a:pt x="4584326" y="0"/>
                    </a:lnTo>
                    <a:lnTo>
                      <a:pt x="4584326" y="40258"/>
                    </a:lnTo>
                    <a:lnTo>
                      <a:pt x="0" y="40258"/>
                    </a:lnTo>
                    <a:close/>
                  </a:path>
                </a:pathLst>
              </a:custGeom>
              <a:solidFill>
                <a:srgbClr val="178A8B"/>
              </a:solidFill>
              <a:ln w="38100" cap="sq">
                <a:solidFill>
                  <a:srgbClr val="178A8B"/>
                </a:solidFill>
                <a:prstDash val="solid"/>
                <a:miter/>
              </a:ln>
            </p:spPr>
            <p:txBody>
              <a:bodyPr/>
              <a:lstStyle/>
              <a:p>
                <a:endParaRPr lang="ja-JP" altLang="en-US"/>
              </a:p>
            </p:txBody>
          </p:sp>
          <p:sp>
            <p:nvSpPr>
              <p:cNvPr id="14" name="TextBox 14"/>
              <p:cNvSpPr txBox="1"/>
              <p:nvPr/>
            </p:nvSpPr>
            <p:spPr>
              <a:xfrm>
                <a:off x="0" y="-228600"/>
                <a:ext cx="4584325" cy="268858"/>
              </a:xfrm>
              <a:prstGeom prst="rect">
                <a:avLst/>
              </a:prstGeom>
            </p:spPr>
            <p:txBody>
              <a:bodyPr lIns="50800" tIns="50800" rIns="50800" bIns="50800" rtlCol="0" anchor="ctr"/>
              <a:lstStyle/>
              <a:p>
                <a:pPr algn="ctr">
                  <a:lnSpc>
                    <a:spcPts val="2800"/>
                  </a:lnSpc>
                </a:pPr>
                <a:endParaRPr/>
              </a:p>
            </p:txBody>
          </p:sp>
        </p:grpSp>
      </p:grpSp>
      <p:grpSp>
        <p:nvGrpSpPr>
          <p:cNvPr id="15" name="Group 15"/>
          <p:cNvGrpSpPr/>
          <p:nvPr/>
        </p:nvGrpSpPr>
        <p:grpSpPr>
          <a:xfrm>
            <a:off x="6075791" y="401956"/>
            <a:ext cx="6136418" cy="963508"/>
            <a:chOff x="0" y="0"/>
            <a:chExt cx="8181891" cy="1284677"/>
          </a:xfrm>
        </p:grpSpPr>
        <p:sp>
          <p:nvSpPr>
            <p:cNvPr id="16" name="Freeform 16"/>
            <p:cNvSpPr/>
            <p:nvPr/>
          </p:nvSpPr>
          <p:spPr>
            <a:xfrm>
              <a:off x="0" y="62070"/>
              <a:ext cx="6564336" cy="1222608"/>
            </a:xfrm>
            <a:custGeom>
              <a:avLst/>
              <a:gdLst/>
              <a:ahLst/>
              <a:cxnLst/>
              <a:rect l="l" t="t" r="r" b="b"/>
              <a:pathLst>
                <a:path w="6564336" h="1222608">
                  <a:moveTo>
                    <a:pt x="0" y="0"/>
                  </a:moveTo>
                  <a:lnTo>
                    <a:pt x="6564336" y="0"/>
                  </a:lnTo>
                  <a:lnTo>
                    <a:pt x="6564336" y="1222607"/>
                  </a:lnTo>
                  <a:lnTo>
                    <a:pt x="0" y="122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17" name="Freeform 17"/>
            <p:cNvSpPr/>
            <p:nvPr/>
          </p:nvSpPr>
          <p:spPr>
            <a:xfrm>
              <a:off x="5951698" y="0"/>
              <a:ext cx="2230192" cy="1222608"/>
            </a:xfrm>
            <a:custGeom>
              <a:avLst/>
              <a:gdLst/>
              <a:ahLst/>
              <a:cxnLst/>
              <a:rect l="l" t="t" r="r" b="b"/>
              <a:pathLst>
                <a:path w="2230192" h="1222608">
                  <a:moveTo>
                    <a:pt x="0" y="0"/>
                  </a:moveTo>
                  <a:lnTo>
                    <a:pt x="2230193" y="0"/>
                  </a:lnTo>
                  <a:lnTo>
                    <a:pt x="2230193" y="1222608"/>
                  </a:lnTo>
                  <a:lnTo>
                    <a:pt x="0" y="1222608"/>
                  </a:lnTo>
                  <a:lnTo>
                    <a:pt x="0" y="0"/>
                  </a:lnTo>
                  <a:close/>
                </a:path>
              </a:pathLst>
            </a:custGeom>
            <a:blipFill>
              <a:blip r:embed="rId4">
                <a:extLst>
                  <a:ext uri="{96DAC541-7B7A-43D3-8B79-37D633B846F1}">
                    <asvg:svgBlip xmlns:asvg="http://schemas.microsoft.com/office/drawing/2016/SVG/main" r:embed="rId5"/>
                  </a:ext>
                </a:extLst>
              </a:blip>
              <a:stretch>
                <a:fillRect l="-194339"/>
              </a:stretch>
            </a:blipFill>
          </p:spPr>
          <p:txBody>
            <a:bodyPr/>
            <a:lstStyle/>
            <a:p>
              <a:endParaRPr lang="ja-JP" altLang="en-US"/>
            </a:p>
          </p:txBody>
        </p:sp>
      </p:grpSp>
      <p:sp>
        <p:nvSpPr>
          <p:cNvPr id="18" name="TextBox 18"/>
          <p:cNvSpPr txBox="1"/>
          <p:nvPr/>
        </p:nvSpPr>
        <p:spPr>
          <a:xfrm>
            <a:off x="6362254" y="316231"/>
            <a:ext cx="5563493" cy="712469"/>
          </a:xfrm>
          <a:prstGeom prst="rect">
            <a:avLst/>
          </a:prstGeom>
        </p:spPr>
        <p:txBody>
          <a:bodyPr lIns="0" tIns="0" rIns="0" bIns="0" rtlCol="0" anchor="t">
            <a:spAutoFit/>
          </a:bodyPr>
          <a:lstStyle/>
          <a:p>
            <a:pPr algn="l">
              <a:lnSpc>
                <a:spcPts val="5880"/>
              </a:lnSpc>
            </a:pPr>
            <a:r>
              <a:rPr lang="en-US" sz="4200" b="1" spc="180">
                <a:solidFill>
                  <a:srgbClr val="178A8B"/>
                </a:solidFill>
                <a:latin typeface="Noto Sans JP Bold"/>
                <a:ea typeface="Noto Sans JP Bold"/>
                <a:cs typeface="Noto Sans JP Bold"/>
                <a:sym typeface="Noto Sans JP Bold"/>
              </a:rPr>
              <a:t>製品・サービスの特徴</a:t>
            </a:r>
          </a:p>
        </p:txBody>
      </p:sp>
      <p:sp>
        <p:nvSpPr>
          <p:cNvPr id="19" name="TextBox 19"/>
          <p:cNvSpPr txBox="1"/>
          <p:nvPr/>
        </p:nvSpPr>
        <p:spPr>
          <a:xfrm>
            <a:off x="740950" y="8864600"/>
            <a:ext cx="16914895" cy="774700"/>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現地の文化や消費者ニーズに合わせて、製品やサービスをどのようにカスタマイズするかを記載します。現地市場特有の特徴を反映した改良点を示します。</a:t>
            </a:r>
            <a:endParaRPr lang="en-US" sz="2000" dirty="0">
              <a:solidFill>
                <a:srgbClr val="343434"/>
              </a:solidFill>
              <a:latin typeface="Noto Sans JP"/>
              <a:ea typeface="Noto Sans JP"/>
              <a:cs typeface="Noto Sans JP"/>
              <a:sym typeface="Noto Sans JP"/>
            </a:endParaRPr>
          </a:p>
        </p:txBody>
      </p:sp>
      <p:sp>
        <p:nvSpPr>
          <p:cNvPr id="20" name="TextBox 20"/>
          <p:cNvSpPr txBox="1"/>
          <p:nvPr/>
        </p:nvSpPr>
        <p:spPr>
          <a:xfrm>
            <a:off x="6502896" y="8115300"/>
            <a:ext cx="5536704"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FFFFFF"/>
                </a:solidFill>
                <a:latin typeface="Noto Sans JP Bold"/>
                <a:ea typeface="Noto Sans JP Bold"/>
                <a:cs typeface="Noto Sans JP Bold"/>
                <a:sym typeface="Noto Sans JP Bold"/>
              </a:rPr>
              <a:t>現地市場に向けたカスタマイズ内容</a:t>
            </a:r>
            <a:endParaRPr lang="en-US" sz="2599" b="1" dirty="0">
              <a:solidFill>
                <a:srgbClr val="FFFFFF"/>
              </a:solidFill>
              <a:latin typeface="Noto Sans JP Bold"/>
              <a:ea typeface="Noto Sans JP Bold"/>
              <a:cs typeface="Noto Sans JP Bold"/>
              <a:sym typeface="Noto Sans JP Bold"/>
            </a:endParaRPr>
          </a:p>
        </p:txBody>
      </p:sp>
      <p:grpSp>
        <p:nvGrpSpPr>
          <p:cNvPr id="21" name="Group 21"/>
          <p:cNvGrpSpPr/>
          <p:nvPr/>
        </p:nvGrpSpPr>
        <p:grpSpPr>
          <a:xfrm>
            <a:off x="440945" y="2423142"/>
            <a:ext cx="17370543" cy="618860"/>
            <a:chOff x="0" y="0"/>
            <a:chExt cx="4574958" cy="162992"/>
          </a:xfrm>
        </p:grpSpPr>
        <p:sp>
          <p:nvSpPr>
            <p:cNvPr id="22" name="Freeform 22"/>
            <p:cNvSpPr/>
            <p:nvPr/>
          </p:nvSpPr>
          <p:spPr>
            <a:xfrm>
              <a:off x="0" y="0"/>
              <a:ext cx="4574958" cy="162992"/>
            </a:xfrm>
            <a:custGeom>
              <a:avLst/>
              <a:gdLst/>
              <a:ahLst/>
              <a:cxnLst/>
              <a:rect l="l" t="t" r="r" b="b"/>
              <a:pathLst>
                <a:path w="4574958" h="162992">
                  <a:moveTo>
                    <a:pt x="5348" y="0"/>
                  </a:moveTo>
                  <a:lnTo>
                    <a:pt x="4569610" y="0"/>
                  </a:lnTo>
                  <a:cubicBezTo>
                    <a:pt x="4572564" y="0"/>
                    <a:pt x="4574958" y="2395"/>
                    <a:pt x="4574958" y="5348"/>
                  </a:cubicBezTo>
                  <a:lnTo>
                    <a:pt x="4574958" y="157644"/>
                  </a:lnTo>
                  <a:cubicBezTo>
                    <a:pt x="4574958" y="160597"/>
                    <a:pt x="4572564" y="162992"/>
                    <a:pt x="4569610" y="162992"/>
                  </a:cubicBezTo>
                  <a:lnTo>
                    <a:pt x="5348" y="162992"/>
                  </a:lnTo>
                  <a:cubicBezTo>
                    <a:pt x="2395" y="162992"/>
                    <a:pt x="0" y="160597"/>
                    <a:pt x="0" y="157644"/>
                  </a:cubicBezTo>
                  <a:lnTo>
                    <a:pt x="0" y="5348"/>
                  </a:lnTo>
                  <a:cubicBezTo>
                    <a:pt x="0" y="2395"/>
                    <a:pt x="2395" y="0"/>
                    <a:pt x="5348" y="0"/>
                  </a:cubicBezTo>
                  <a:close/>
                </a:path>
              </a:pathLst>
            </a:custGeom>
            <a:solidFill>
              <a:srgbClr val="F3F2F3"/>
            </a:solidFill>
          </p:spPr>
          <p:txBody>
            <a:bodyPr/>
            <a:lstStyle/>
            <a:p>
              <a:endParaRPr lang="ja-JP" altLang="en-US"/>
            </a:p>
          </p:txBody>
        </p:sp>
        <p:sp>
          <p:nvSpPr>
            <p:cNvPr id="23" name="TextBox 23"/>
            <p:cNvSpPr txBox="1"/>
            <p:nvPr/>
          </p:nvSpPr>
          <p:spPr>
            <a:xfrm>
              <a:off x="0" y="-38100"/>
              <a:ext cx="4574958" cy="201092"/>
            </a:xfrm>
            <a:prstGeom prst="rect">
              <a:avLst/>
            </a:prstGeom>
          </p:spPr>
          <p:txBody>
            <a:bodyPr lIns="50800" tIns="50800" rIns="50800" bIns="50800" rtlCol="0" anchor="ctr"/>
            <a:lstStyle/>
            <a:p>
              <a:pPr algn="ctr">
                <a:lnSpc>
                  <a:spcPts val="2940"/>
                </a:lnSpc>
              </a:pPr>
              <a:endParaRPr/>
            </a:p>
          </p:txBody>
        </p:sp>
      </p:grpSp>
      <p:grpSp>
        <p:nvGrpSpPr>
          <p:cNvPr id="24" name="Group 24"/>
          <p:cNvGrpSpPr/>
          <p:nvPr/>
        </p:nvGrpSpPr>
        <p:grpSpPr>
          <a:xfrm>
            <a:off x="440945" y="4012105"/>
            <a:ext cx="17370543" cy="1276284"/>
            <a:chOff x="0" y="0"/>
            <a:chExt cx="4574958" cy="336141"/>
          </a:xfrm>
        </p:grpSpPr>
        <p:sp>
          <p:nvSpPr>
            <p:cNvPr id="25" name="Freeform 25"/>
            <p:cNvSpPr/>
            <p:nvPr/>
          </p:nvSpPr>
          <p:spPr>
            <a:xfrm>
              <a:off x="0" y="0"/>
              <a:ext cx="4574958" cy="336141"/>
            </a:xfrm>
            <a:custGeom>
              <a:avLst/>
              <a:gdLst/>
              <a:ahLst/>
              <a:cxnLst/>
              <a:rect l="l" t="t" r="r" b="b"/>
              <a:pathLst>
                <a:path w="4574958" h="336141">
                  <a:moveTo>
                    <a:pt x="5348" y="0"/>
                  </a:moveTo>
                  <a:lnTo>
                    <a:pt x="4569610" y="0"/>
                  </a:lnTo>
                  <a:cubicBezTo>
                    <a:pt x="4572564" y="0"/>
                    <a:pt x="4574958" y="2395"/>
                    <a:pt x="4574958" y="5348"/>
                  </a:cubicBezTo>
                  <a:lnTo>
                    <a:pt x="4574958" y="330792"/>
                  </a:lnTo>
                  <a:cubicBezTo>
                    <a:pt x="4574958" y="333746"/>
                    <a:pt x="4572564" y="336141"/>
                    <a:pt x="4569610" y="336141"/>
                  </a:cubicBezTo>
                  <a:lnTo>
                    <a:pt x="5348" y="336141"/>
                  </a:lnTo>
                  <a:cubicBezTo>
                    <a:pt x="2395" y="336141"/>
                    <a:pt x="0" y="333746"/>
                    <a:pt x="0" y="330792"/>
                  </a:cubicBezTo>
                  <a:lnTo>
                    <a:pt x="0" y="5348"/>
                  </a:lnTo>
                  <a:cubicBezTo>
                    <a:pt x="0" y="2395"/>
                    <a:pt x="2395" y="0"/>
                    <a:pt x="5348" y="0"/>
                  </a:cubicBezTo>
                  <a:close/>
                </a:path>
              </a:pathLst>
            </a:custGeom>
            <a:solidFill>
              <a:srgbClr val="F3F2F3"/>
            </a:solidFill>
          </p:spPr>
          <p:txBody>
            <a:bodyPr/>
            <a:lstStyle/>
            <a:p>
              <a:endParaRPr lang="ja-JP" altLang="en-US"/>
            </a:p>
          </p:txBody>
        </p:sp>
        <p:sp>
          <p:nvSpPr>
            <p:cNvPr id="26" name="TextBox 26"/>
            <p:cNvSpPr txBox="1"/>
            <p:nvPr/>
          </p:nvSpPr>
          <p:spPr>
            <a:xfrm>
              <a:off x="0" y="-38100"/>
              <a:ext cx="4574958" cy="374241"/>
            </a:xfrm>
            <a:prstGeom prst="rect">
              <a:avLst/>
            </a:prstGeom>
          </p:spPr>
          <p:txBody>
            <a:bodyPr lIns="50800" tIns="50800" rIns="50800" bIns="50800" rtlCol="0" anchor="ctr"/>
            <a:lstStyle/>
            <a:p>
              <a:pPr algn="ctr">
                <a:lnSpc>
                  <a:spcPts val="2940"/>
                </a:lnSpc>
              </a:pPr>
              <a:endParaRPr/>
            </a:p>
          </p:txBody>
        </p:sp>
      </p:grpSp>
      <p:sp>
        <p:nvSpPr>
          <p:cNvPr id="27" name="TextBox 27"/>
          <p:cNvSpPr txBox="1"/>
          <p:nvPr/>
        </p:nvSpPr>
        <p:spPr>
          <a:xfrm>
            <a:off x="440944" y="3364491"/>
            <a:ext cx="4131055"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178A8B"/>
                </a:solidFill>
                <a:latin typeface="Noto Sans JP Bold"/>
                <a:ea typeface="Noto Sans JP Bold"/>
                <a:cs typeface="Noto Sans JP Bold"/>
                <a:sym typeface="Noto Sans JP Bold"/>
              </a:rPr>
              <a:t>製品・サービスの概要</a:t>
            </a:r>
            <a:endParaRPr lang="en-US" sz="2599" b="1" dirty="0">
              <a:solidFill>
                <a:srgbClr val="178A8B"/>
              </a:solidFill>
              <a:latin typeface="Noto Sans JP Bold"/>
              <a:ea typeface="Noto Sans JP Bold"/>
              <a:cs typeface="Noto Sans JP Bold"/>
              <a:sym typeface="Noto Sans JP Bold"/>
            </a:endParaRPr>
          </a:p>
        </p:txBody>
      </p:sp>
      <p:sp>
        <p:nvSpPr>
          <p:cNvPr id="28" name="TextBox 28"/>
          <p:cNvSpPr txBox="1"/>
          <p:nvPr/>
        </p:nvSpPr>
        <p:spPr>
          <a:xfrm>
            <a:off x="673944" y="2543659"/>
            <a:ext cx="11021003" cy="339725"/>
          </a:xfrm>
          <a:prstGeom prst="rect">
            <a:avLst/>
          </a:prstGeom>
        </p:spPr>
        <p:txBody>
          <a:bodyPr wrap="square" lIns="0" tIns="0" rIns="0" bIns="0" rtlCol="0" anchor="t">
            <a:spAutoFit/>
          </a:bodyPr>
          <a:lstStyle/>
          <a:p>
            <a:pPr algn="l">
              <a:lnSpc>
                <a:spcPts val="2800"/>
              </a:lnSpc>
              <a:spcBef>
                <a:spcPct val="0"/>
              </a:spcBef>
            </a:pPr>
            <a:r>
              <a:rPr lang="ja-JP" altLang="en-US" sz="2000" b="0" i="0">
                <a:solidFill>
                  <a:srgbClr val="222222"/>
                </a:solidFill>
                <a:effectLst/>
                <a:latin typeface="Noto Sans JP" panose="020B0200000000000000" pitchFamily="34" charset="-128"/>
                <a:ea typeface="Noto Sans JP" panose="020B0200000000000000" pitchFamily="34" charset="-128"/>
              </a:rPr>
              <a:t>提供する製品やサービスの名称を記載します。</a:t>
            </a:r>
            <a:endParaRPr lang="en-US" sz="2000" dirty="0">
              <a:solidFill>
                <a:srgbClr val="343434"/>
              </a:solidFill>
              <a:latin typeface="Noto Sans JP"/>
              <a:ea typeface="Noto Sans JP"/>
              <a:cs typeface="Noto Sans JP"/>
              <a:sym typeface="Noto Sans JP"/>
            </a:endParaRPr>
          </a:p>
        </p:txBody>
      </p:sp>
      <p:sp>
        <p:nvSpPr>
          <p:cNvPr id="29" name="TextBox 29"/>
          <p:cNvSpPr txBox="1"/>
          <p:nvPr/>
        </p:nvSpPr>
        <p:spPr>
          <a:xfrm>
            <a:off x="440945" y="1443465"/>
            <a:ext cx="3301454" cy="504826"/>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178A8B"/>
                </a:solidFill>
                <a:latin typeface="Noto Sans JP Bold"/>
                <a:ea typeface="Noto Sans JP Bold"/>
                <a:cs typeface="Noto Sans JP Bold"/>
                <a:sym typeface="Noto Sans JP Bold"/>
              </a:rPr>
              <a:t>製品・サービス名</a:t>
            </a:r>
            <a:endParaRPr lang="en-US" sz="2999" b="1" dirty="0">
              <a:solidFill>
                <a:srgbClr val="178A8B"/>
              </a:solidFill>
              <a:latin typeface="Noto Sans JP Bold"/>
              <a:ea typeface="Noto Sans JP Bold"/>
              <a:cs typeface="Noto Sans JP Bold"/>
              <a:sym typeface="Noto Sans JP Bold"/>
            </a:endParaRPr>
          </a:p>
        </p:txBody>
      </p:sp>
      <p:sp>
        <p:nvSpPr>
          <p:cNvPr id="30" name="TextBox 30"/>
          <p:cNvSpPr txBox="1"/>
          <p:nvPr/>
        </p:nvSpPr>
        <p:spPr>
          <a:xfrm>
            <a:off x="635867" y="4208059"/>
            <a:ext cx="17019977" cy="369012"/>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製品やサービスの基本的な内容、目的、提供する価値を説明します。</a:t>
            </a:r>
            <a:endParaRPr lang="en-US" sz="2000" dirty="0">
              <a:solidFill>
                <a:srgbClr val="343434"/>
              </a:solidFill>
              <a:latin typeface="Noto Sans JP"/>
              <a:ea typeface="Noto Sans JP"/>
              <a:cs typeface="Noto Sans JP"/>
              <a:sym typeface="Noto Sans JP"/>
            </a:endParaRPr>
          </a:p>
        </p:txBody>
      </p:sp>
      <p:grpSp>
        <p:nvGrpSpPr>
          <p:cNvPr id="31" name="Group 31"/>
          <p:cNvGrpSpPr/>
          <p:nvPr/>
        </p:nvGrpSpPr>
        <p:grpSpPr>
          <a:xfrm>
            <a:off x="11467843" y="5606390"/>
            <a:ext cx="6343645" cy="2058306"/>
            <a:chOff x="0" y="0"/>
            <a:chExt cx="1670754" cy="542105"/>
          </a:xfrm>
        </p:grpSpPr>
        <p:sp>
          <p:nvSpPr>
            <p:cNvPr id="32" name="Freeform 32"/>
            <p:cNvSpPr/>
            <p:nvPr/>
          </p:nvSpPr>
          <p:spPr>
            <a:xfrm>
              <a:off x="0" y="0"/>
              <a:ext cx="1670754" cy="542105"/>
            </a:xfrm>
            <a:custGeom>
              <a:avLst/>
              <a:gdLst/>
              <a:ahLst/>
              <a:cxnLst/>
              <a:rect l="l" t="t" r="r" b="b"/>
              <a:pathLst>
                <a:path w="1670754" h="542105">
                  <a:moveTo>
                    <a:pt x="14645" y="0"/>
                  </a:moveTo>
                  <a:lnTo>
                    <a:pt x="1656109" y="0"/>
                  </a:lnTo>
                  <a:cubicBezTo>
                    <a:pt x="1659993" y="0"/>
                    <a:pt x="1663718" y="1543"/>
                    <a:pt x="1666465" y="4289"/>
                  </a:cubicBezTo>
                  <a:cubicBezTo>
                    <a:pt x="1669211" y="7036"/>
                    <a:pt x="1670754" y="10761"/>
                    <a:pt x="1670754" y="14645"/>
                  </a:cubicBezTo>
                  <a:lnTo>
                    <a:pt x="1670754" y="527460"/>
                  </a:lnTo>
                  <a:cubicBezTo>
                    <a:pt x="1670754" y="535548"/>
                    <a:pt x="1664197" y="542105"/>
                    <a:pt x="1656109" y="542105"/>
                  </a:cubicBezTo>
                  <a:lnTo>
                    <a:pt x="14645" y="542105"/>
                  </a:lnTo>
                  <a:cubicBezTo>
                    <a:pt x="10761" y="542105"/>
                    <a:pt x="7036" y="540562"/>
                    <a:pt x="4289" y="537816"/>
                  </a:cubicBezTo>
                  <a:cubicBezTo>
                    <a:pt x="1543" y="535069"/>
                    <a:pt x="0" y="531344"/>
                    <a:pt x="0" y="527460"/>
                  </a:cubicBezTo>
                  <a:lnTo>
                    <a:pt x="0" y="14645"/>
                  </a:lnTo>
                  <a:cubicBezTo>
                    <a:pt x="0" y="10761"/>
                    <a:pt x="1543" y="7036"/>
                    <a:pt x="4289" y="4289"/>
                  </a:cubicBezTo>
                  <a:cubicBezTo>
                    <a:pt x="7036" y="1543"/>
                    <a:pt x="10761" y="0"/>
                    <a:pt x="14645"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33" name="TextBox 33"/>
            <p:cNvSpPr txBox="1"/>
            <p:nvPr/>
          </p:nvSpPr>
          <p:spPr>
            <a:xfrm>
              <a:off x="0" y="-38100"/>
              <a:ext cx="1670754" cy="580205"/>
            </a:xfrm>
            <a:prstGeom prst="rect">
              <a:avLst/>
            </a:prstGeom>
          </p:spPr>
          <p:txBody>
            <a:bodyPr lIns="50800" tIns="50800" rIns="50800" bIns="50800" rtlCol="0" anchor="ctr"/>
            <a:lstStyle/>
            <a:p>
              <a:pPr algn="ctr">
                <a:lnSpc>
                  <a:spcPts val="2800"/>
                </a:lnSpc>
              </a:pPr>
              <a:endParaRPr/>
            </a:p>
          </p:txBody>
        </p:sp>
      </p:grpSp>
      <p:sp>
        <p:nvSpPr>
          <p:cNvPr id="34" name="TextBox 34"/>
          <p:cNvSpPr txBox="1"/>
          <p:nvPr/>
        </p:nvSpPr>
        <p:spPr>
          <a:xfrm>
            <a:off x="440945" y="6392338"/>
            <a:ext cx="1184353" cy="438785"/>
          </a:xfrm>
          <a:prstGeom prst="rect">
            <a:avLst/>
          </a:prstGeom>
        </p:spPr>
        <p:txBody>
          <a:bodyPr wrap="square" lIns="0" tIns="0" rIns="0" bIns="0" rtlCol="0" anchor="t">
            <a:spAutoFit/>
          </a:bodyPr>
          <a:lstStyle/>
          <a:p>
            <a:pPr algn="just">
              <a:lnSpc>
                <a:spcPts val="3639"/>
              </a:lnSpc>
            </a:pPr>
            <a:r>
              <a:rPr lang="en-US" sz="2599" b="1" spc="1029" dirty="0" err="1">
                <a:solidFill>
                  <a:srgbClr val="178A8B"/>
                </a:solidFill>
                <a:latin typeface="Noto Sans JP Bold"/>
                <a:ea typeface="Noto Sans JP Bold"/>
                <a:cs typeface="Noto Sans JP Bold"/>
                <a:sym typeface="Noto Sans JP Bold"/>
              </a:rPr>
              <a:t>特徴</a:t>
            </a:r>
            <a:endParaRPr lang="en-US" sz="2599" b="1" spc="1029" dirty="0">
              <a:solidFill>
                <a:srgbClr val="178A8B"/>
              </a:solidFill>
              <a:latin typeface="Noto Sans JP Bold"/>
              <a:ea typeface="Noto Sans JP Bold"/>
              <a:cs typeface="Noto Sans JP Bold"/>
              <a:sym typeface="Noto Sans JP Bold"/>
            </a:endParaRPr>
          </a:p>
        </p:txBody>
      </p:sp>
      <p:sp>
        <p:nvSpPr>
          <p:cNvPr id="35" name="TextBox 35"/>
          <p:cNvSpPr txBox="1"/>
          <p:nvPr/>
        </p:nvSpPr>
        <p:spPr>
          <a:xfrm>
            <a:off x="8879120" y="6163738"/>
            <a:ext cx="2553155" cy="895985"/>
          </a:xfrm>
          <a:prstGeom prst="rect">
            <a:avLst/>
          </a:prstGeom>
        </p:spPr>
        <p:txBody>
          <a:bodyPr wrap="square" lIns="0" tIns="0" rIns="0" bIns="0" rtlCol="0" anchor="t">
            <a:spAutoFit/>
          </a:bodyPr>
          <a:lstStyle/>
          <a:p>
            <a:pPr algn="l">
              <a:lnSpc>
                <a:spcPts val="3639"/>
              </a:lnSpc>
            </a:pPr>
            <a:r>
              <a:rPr lang="en-US" sz="2599" b="1" dirty="0" err="1">
                <a:solidFill>
                  <a:srgbClr val="178A8B"/>
                </a:solidFill>
                <a:latin typeface="Noto Sans JP Bold"/>
                <a:ea typeface="Noto Sans JP Bold"/>
                <a:cs typeface="Noto Sans JP Bold"/>
                <a:sym typeface="Noto Sans JP Bold"/>
              </a:rPr>
              <a:t>競合製品との</a:t>
            </a:r>
            <a:endParaRPr lang="en-US" sz="2599" b="1" dirty="0">
              <a:solidFill>
                <a:srgbClr val="178A8B"/>
              </a:solidFill>
              <a:latin typeface="Noto Sans JP Bold"/>
              <a:ea typeface="Noto Sans JP Bold"/>
              <a:cs typeface="Noto Sans JP Bold"/>
              <a:sym typeface="Noto Sans JP Bold"/>
            </a:endParaRPr>
          </a:p>
          <a:p>
            <a:pPr algn="l">
              <a:lnSpc>
                <a:spcPts val="3639"/>
              </a:lnSpc>
              <a:spcBef>
                <a:spcPct val="0"/>
              </a:spcBef>
            </a:pPr>
            <a:r>
              <a:rPr lang="en-US" sz="2599" b="1" dirty="0" err="1">
                <a:solidFill>
                  <a:srgbClr val="178A8B"/>
                </a:solidFill>
                <a:latin typeface="Noto Sans JP Bold"/>
                <a:ea typeface="Noto Sans JP Bold"/>
                <a:cs typeface="Noto Sans JP Bold"/>
                <a:sym typeface="Noto Sans JP Bold"/>
              </a:rPr>
              <a:t>差別化ポイント</a:t>
            </a:r>
            <a:endParaRPr lang="en-US" sz="2599" b="1" dirty="0">
              <a:solidFill>
                <a:srgbClr val="178A8B"/>
              </a:solidFill>
              <a:latin typeface="Noto Sans JP Bold"/>
              <a:ea typeface="Noto Sans JP Bold"/>
              <a:cs typeface="Noto Sans JP Bold"/>
              <a:sym typeface="Noto Sans JP Bold"/>
            </a:endParaRPr>
          </a:p>
        </p:txBody>
      </p:sp>
      <p:sp>
        <p:nvSpPr>
          <p:cNvPr id="36" name="Freeform 36"/>
          <p:cNvSpPr/>
          <p:nvPr/>
        </p:nvSpPr>
        <p:spPr>
          <a:xfrm>
            <a:off x="12731509" y="1359139"/>
            <a:ext cx="3936899" cy="883027"/>
          </a:xfrm>
          <a:custGeom>
            <a:avLst/>
            <a:gdLst/>
            <a:ahLst/>
            <a:cxnLst/>
            <a:rect l="l" t="t" r="r" b="b"/>
            <a:pathLst>
              <a:path w="3936899" h="883027">
                <a:moveTo>
                  <a:pt x="0" y="0"/>
                </a:moveTo>
                <a:lnTo>
                  <a:pt x="3936899" y="0"/>
                </a:lnTo>
                <a:lnTo>
                  <a:pt x="3936899" y="883028"/>
                </a:lnTo>
                <a:lnTo>
                  <a:pt x="0" y="883028"/>
                </a:lnTo>
                <a:lnTo>
                  <a:pt x="0" y="0"/>
                </a:lnTo>
                <a:close/>
              </a:path>
            </a:pathLst>
          </a:custGeom>
          <a:blipFill>
            <a:blip r:embed="rId6">
              <a:extLst>
                <a:ext uri="{96DAC541-7B7A-43D3-8B79-37D633B846F1}">
                  <asvg:svgBlip xmlns:asvg="http://schemas.microsoft.com/office/drawing/2016/SVG/main" r:embed="rId7"/>
                </a:ext>
              </a:extLst>
            </a:blip>
            <a:stretch>
              <a:fillRect r="-42409"/>
            </a:stretch>
          </a:blipFill>
        </p:spPr>
        <p:txBody>
          <a:bodyPr/>
          <a:lstStyle/>
          <a:p>
            <a:endParaRPr lang="ja-JP" altLang="en-US"/>
          </a:p>
        </p:txBody>
      </p:sp>
      <p:sp>
        <p:nvSpPr>
          <p:cNvPr id="37" name="Freeform 37"/>
          <p:cNvSpPr/>
          <p:nvPr/>
        </p:nvSpPr>
        <p:spPr>
          <a:xfrm>
            <a:off x="8279818" y="1359139"/>
            <a:ext cx="4423478" cy="883027"/>
          </a:xfrm>
          <a:custGeom>
            <a:avLst/>
            <a:gdLst/>
            <a:ahLst/>
            <a:cxnLst/>
            <a:rect l="l" t="t" r="r" b="b"/>
            <a:pathLst>
              <a:path w="4423478" h="883027">
                <a:moveTo>
                  <a:pt x="0" y="0"/>
                </a:moveTo>
                <a:lnTo>
                  <a:pt x="4423478" y="0"/>
                </a:lnTo>
                <a:lnTo>
                  <a:pt x="4423478" y="883028"/>
                </a:lnTo>
                <a:lnTo>
                  <a:pt x="0" y="883028"/>
                </a:lnTo>
                <a:lnTo>
                  <a:pt x="0" y="0"/>
                </a:lnTo>
                <a:close/>
              </a:path>
            </a:pathLst>
          </a:custGeom>
          <a:blipFill>
            <a:blip r:embed="rId6">
              <a:extLst>
                <a:ext uri="{96DAC541-7B7A-43D3-8B79-37D633B846F1}">
                  <asvg:svgBlip xmlns:asvg="http://schemas.microsoft.com/office/drawing/2016/SVG/main" r:embed="rId7"/>
                </a:ext>
              </a:extLst>
            </a:blip>
            <a:stretch>
              <a:fillRect r="-26744"/>
            </a:stretch>
          </a:blipFill>
        </p:spPr>
        <p:txBody>
          <a:bodyPr/>
          <a:lstStyle/>
          <a:p>
            <a:endParaRPr lang="ja-JP" altLang="en-US"/>
          </a:p>
        </p:txBody>
      </p:sp>
      <p:sp>
        <p:nvSpPr>
          <p:cNvPr id="38" name="Freeform 38"/>
          <p:cNvSpPr/>
          <p:nvPr/>
        </p:nvSpPr>
        <p:spPr>
          <a:xfrm>
            <a:off x="3829377" y="1359139"/>
            <a:ext cx="4423478" cy="883027"/>
          </a:xfrm>
          <a:custGeom>
            <a:avLst/>
            <a:gdLst/>
            <a:ahLst/>
            <a:cxnLst/>
            <a:rect l="l" t="t" r="r" b="b"/>
            <a:pathLst>
              <a:path w="4423478" h="883027">
                <a:moveTo>
                  <a:pt x="0" y="0"/>
                </a:moveTo>
                <a:lnTo>
                  <a:pt x="4423478" y="0"/>
                </a:lnTo>
                <a:lnTo>
                  <a:pt x="4423478" y="883028"/>
                </a:lnTo>
                <a:lnTo>
                  <a:pt x="0" y="883028"/>
                </a:lnTo>
                <a:lnTo>
                  <a:pt x="0" y="0"/>
                </a:lnTo>
                <a:close/>
              </a:path>
            </a:pathLst>
          </a:custGeom>
          <a:blipFill>
            <a:blip r:embed="rId6">
              <a:extLst>
                <a:ext uri="{96DAC541-7B7A-43D3-8B79-37D633B846F1}">
                  <asvg:svgBlip xmlns:asvg="http://schemas.microsoft.com/office/drawing/2016/SVG/main" r:embed="rId7"/>
                </a:ext>
              </a:extLst>
            </a:blip>
            <a:stretch>
              <a:fillRect r="-26744"/>
            </a:stretch>
          </a:blipFill>
        </p:spPr>
        <p:txBody>
          <a:bodyPr/>
          <a:lstStyle/>
          <a:p>
            <a:endParaRPr lang="ja-JP" altLang="en-US"/>
          </a:p>
        </p:txBody>
      </p:sp>
      <p:sp>
        <p:nvSpPr>
          <p:cNvPr id="39" name="Freeform 39"/>
          <p:cNvSpPr/>
          <p:nvPr/>
        </p:nvSpPr>
        <p:spPr>
          <a:xfrm>
            <a:off x="16916058" y="1168639"/>
            <a:ext cx="909882" cy="1035427"/>
          </a:xfrm>
          <a:custGeom>
            <a:avLst/>
            <a:gdLst/>
            <a:ahLst/>
            <a:cxnLst/>
            <a:rect l="l" t="t" r="r" b="b"/>
            <a:pathLst>
              <a:path w="909882" h="1035427">
                <a:moveTo>
                  <a:pt x="0" y="0"/>
                </a:moveTo>
                <a:lnTo>
                  <a:pt x="909882" y="0"/>
                </a:lnTo>
                <a:lnTo>
                  <a:pt x="909882" y="1035428"/>
                </a:lnTo>
                <a:lnTo>
                  <a:pt x="0" y="10354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40" name="TextBox 40"/>
          <p:cNvSpPr txBox="1"/>
          <p:nvPr/>
        </p:nvSpPr>
        <p:spPr>
          <a:xfrm>
            <a:off x="11694948" y="5794853"/>
            <a:ext cx="5960897" cy="779381"/>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競合製品と比べて、自社の製品・サービスがどのように優れているのかを明確にします。</a:t>
            </a:r>
            <a:endParaRPr lang="en-US" sz="2000" dirty="0">
              <a:solidFill>
                <a:srgbClr val="343434"/>
              </a:solidFill>
              <a:latin typeface="Noto Sans JP"/>
              <a:ea typeface="Noto Sans JP"/>
              <a:cs typeface="Noto Sans JP"/>
              <a:sym typeface="Noto Sans JP"/>
            </a:endParaRPr>
          </a:p>
        </p:txBody>
      </p:sp>
      <p:grpSp>
        <p:nvGrpSpPr>
          <p:cNvPr id="41" name="Group 41"/>
          <p:cNvGrpSpPr/>
          <p:nvPr/>
        </p:nvGrpSpPr>
        <p:grpSpPr>
          <a:xfrm>
            <a:off x="1869744" y="5591200"/>
            <a:ext cx="6343645" cy="2058306"/>
            <a:chOff x="0" y="0"/>
            <a:chExt cx="1670754" cy="542105"/>
          </a:xfrm>
        </p:grpSpPr>
        <p:sp>
          <p:nvSpPr>
            <p:cNvPr id="42" name="Freeform 42"/>
            <p:cNvSpPr/>
            <p:nvPr/>
          </p:nvSpPr>
          <p:spPr>
            <a:xfrm>
              <a:off x="0" y="0"/>
              <a:ext cx="1670754" cy="542105"/>
            </a:xfrm>
            <a:custGeom>
              <a:avLst/>
              <a:gdLst/>
              <a:ahLst/>
              <a:cxnLst/>
              <a:rect l="l" t="t" r="r" b="b"/>
              <a:pathLst>
                <a:path w="1670754" h="542105">
                  <a:moveTo>
                    <a:pt x="14645" y="0"/>
                  </a:moveTo>
                  <a:lnTo>
                    <a:pt x="1656109" y="0"/>
                  </a:lnTo>
                  <a:cubicBezTo>
                    <a:pt x="1659993" y="0"/>
                    <a:pt x="1663718" y="1543"/>
                    <a:pt x="1666465" y="4289"/>
                  </a:cubicBezTo>
                  <a:cubicBezTo>
                    <a:pt x="1669211" y="7036"/>
                    <a:pt x="1670754" y="10761"/>
                    <a:pt x="1670754" y="14645"/>
                  </a:cubicBezTo>
                  <a:lnTo>
                    <a:pt x="1670754" y="527460"/>
                  </a:lnTo>
                  <a:cubicBezTo>
                    <a:pt x="1670754" y="535548"/>
                    <a:pt x="1664197" y="542105"/>
                    <a:pt x="1656109" y="542105"/>
                  </a:cubicBezTo>
                  <a:lnTo>
                    <a:pt x="14645" y="542105"/>
                  </a:lnTo>
                  <a:cubicBezTo>
                    <a:pt x="10761" y="542105"/>
                    <a:pt x="7036" y="540562"/>
                    <a:pt x="4289" y="537816"/>
                  </a:cubicBezTo>
                  <a:cubicBezTo>
                    <a:pt x="1543" y="535069"/>
                    <a:pt x="0" y="531344"/>
                    <a:pt x="0" y="527460"/>
                  </a:cubicBezTo>
                  <a:lnTo>
                    <a:pt x="0" y="14645"/>
                  </a:lnTo>
                  <a:cubicBezTo>
                    <a:pt x="0" y="10761"/>
                    <a:pt x="1543" y="7036"/>
                    <a:pt x="4289" y="4289"/>
                  </a:cubicBezTo>
                  <a:cubicBezTo>
                    <a:pt x="7036" y="1543"/>
                    <a:pt x="10761" y="0"/>
                    <a:pt x="14645" y="0"/>
                  </a:cubicBezTo>
                  <a:close/>
                </a:path>
              </a:pathLst>
            </a:custGeom>
            <a:solidFill>
              <a:srgbClr val="FFFFFF"/>
            </a:solidFill>
            <a:ln w="38100" cap="sq">
              <a:solidFill>
                <a:srgbClr val="178A8B"/>
              </a:solidFill>
              <a:prstDash val="solid"/>
              <a:miter/>
            </a:ln>
          </p:spPr>
          <p:txBody>
            <a:bodyPr/>
            <a:lstStyle/>
            <a:p>
              <a:endParaRPr lang="ja-JP" altLang="en-US"/>
            </a:p>
          </p:txBody>
        </p:sp>
        <p:sp>
          <p:nvSpPr>
            <p:cNvPr id="43" name="TextBox 43"/>
            <p:cNvSpPr txBox="1"/>
            <p:nvPr/>
          </p:nvSpPr>
          <p:spPr>
            <a:xfrm>
              <a:off x="0" y="-38100"/>
              <a:ext cx="1670754" cy="580205"/>
            </a:xfrm>
            <a:prstGeom prst="rect">
              <a:avLst/>
            </a:prstGeom>
          </p:spPr>
          <p:txBody>
            <a:bodyPr lIns="50800" tIns="50800" rIns="50800" bIns="50800" rtlCol="0" anchor="ctr"/>
            <a:lstStyle/>
            <a:p>
              <a:pPr algn="ctr">
                <a:lnSpc>
                  <a:spcPts val="2800"/>
                </a:lnSpc>
              </a:pPr>
              <a:endParaRPr/>
            </a:p>
          </p:txBody>
        </p:sp>
      </p:grpSp>
      <p:sp>
        <p:nvSpPr>
          <p:cNvPr id="44" name="TextBox 44"/>
          <p:cNvSpPr txBox="1"/>
          <p:nvPr/>
        </p:nvSpPr>
        <p:spPr>
          <a:xfrm>
            <a:off x="2156207" y="5779663"/>
            <a:ext cx="5901295" cy="779381"/>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製品やサービスの特性、技術、デザイン、機能などの独自性を記載します。</a:t>
            </a:r>
            <a:endParaRPr lang="en-US" sz="2000" dirty="0">
              <a:solidFill>
                <a:srgbClr val="343434"/>
              </a:solidFill>
              <a:latin typeface="Noto Sans JP"/>
              <a:ea typeface="Noto Sans JP"/>
              <a:cs typeface="Noto Sans JP"/>
              <a:sym typeface="Noto Sans J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323673" y="1781427"/>
            <a:ext cx="4262539" cy="915866"/>
            <a:chOff x="0" y="0"/>
            <a:chExt cx="1122644" cy="241216"/>
          </a:xfrm>
        </p:grpSpPr>
        <p:sp>
          <p:nvSpPr>
            <p:cNvPr id="6" name="Freeform 6"/>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7" name="TextBox 7"/>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8" name="Group 8"/>
          <p:cNvGrpSpPr/>
          <p:nvPr/>
        </p:nvGrpSpPr>
        <p:grpSpPr>
          <a:xfrm>
            <a:off x="4783044" y="1781427"/>
            <a:ext cx="4262539" cy="915866"/>
            <a:chOff x="0" y="0"/>
            <a:chExt cx="1122644" cy="241216"/>
          </a:xfrm>
        </p:grpSpPr>
        <p:sp>
          <p:nvSpPr>
            <p:cNvPr id="9" name="Freeform 9"/>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10" name="TextBox 10"/>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11" name="Group 11"/>
          <p:cNvGrpSpPr/>
          <p:nvPr/>
        </p:nvGrpSpPr>
        <p:grpSpPr>
          <a:xfrm>
            <a:off x="9242416" y="1781427"/>
            <a:ext cx="4262539" cy="915866"/>
            <a:chOff x="0" y="0"/>
            <a:chExt cx="1122644" cy="241216"/>
          </a:xfrm>
        </p:grpSpPr>
        <p:sp>
          <p:nvSpPr>
            <p:cNvPr id="12" name="Freeform 12"/>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13" name="TextBox 13"/>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14" name="Group 14"/>
          <p:cNvGrpSpPr/>
          <p:nvPr/>
        </p:nvGrpSpPr>
        <p:grpSpPr>
          <a:xfrm>
            <a:off x="13701788" y="2806275"/>
            <a:ext cx="4262539" cy="2942779"/>
            <a:chOff x="0" y="0"/>
            <a:chExt cx="1122644" cy="775053"/>
          </a:xfrm>
        </p:grpSpPr>
        <p:sp>
          <p:nvSpPr>
            <p:cNvPr id="15" name="Freeform 15"/>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16" name="TextBox 16"/>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17" name="Group 17"/>
          <p:cNvGrpSpPr/>
          <p:nvPr/>
        </p:nvGrpSpPr>
        <p:grpSpPr>
          <a:xfrm>
            <a:off x="320480" y="2806275"/>
            <a:ext cx="4262539" cy="2942779"/>
            <a:chOff x="0" y="0"/>
            <a:chExt cx="1122644" cy="775053"/>
          </a:xfrm>
        </p:grpSpPr>
        <p:sp>
          <p:nvSpPr>
            <p:cNvPr id="18" name="Freeform 18"/>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19" name="TextBox 19"/>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20" name="Group 20"/>
          <p:cNvGrpSpPr/>
          <p:nvPr/>
        </p:nvGrpSpPr>
        <p:grpSpPr>
          <a:xfrm>
            <a:off x="587583" y="3647237"/>
            <a:ext cx="3722164" cy="1784225"/>
            <a:chOff x="0" y="0"/>
            <a:chExt cx="980323" cy="469919"/>
          </a:xfrm>
        </p:grpSpPr>
        <p:sp>
          <p:nvSpPr>
            <p:cNvPr id="21" name="Freeform 21"/>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22" name="TextBox 22"/>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23" name="Group 23"/>
          <p:cNvGrpSpPr/>
          <p:nvPr/>
        </p:nvGrpSpPr>
        <p:grpSpPr>
          <a:xfrm>
            <a:off x="4783044" y="2806275"/>
            <a:ext cx="4262539" cy="2942779"/>
            <a:chOff x="0" y="0"/>
            <a:chExt cx="1122644" cy="775053"/>
          </a:xfrm>
        </p:grpSpPr>
        <p:sp>
          <p:nvSpPr>
            <p:cNvPr id="24" name="Freeform 24"/>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25" name="TextBox 25"/>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26" name="Group 26"/>
          <p:cNvGrpSpPr/>
          <p:nvPr/>
        </p:nvGrpSpPr>
        <p:grpSpPr>
          <a:xfrm>
            <a:off x="5053232" y="3647237"/>
            <a:ext cx="3722164" cy="1784225"/>
            <a:chOff x="0" y="0"/>
            <a:chExt cx="980323" cy="469919"/>
          </a:xfrm>
        </p:grpSpPr>
        <p:sp>
          <p:nvSpPr>
            <p:cNvPr id="27" name="Freeform 27"/>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28" name="TextBox 28"/>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29" name="Group 29"/>
          <p:cNvGrpSpPr/>
          <p:nvPr/>
        </p:nvGrpSpPr>
        <p:grpSpPr>
          <a:xfrm>
            <a:off x="9245609" y="2806275"/>
            <a:ext cx="4262539" cy="2942779"/>
            <a:chOff x="0" y="0"/>
            <a:chExt cx="1122644" cy="775053"/>
          </a:xfrm>
        </p:grpSpPr>
        <p:sp>
          <p:nvSpPr>
            <p:cNvPr id="30" name="Freeform 30"/>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31" name="TextBox 31"/>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32" name="Group 32"/>
          <p:cNvGrpSpPr/>
          <p:nvPr/>
        </p:nvGrpSpPr>
        <p:grpSpPr>
          <a:xfrm>
            <a:off x="9521834" y="3647237"/>
            <a:ext cx="3722164" cy="1784225"/>
            <a:chOff x="0" y="0"/>
            <a:chExt cx="980323" cy="469919"/>
          </a:xfrm>
        </p:grpSpPr>
        <p:sp>
          <p:nvSpPr>
            <p:cNvPr id="33" name="Freeform 33"/>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34" name="TextBox 34"/>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35" name="Group 35"/>
          <p:cNvGrpSpPr/>
          <p:nvPr/>
        </p:nvGrpSpPr>
        <p:grpSpPr>
          <a:xfrm>
            <a:off x="13984398" y="3647237"/>
            <a:ext cx="3722164" cy="1784225"/>
            <a:chOff x="0" y="0"/>
            <a:chExt cx="980323" cy="469919"/>
          </a:xfrm>
        </p:grpSpPr>
        <p:sp>
          <p:nvSpPr>
            <p:cNvPr id="36" name="Freeform 36"/>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37" name="TextBox 37"/>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38" name="Group 38"/>
          <p:cNvGrpSpPr/>
          <p:nvPr/>
        </p:nvGrpSpPr>
        <p:grpSpPr>
          <a:xfrm>
            <a:off x="13701788" y="1783422"/>
            <a:ext cx="4262539" cy="915866"/>
            <a:chOff x="0" y="0"/>
            <a:chExt cx="1122644" cy="241216"/>
          </a:xfrm>
        </p:grpSpPr>
        <p:sp>
          <p:nvSpPr>
            <p:cNvPr id="39" name="Freeform 39"/>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40" name="TextBox 40"/>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41" name="Group 41"/>
          <p:cNvGrpSpPr/>
          <p:nvPr/>
        </p:nvGrpSpPr>
        <p:grpSpPr>
          <a:xfrm>
            <a:off x="340475" y="5949079"/>
            <a:ext cx="4262539" cy="915866"/>
            <a:chOff x="0" y="0"/>
            <a:chExt cx="1122644" cy="241216"/>
          </a:xfrm>
        </p:grpSpPr>
        <p:sp>
          <p:nvSpPr>
            <p:cNvPr id="42" name="Freeform 42"/>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43" name="TextBox 43"/>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44" name="Group 44"/>
          <p:cNvGrpSpPr/>
          <p:nvPr/>
        </p:nvGrpSpPr>
        <p:grpSpPr>
          <a:xfrm>
            <a:off x="4799847" y="5949079"/>
            <a:ext cx="4262539" cy="915866"/>
            <a:chOff x="0" y="0"/>
            <a:chExt cx="1122644" cy="241216"/>
          </a:xfrm>
        </p:grpSpPr>
        <p:sp>
          <p:nvSpPr>
            <p:cNvPr id="45" name="Freeform 45"/>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46" name="TextBox 46"/>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47" name="Group 47"/>
          <p:cNvGrpSpPr/>
          <p:nvPr/>
        </p:nvGrpSpPr>
        <p:grpSpPr>
          <a:xfrm>
            <a:off x="9259218" y="5949079"/>
            <a:ext cx="4262539" cy="915866"/>
            <a:chOff x="0" y="0"/>
            <a:chExt cx="1122644" cy="241216"/>
          </a:xfrm>
        </p:grpSpPr>
        <p:sp>
          <p:nvSpPr>
            <p:cNvPr id="48" name="Freeform 48"/>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49" name="TextBox 49"/>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grpSp>
        <p:nvGrpSpPr>
          <p:cNvPr id="50" name="Group 50"/>
          <p:cNvGrpSpPr/>
          <p:nvPr/>
        </p:nvGrpSpPr>
        <p:grpSpPr>
          <a:xfrm>
            <a:off x="13718590" y="6973927"/>
            <a:ext cx="4262539" cy="2942779"/>
            <a:chOff x="0" y="0"/>
            <a:chExt cx="1122644" cy="775053"/>
          </a:xfrm>
        </p:grpSpPr>
        <p:sp>
          <p:nvSpPr>
            <p:cNvPr id="51" name="Freeform 51"/>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52" name="TextBox 52"/>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53" name="Group 53"/>
          <p:cNvGrpSpPr/>
          <p:nvPr/>
        </p:nvGrpSpPr>
        <p:grpSpPr>
          <a:xfrm>
            <a:off x="337282" y="6973927"/>
            <a:ext cx="4262539" cy="2942779"/>
            <a:chOff x="0" y="0"/>
            <a:chExt cx="1122644" cy="775053"/>
          </a:xfrm>
        </p:grpSpPr>
        <p:sp>
          <p:nvSpPr>
            <p:cNvPr id="54" name="Freeform 54"/>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55" name="TextBox 55"/>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56" name="Group 56"/>
          <p:cNvGrpSpPr/>
          <p:nvPr/>
        </p:nvGrpSpPr>
        <p:grpSpPr>
          <a:xfrm>
            <a:off x="604386" y="7814889"/>
            <a:ext cx="3722164" cy="1784225"/>
            <a:chOff x="0" y="0"/>
            <a:chExt cx="980323" cy="469919"/>
          </a:xfrm>
        </p:grpSpPr>
        <p:sp>
          <p:nvSpPr>
            <p:cNvPr id="57" name="Freeform 57"/>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58" name="TextBox 58"/>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59" name="Group 59"/>
          <p:cNvGrpSpPr/>
          <p:nvPr/>
        </p:nvGrpSpPr>
        <p:grpSpPr>
          <a:xfrm>
            <a:off x="4799847" y="6973927"/>
            <a:ext cx="4262539" cy="2942779"/>
            <a:chOff x="0" y="0"/>
            <a:chExt cx="1122644" cy="775053"/>
          </a:xfrm>
        </p:grpSpPr>
        <p:sp>
          <p:nvSpPr>
            <p:cNvPr id="60" name="Freeform 60"/>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61" name="TextBox 61"/>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62" name="Group 62"/>
          <p:cNvGrpSpPr/>
          <p:nvPr/>
        </p:nvGrpSpPr>
        <p:grpSpPr>
          <a:xfrm>
            <a:off x="5070034" y="7814889"/>
            <a:ext cx="3722164" cy="1784225"/>
            <a:chOff x="0" y="0"/>
            <a:chExt cx="980323" cy="469919"/>
          </a:xfrm>
        </p:grpSpPr>
        <p:sp>
          <p:nvSpPr>
            <p:cNvPr id="63" name="Freeform 63"/>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64" name="TextBox 64"/>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65" name="Group 65"/>
          <p:cNvGrpSpPr/>
          <p:nvPr/>
        </p:nvGrpSpPr>
        <p:grpSpPr>
          <a:xfrm>
            <a:off x="9262411" y="6973927"/>
            <a:ext cx="4262539" cy="2942779"/>
            <a:chOff x="0" y="0"/>
            <a:chExt cx="1122644" cy="775053"/>
          </a:xfrm>
        </p:grpSpPr>
        <p:sp>
          <p:nvSpPr>
            <p:cNvPr id="66" name="Freeform 66"/>
            <p:cNvSpPr/>
            <p:nvPr/>
          </p:nvSpPr>
          <p:spPr>
            <a:xfrm>
              <a:off x="0" y="0"/>
              <a:ext cx="1122644" cy="775053"/>
            </a:xfrm>
            <a:custGeom>
              <a:avLst/>
              <a:gdLst/>
              <a:ahLst/>
              <a:cxnLst/>
              <a:rect l="l" t="t" r="r" b="b"/>
              <a:pathLst>
                <a:path w="1122644" h="775053">
                  <a:moveTo>
                    <a:pt x="21795" y="0"/>
                  </a:moveTo>
                  <a:lnTo>
                    <a:pt x="1100849" y="0"/>
                  </a:lnTo>
                  <a:cubicBezTo>
                    <a:pt x="1112886" y="0"/>
                    <a:pt x="1122644" y="9758"/>
                    <a:pt x="1122644" y="21795"/>
                  </a:cubicBezTo>
                  <a:lnTo>
                    <a:pt x="1122644" y="753258"/>
                  </a:lnTo>
                  <a:cubicBezTo>
                    <a:pt x="1122644" y="765295"/>
                    <a:pt x="1112886" y="775053"/>
                    <a:pt x="1100849" y="775053"/>
                  </a:cubicBezTo>
                  <a:lnTo>
                    <a:pt x="21795" y="775053"/>
                  </a:lnTo>
                  <a:cubicBezTo>
                    <a:pt x="9758" y="775053"/>
                    <a:pt x="0" y="765295"/>
                    <a:pt x="0" y="753258"/>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67" name="TextBox 67"/>
            <p:cNvSpPr txBox="1"/>
            <p:nvPr/>
          </p:nvSpPr>
          <p:spPr>
            <a:xfrm>
              <a:off x="0" y="-38100"/>
              <a:ext cx="1122644" cy="813153"/>
            </a:xfrm>
            <a:prstGeom prst="rect">
              <a:avLst/>
            </a:prstGeom>
          </p:spPr>
          <p:txBody>
            <a:bodyPr lIns="50800" tIns="50800" rIns="50800" bIns="50800" rtlCol="0" anchor="ctr"/>
            <a:lstStyle/>
            <a:p>
              <a:pPr algn="ctr">
                <a:lnSpc>
                  <a:spcPts val="2940"/>
                </a:lnSpc>
              </a:pPr>
              <a:endParaRPr/>
            </a:p>
          </p:txBody>
        </p:sp>
      </p:grpSp>
      <p:grpSp>
        <p:nvGrpSpPr>
          <p:cNvPr id="68" name="Group 68"/>
          <p:cNvGrpSpPr/>
          <p:nvPr/>
        </p:nvGrpSpPr>
        <p:grpSpPr>
          <a:xfrm>
            <a:off x="9538636" y="7814889"/>
            <a:ext cx="3722164" cy="1784225"/>
            <a:chOff x="0" y="0"/>
            <a:chExt cx="980323" cy="469919"/>
          </a:xfrm>
        </p:grpSpPr>
        <p:sp>
          <p:nvSpPr>
            <p:cNvPr id="69" name="Freeform 69"/>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70" name="TextBox 70"/>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71" name="Group 71"/>
          <p:cNvGrpSpPr/>
          <p:nvPr/>
        </p:nvGrpSpPr>
        <p:grpSpPr>
          <a:xfrm>
            <a:off x="14001200" y="7814889"/>
            <a:ext cx="3722164" cy="1784225"/>
            <a:chOff x="0" y="0"/>
            <a:chExt cx="980323" cy="469919"/>
          </a:xfrm>
        </p:grpSpPr>
        <p:sp>
          <p:nvSpPr>
            <p:cNvPr id="72" name="Freeform 72"/>
            <p:cNvSpPr/>
            <p:nvPr/>
          </p:nvSpPr>
          <p:spPr>
            <a:xfrm>
              <a:off x="0" y="0"/>
              <a:ext cx="980323" cy="469919"/>
            </a:xfrm>
            <a:custGeom>
              <a:avLst/>
              <a:gdLst/>
              <a:ahLst/>
              <a:cxnLst/>
              <a:rect l="l" t="t" r="r" b="b"/>
              <a:pathLst>
                <a:path w="980323" h="469919">
                  <a:moveTo>
                    <a:pt x="24959" y="0"/>
                  </a:moveTo>
                  <a:lnTo>
                    <a:pt x="955364" y="0"/>
                  </a:lnTo>
                  <a:cubicBezTo>
                    <a:pt x="969148" y="0"/>
                    <a:pt x="980323" y="11175"/>
                    <a:pt x="980323" y="24959"/>
                  </a:cubicBezTo>
                  <a:lnTo>
                    <a:pt x="980323" y="444960"/>
                  </a:lnTo>
                  <a:cubicBezTo>
                    <a:pt x="980323" y="458745"/>
                    <a:pt x="969148" y="469919"/>
                    <a:pt x="955364" y="469919"/>
                  </a:cubicBezTo>
                  <a:lnTo>
                    <a:pt x="24959" y="469919"/>
                  </a:lnTo>
                  <a:cubicBezTo>
                    <a:pt x="11175" y="469919"/>
                    <a:pt x="0" y="458745"/>
                    <a:pt x="0" y="444960"/>
                  </a:cubicBezTo>
                  <a:lnTo>
                    <a:pt x="0" y="24959"/>
                  </a:lnTo>
                  <a:cubicBezTo>
                    <a:pt x="0" y="11175"/>
                    <a:pt x="11175" y="0"/>
                    <a:pt x="24959" y="0"/>
                  </a:cubicBezTo>
                  <a:close/>
                </a:path>
              </a:pathLst>
            </a:custGeom>
            <a:solidFill>
              <a:srgbClr val="FFFFFF"/>
            </a:solidFill>
            <a:ln cap="sq">
              <a:noFill/>
              <a:prstDash val="sysDot"/>
              <a:miter/>
            </a:ln>
          </p:spPr>
          <p:txBody>
            <a:bodyPr/>
            <a:lstStyle/>
            <a:p>
              <a:endParaRPr lang="ja-JP" altLang="en-US"/>
            </a:p>
          </p:txBody>
        </p:sp>
        <p:sp>
          <p:nvSpPr>
            <p:cNvPr id="73" name="TextBox 73"/>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74" name="Group 74"/>
          <p:cNvGrpSpPr/>
          <p:nvPr/>
        </p:nvGrpSpPr>
        <p:grpSpPr>
          <a:xfrm>
            <a:off x="13718590" y="5951075"/>
            <a:ext cx="4262539" cy="915866"/>
            <a:chOff x="0" y="0"/>
            <a:chExt cx="1122644" cy="241216"/>
          </a:xfrm>
        </p:grpSpPr>
        <p:sp>
          <p:nvSpPr>
            <p:cNvPr id="75" name="Freeform 75"/>
            <p:cNvSpPr/>
            <p:nvPr/>
          </p:nvSpPr>
          <p:spPr>
            <a:xfrm>
              <a:off x="0" y="0"/>
              <a:ext cx="1122644" cy="241216"/>
            </a:xfrm>
            <a:custGeom>
              <a:avLst/>
              <a:gdLst/>
              <a:ahLst/>
              <a:cxnLst/>
              <a:rect l="l" t="t" r="r" b="b"/>
              <a:pathLst>
                <a:path w="1122644" h="241216">
                  <a:moveTo>
                    <a:pt x="21795" y="0"/>
                  </a:moveTo>
                  <a:lnTo>
                    <a:pt x="1100849" y="0"/>
                  </a:lnTo>
                  <a:cubicBezTo>
                    <a:pt x="1112886" y="0"/>
                    <a:pt x="1122644" y="9758"/>
                    <a:pt x="1122644" y="21795"/>
                  </a:cubicBezTo>
                  <a:lnTo>
                    <a:pt x="1122644" y="219421"/>
                  </a:lnTo>
                  <a:cubicBezTo>
                    <a:pt x="1122644" y="225201"/>
                    <a:pt x="1120348" y="230745"/>
                    <a:pt x="1116260" y="234832"/>
                  </a:cubicBezTo>
                  <a:cubicBezTo>
                    <a:pt x="1112173" y="238920"/>
                    <a:pt x="1106629" y="241216"/>
                    <a:pt x="1100849" y="241216"/>
                  </a:cubicBezTo>
                  <a:lnTo>
                    <a:pt x="21795" y="241216"/>
                  </a:lnTo>
                  <a:cubicBezTo>
                    <a:pt x="9758" y="241216"/>
                    <a:pt x="0" y="231458"/>
                    <a:pt x="0" y="219421"/>
                  </a:cubicBezTo>
                  <a:lnTo>
                    <a:pt x="0" y="21795"/>
                  </a:lnTo>
                  <a:cubicBezTo>
                    <a:pt x="0" y="9758"/>
                    <a:pt x="9758" y="0"/>
                    <a:pt x="21795" y="0"/>
                  </a:cubicBezTo>
                  <a:close/>
                </a:path>
              </a:pathLst>
            </a:custGeom>
            <a:solidFill>
              <a:srgbClr val="178A8B">
                <a:alpha val="69804"/>
              </a:srgbClr>
            </a:solidFill>
          </p:spPr>
          <p:txBody>
            <a:bodyPr/>
            <a:lstStyle/>
            <a:p>
              <a:endParaRPr lang="ja-JP" altLang="en-US"/>
            </a:p>
          </p:txBody>
        </p:sp>
        <p:sp>
          <p:nvSpPr>
            <p:cNvPr id="76" name="TextBox 76"/>
            <p:cNvSpPr txBox="1"/>
            <p:nvPr/>
          </p:nvSpPr>
          <p:spPr>
            <a:xfrm>
              <a:off x="0" y="-38100"/>
              <a:ext cx="1122644" cy="279316"/>
            </a:xfrm>
            <a:prstGeom prst="rect">
              <a:avLst/>
            </a:prstGeom>
          </p:spPr>
          <p:txBody>
            <a:bodyPr lIns="50800" tIns="50800" rIns="50800" bIns="50800" rtlCol="0" anchor="ctr"/>
            <a:lstStyle/>
            <a:p>
              <a:pPr algn="ctr">
                <a:lnSpc>
                  <a:spcPts val="2940"/>
                </a:lnSpc>
              </a:pPr>
              <a:endParaRPr/>
            </a:p>
          </p:txBody>
        </p:sp>
      </p:grpSp>
      <p:sp>
        <p:nvSpPr>
          <p:cNvPr id="77" name="TextBox 77"/>
          <p:cNvSpPr txBox="1"/>
          <p:nvPr/>
        </p:nvSpPr>
        <p:spPr>
          <a:xfrm>
            <a:off x="804214" y="2027289"/>
            <a:ext cx="3466459"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年◯月</a:t>
            </a: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月</a:t>
            </a:r>
            <a:endParaRPr lang="en-US" sz="2599" b="1" dirty="0">
              <a:solidFill>
                <a:srgbClr val="FAFAFA"/>
              </a:solidFill>
              <a:latin typeface="Noto Sans JP Bold"/>
              <a:ea typeface="Noto Sans JP Bold"/>
              <a:cs typeface="Noto Sans JP Bold"/>
              <a:sym typeface="Noto Sans JP Bold"/>
            </a:endParaRPr>
          </a:p>
        </p:txBody>
      </p:sp>
      <p:sp>
        <p:nvSpPr>
          <p:cNvPr id="78" name="TextBox 78"/>
          <p:cNvSpPr txBox="1"/>
          <p:nvPr/>
        </p:nvSpPr>
        <p:spPr>
          <a:xfrm>
            <a:off x="804215" y="3764728"/>
            <a:ext cx="3301454" cy="936731"/>
          </a:xfrm>
          <a:prstGeom prst="rect">
            <a:avLst/>
          </a:prstGeom>
        </p:spPr>
        <p:txBody>
          <a:bodyPr lIns="0" tIns="0" rIns="0" bIns="0" rtlCol="0" anchor="t">
            <a:spAutoFit/>
          </a:bodyPr>
          <a:lstStyle/>
          <a:p>
            <a:pPr algn="l">
              <a:lnSpc>
                <a:spcPts val="2520"/>
              </a:lnSpc>
            </a:pPr>
            <a:r>
              <a:rPr lang="en-US" altLang="ja-JP" sz="1800" dirty="0">
                <a:solidFill>
                  <a:srgbClr val="343434"/>
                </a:solidFill>
                <a:latin typeface="Noto Sans JP"/>
                <a:ea typeface="Noto Sans JP"/>
                <a:cs typeface="Noto Sans JP"/>
                <a:sym typeface="Noto Sans JP"/>
              </a:rPr>
              <a:t>・アクション1</a:t>
            </a:r>
          </a:p>
          <a:p>
            <a:pPr algn="l">
              <a:lnSpc>
                <a:spcPts val="2520"/>
              </a:lnSpc>
            </a:pPr>
            <a:r>
              <a:rPr lang="en-US" altLang="ja-JP" sz="1800" dirty="0">
                <a:solidFill>
                  <a:srgbClr val="343434"/>
                </a:solidFill>
                <a:latin typeface="Noto Sans JP"/>
                <a:ea typeface="Noto Sans JP"/>
                <a:cs typeface="Noto Sans JP"/>
                <a:sym typeface="Noto Sans JP"/>
              </a:rPr>
              <a:t>・アクション2</a:t>
            </a:r>
          </a:p>
          <a:p>
            <a:pPr algn="l">
              <a:lnSpc>
                <a:spcPts val="2520"/>
              </a:lnSpc>
              <a:spcBef>
                <a:spcPct val="0"/>
              </a:spcBef>
            </a:pPr>
            <a:r>
              <a:rPr lang="en-US" altLang="ja-JP" sz="1800" dirty="0">
                <a:solidFill>
                  <a:srgbClr val="343434"/>
                </a:solidFill>
                <a:latin typeface="Noto Sans JP"/>
                <a:ea typeface="Noto Sans JP"/>
                <a:cs typeface="Noto Sans JP"/>
                <a:sym typeface="Noto Sans JP"/>
              </a:rPr>
              <a:t>・アクション３</a:t>
            </a:r>
          </a:p>
        </p:txBody>
      </p:sp>
      <p:sp>
        <p:nvSpPr>
          <p:cNvPr id="79" name="TextBox 79"/>
          <p:cNvSpPr txBox="1"/>
          <p:nvPr/>
        </p:nvSpPr>
        <p:spPr>
          <a:xfrm>
            <a:off x="1794665" y="3011618"/>
            <a:ext cx="1479401"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FAFAFA"/>
                </a:solidFill>
                <a:latin typeface="Noto Sans JP Bold"/>
                <a:ea typeface="Noto Sans JP Bold"/>
                <a:cs typeface="Noto Sans JP Bold"/>
                <a:sym typeface="Noto Sans JP Bold"/>
              </a:rPr>
              <a:t>市場調査</a:t>
            </a:r>
            <a:endParaRPr lang="en-US" sz="2599" b="1" dirty="0">
              <a:solidFill>
                <a:srgbClr val="FAFAFA"/>
              </a:solidFill>
              <a:latin typeface="Noto Sans JP Bold"/>
              <a:ea typeface="Noto Sans JP Bold"/>
              <a:cs typeface="Noto Sans JP Bold"/>
              <a:sym typeface="Noto Sans JP Bold"/>
            </a:endParaRPr>
          </a:p>
        </p:txBody>
      </p:sp>
      <p:sp>
        <p:nvSpPr>
          <p:cNvPr id="80" name="TextBox 80"/>
          <p:cNvSpPr txBox="1"/>
          <p:nvPr/>
        </p:nvSpPr>
        <p:spPr>
          <a:xfrm>
            <a:off x="5428636" y="3011618"/>
            <a:ext cx="3159483" cy="438785"/>
          </a:xfrm>
          <a:prstGeom prst="rect">
            <a:avLst/>
          </a:prstGeom>
        </p:spPr>
        <p:txBody>
          <a:bodyPr wrap="square" lIns="0" tIns="0" rIns="0" bIns="0" rtlCol="0" anchor="t">
            <a:spAutoFit/>
          </a:bodyPr>
          <a:lstStyle/>
          <a:p>
            <a:pPr algn="ctr">
              <a:lnSpc>
                <a:spcPts val="3639"/>
              </a:lnSpc>
              <a:spcBef>
                <a:spcPct val="0"/>
              </a:spcBef>
            </a:pPr>
            <a:r>
              <a:rPr lang="en-US" altLang="ja-JP" sz="2599" b="1" dirty="0">
                <a:solidFill>
                  <a:srgbClr val="FAFAFA"/>
                </a:solidFill>
                <a:latin typeface="Noto Sans JP Bold"/>
                <a:ea typeface="Noto Sans JP Bold"/>
                <a:cs typeface="Noto Sans JP Bold"/>
                <a:sym typeface="Noto Sans JP Bold"/>
              </a:rPr>
              <a:t>フェーズ2</a:t>
            </a:r>
          </a:p>
        </p:txBody>
      </p:sp>
      <p:sp>
        <p:nvSpPr>
          <p:cNvPr id="81" name="TextBox 81"/>
          <p:cNvSpPr txBox="1"/>
          <p:nvPr/>
        </p:nvSpPr>
        <p:spPr>
          <a:xfrm>
            <a:off x="5269864" y="3764728"/>
            <a:ext cx="1600200" cy="944880"/>
          </a:xfrm>
          <a:prstGeom prst="rect">
            <a:avLst/>
          </a:prstGeom>
        </p:spPr>
        <p:txBody>
          <a:bodyPr wrap="square" lIns="0" tIns="0" rIns="0" bIns="0" rtlCol="0" anchor="t">
            <a:spAutoFit/>
          </a:bodyPr>
          <a:lstStyle/>
          <a:p>
            <a:pPr algn="l">
              <a:lnSpc>
                <a:spcPts val="2520"/>
              </a:lnSpc>
            </a:pPr>
            <a:r>
              <a:rPr lang="en-US" sz="1800" dirty="0">
                <a:solidFill>
                  <a:srgbClr val="343434"/>
                </a:solidFill>
                <a:latin typeface="Noto Sans JP"/>
                <a:ea typeface="Noto Sans JP"/>
                <a:cs typeface="Noto Sans JP"/>
                <a:sym typeface="Noto Sans JP"/>
              </a:rPr>
              <a:t>・アクション1</a:t>
            </a:r>
          </a:p>
          <a:p>
            <a:pPr algn="l">
              <a:lnSpc>
                <a:spcPts val="2520"/>
              </a:lnSpc>
            </a:pPr>
            <a:r>
              <a:rPr lang="en-US" sz="1800" dirty="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dirty="0">
                <a:solidFill>
                  <a:srgbClr val="343434"/>
                </a:solidFill>
                <a:latin typeface="Noto Sans JP"/>
                <a:ea typeface="Noto Sans JP"/>
                <a:cs typeface="Noto Sans JP"/>
                <a:sym typeface="Noto Sans JP"/>
              </a:rPr>
              <a:t>・アクション３</a:t>
            </a:r>
          </a:p>
        </p:txBody>
      </p:sp>
      <p:sp>
        <p:nvSpPr>
          <p:cNvPr id="82" name="TextBox 82"/>
          <p:cNvSpPr txBox="1"/>
          <p:nvPr/>
        </p:nvSpPr>
        <p:spPr>
          <a:xfrm>
            <a:off x="5269864" y="2027289"/>
            <a:ext cx="3318256"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年◯月</a:t>
            </a: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月</a:t>
            </a:r>
            <a:endParaRPr lang="en-US" sz="2599" b="1" dirty="0">
              <a:solidFill>
                <a:srgbClr val="FAFAFA"/>
              </a:solidFill>
              <a:latin typeface="Noto Sans JP Bold"/>
              <a:ea typeface="Noto Sans JP Bold"/>
              <a:cs typeface="Noto Sans JP Bold"/>
              <a:sym typeface="Noto Sans JP Bold"/>
            </a:endParaRPr>
          </a:p>
        </p:txBody>
      </p:sp>
      <p:sp>
        <p:nvSpPr>
          <p:cNvPr id="83" name="TextBox 83"/>
          <p:cNvSpPr txBox="1"/>
          <p:nvPr/>
        </p:nvSpPr>
        <p:spPr>
          <a:xfrm>
            <a:off x="10557514" y="3011618"/>
            <a:ext cx="1850827"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FAFAFA"/>
                </a:solidFill>
                <a:latin typeface="Noto Sans JP Bold"/>
                <a:ea typeface="Noto Sans JP Bold"/>
                <a:cs typeface="Noto Sans JP Bold"/>
                <a:sym typeface="Noto Sans JP Bold"/>
              </a:rPr>
              <a:t>フェーズ３</a:t>
            </a:r>
          </a:p>
        </p:txBody>
      </p:sp>
      <p:sp>
        <p:nvSpPr>
          <p:cNvPr id="84" name="TextBox 84"/>
          <p:cNvSpPr txBox="1"/>
          <p:nvPr/>
        </p:nvSpPr>
        <p:spPr>
          <a:xfrm>
            <a:off x="9738465" y="3764728"/>
            <a:ext cx="1600200" cy="944880"/>
          </a:xfrm>
          <a:prstGeom prst="rect">
            <a:avLst/>
          </a:prstGeom>
        </p:spPr>
        <p:txBody>
          <a:bodyPr lIns="0" tIns="0" rIns="0" bIns="0" rtlCol="0" anchor="t">
            <a:spAutoFit/>
          </a:bodyPr>
          <a:lstStyle/>
          <a:p>
            <a:pPr algn="l">
              <a:lnSpc>
                <a:spcPts val="2520"/>
              </a:lnSpc>
            </a:pPr>
            <a:r>
              <a:rPr lang="en-US" sz="1800">
                <a:solidFill>
                  <a:srgbClr val="343434"/>
                </a:solidFill>
                <a:latin typeface="Noto Sans JP"/>
                <a:ea typeface="Noto Sans JP"/>
                <a:cs typeface="Noto Sans JP"/>
                <a:sym typeface="Noto Sans JP"/>
              </a:rPr>
              <a:t>・アクション1</a:t>
            </a:r>
          </a:p>
          <a:p>
            <a:pPr algn="l">
              <a:lnSpc>
                <a:spcPts val="2520"/>
              </a:lnSpc>
            </a:pPr>
            <a:r>
              <a:rPr lang="en-US" sz="180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a:solidFill>
                  <a:srgbClr val="343434"/>
                </a:solidFill>
                <a:latin typeface="Noto Sans JP"/>
                <a:ea typeface="Noto Sans JP"/>
                <a:cs typeface="Noto Sans JP"/>
                <a:sym typeface="Noto Sans JP"/>
              </a:rPr>
              <a:t>・アクション３</a:t>
            </a:r>
          </a:p>
        </p:txBody>
      </p:sp>
      <p:sp>
        <p:nvSpPr>
          <p:cNvPr id="85" name="TextBox 85"/>
          <p:cNvSpPr txBox="1"/>
          <p:nvPr/>
        </p:nvSpPr>
        <p:spPr>
          <a:xfrm>
            <a:off x="15020078" y="3011618"/>
            <a:ext cx="1820121"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FAFAFA"/>
                </a:solidFill>
                <a:latin typeface="Noto Sans JP Bold"/>
                <a:ea typeface="Noto Sans JP Bold"/>
                <a:cs typeface="Noto Sans JP Bold"/>
                <a:sym typeface="Noto Sans JP Bold"/>
              </a:rPr>
              <a:t>フェーズ４</a:t>
            </a:r>
          </a:p>
        </p:txBody>
      </p:sp>
      <p:sp>
        <p:nvSpPr>
          <p:cNvPr id="86" name="TextBox 86"/>
          <p:cNvSpPr txBox="1"/>
          <p:nvPr/>
        </p:nvSpPr>
        <p:spPr>
          <a:xfrm>
            <a:off x="14201030" y="3764728"/>
            <a:ext cx="1600200" cy="944880"/>
          </a:xfrm>
          <a:prstGeom prst="rect">
            <a:avLst/>
          </a:prstGeom>
        </p:spPr>
        <p:txBody>
          <a:bodyPr lIns="0" tIns="0" rIns="0" bIns="0" rtlCol="0" anchor="t">
            <a:spAutoFit/>
          </a:bodyPr>
          <a:lstStyle/>
          <a:p>
            <a:pPr algn="l">
              <a:lnSpc>
                <a:spcPts val="2520"/>
              </a:lnSpc>
            </a:pPr>
            <a:r>
              <a:rPr lang="en-US" sz="1800">
                <a:solidFill>
                  <a:srgbClr val="343434"/>
                </a:solidFill>
                <a:latin typeface="Noto Sans JP"/>
                <a:ea typeface="Noto Sans JP"/>
                <a:cs typeface="Noto Sans JP"/>
                <a:sym typeface="Noto Sans JP"/>
              </a:rPr>
              <a:t>・アクション1</a:t>
            </a:r>
          </a:p>
          <a:p>
            <a:pPr algn="l">
              <a:lnSpc>
                <a:spcPts val="2520"/>
              </a:lnSpc>
            </a:pPr>
            <a:r>
              <a:rPr lang="en-US" sz="180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a:solidFill>
                  <a:srgbClr val="343434"/>
                </a:solidFill>
                <a:latin typeface="Noto Sans JP"/>
                <a:ea typeface="Noto Sans JP"/>
                <a:cs typeface="Noto Sans JP"/>
                <a:sym typeface="Noto Sans JP"/>
              </a:rPr>
              <a:t>・アクション３</a:t>
            </a:r>
          </a:p>
        </p:txBody>
      </p:sp>
      <p:sp>
        <p:nvSpPr>
          <p:cNvPr id="87" name="TextBox 87"/>
          <p:cNvSpPr txBox="1"/>
          <p:nvPr/>
        </p:nvSpPr>
        <p:spPr>
          <a:xfrm>
            <a:off x="9738464" y="2027289"/>
            <a:ext cx="3450953"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年◯月</a:t>
            </a: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月</a:t>
            </a:r>
            <a:endParaRPr lang="en-US" sz="2599" b="1" dirty="0">
              <a:solidFill>
                <a:srgbClr val="FAFAFA"/>
              </a:solidFill>
              <a:latin typeface="Noto Sans JP Bold"/>
              <a:ea typeface="Noto Sans JP Bold"/>
              <a:cs typeface="Noto Sans JP Bold"/>
              <a:sym typeface="Noto Sans JP Bold"/>
            </a:endParaRPr>
          </a:p>
        </p:txBody>
      </p:sp>
      <p:sp>
        <p:nvSpPr>
          <p:cNvPr id="88" name="TextBox 88"/>
          <p:cNvSpPr txBox="1"/>
          <p:nvPr/>
        </p:nvSpPr>
        <p:spPr>
          <a:xfrm>
            <a:off x="14150502" y="2027289"/>
            <a:ext cx="3556059"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年◯月</a:t>
            </a: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月</a:t>
            </a:r>
            <a:endParaRPr lang="en-US" sz="2599" b="1" dirty="0">
              <a:solidFill>
                <a:srgbClr val="FAFAFA"/>
              </a:solidFill>
              <a:latin typeface="Noto Sans JP Bold"/>
              <a:ea typeface="Noto Sans JP Bold"/>
              <a:cs typeface="Noto Sans JP Bold"/>
              <a:sym typeface="Noto Sans JP Bold"/>
            </a:endParaRPr>
          </a:p>
        </p:txBody>
      </p:sp>
      <p:sp>
        <p:nvSpPr>
          <p:cNvPr id="89" name="TextBox 89"/>
          <p:cNvSpPr txBox="1"/>
          <p:nvPr/>
        </p:nvSpPr>
        <p:spPr>
          <a:xfrm>
            <a:off x="821017" y="6194941"/>
            <a:ext cx="3449656"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年◯月</a:t>
            </a: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月</a:t>
            </a:r>
            <a:endParaRPr lang="en-US" sz="2599" b="1" dirty="0">
              <a:solidFill>
                <a:srgbClr val="FAFAFA"/>
              </a:solidFill>
              <a:latin typeface="Noto Sans JP Bold"/>
              <a:ea typeface="Noto Sans JP Bold"/>
              <a:cs typeface="Noto Sans JP Bold"/>
              <a:sym typeface="Noto Sans JP Bold"/>
            </a:endParaRPr>
          </a:p>
        </p:txBody>
      </p:sp>
      <p:sp>
        <p:nvSpPr>
          <p:cNvPr id="90" name="TextBox 90"/>
          <p:cNvSpPr txBox="1"/>
          <p:nvPr/>
        </p:nvSpPr>
        <p:spPr>
          <a:xfrm>
            <a:off x="821017" y="7932381"/>
            <a:ext cx="3301454" cy="936731"/>
          </a:xfrm>
          <a:prstGeom prst="rect">
            <a:avLst/>
          </a:prstGeom>
        </p:spPr>
        <p:txBody>
          <a:bodyPr lIns="0" tIns="0" rIns="0" bIns="0" rtlCol="0" anchor="t">
            <a:spAutoFit/>
          </a:bodyPr>
          <a:lstStyle/>
          <a:p>
            <a:pPr algn="l">
              <a:lnSpc>
                <a:spcPts val="2520"/>
              </a:lnSpc>
            </a:pPr>
            <a:r>
              <a:rPr lang="en-US" altLang="ja-JP" sz="1800" dirty="0">
                <a:solidFill>
                  <a:srgbClr val="343434"/>
                </a:solidFill>
                <a:latin typeface="Noto Sans JP"/>
                <a:ea typeface="Noto Sans JP"/>
                <a:cs typeface="Noto Sans JP"/>
                <a:sym typeface="Noto Sans JP"/>
              </a:rPr>
              <a:t>・アクション1</a:t>
            </a:r>
          </a:p>
          <a:p>
            <a:pPr algn="l">
              <a:lnSpc>
                <a:spcPts val="2520"/>
              </a:lnSpc>
            </a:pPr>
            <a:r>
              <a:rPr lang="en-US" altLang="ja-JP" sz="1800" dirty="0">
                <a:solidFill>
                  <a:srgbClr val="343434"/>
                </a:solidFill>
                <a:latin typeface="Noto Sans JP"/>
                <a:ea typeface="Noto Sans JP"/>
                <a:cs typeface="Noto Sans JP"/>
                <a:sym typeface="Noto Sans JP"/>
              </a:rPr>
              <a:t>・アクション2</a:t>
            </a:r>
          </a:p>
          <a:p>
            <a:pPr algn="l">
              <a:lnSpc>
                <a:spcPts val="2520"/>
              </a:lnSpc>
              <a:spcBef>
                <a:spcPct val="0"/>
              </a:spcBef>
            </a:pPr>
            <a:r>
              <a:rPr lang="en-US" altLang="ja-JP" sz="1800" dirty="0">
                <a:solidFill>
                  <a:srgbClr val="343434"/>
                </a:solidFill>
                <a:latin typeface="Noto Sans JP"/>
                <a:ea typeface="Noto Sans JP"/>
                <a:cs typeface="Noto Sans JP"/>
                <a:sym typeface="Noto Sans JP"/>
              </a:rPr>
              <a:t>・アクション３</a:t>
            </a:r>
          </a:p>
        </p:txBody>
      </p:sp>
      <p:sp>
        <p:nvSpPr>
          <p:cNvPr id="91" name="TextBox 91"/>
          <p:cNvSpPr txBox="1"/>
          <p:nvPr/>
        </p:nvSpPr>
        <p:spPr>
          <a:xfrm>
            <a:off x="1623265" y="7179270"/>
            <a:ext cx="2035652"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AFAFA"/>
                </a:solidFill>
                <a:latin typeface="Noto Sans JP Bold"/>
                <a:ea typeface="Noto Sans JP Bold"/>
                <a:cs typeface="Noto Sans JP Bold"/>
                <a:sym typeface="Noto Sans JP Bold"/>
              </a:rPr>
              <a:t>フェーズ５</a:t>
            </a:r>
          </a:p>
        </p:txBody>
      </p:sp>
      <p:sp>
        <p:nvSpPr>
          <p:cNvPr id="92" name="TextBox 92"/>
          <p:cNvSpPr txBox="1"/>
          <p:nvPr/>
        </p:nvSpPr>
        <p:spPr>
          <a:xfrm>
            <a:off x="6105715" y="7179270"/>
            <a:ext cx="2015766"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FAFAFA"/>
                </a:solidFill>
                <a:latin typeface="Noto Sans JP Bold"/>
                <a:ea typeface="Noto Sans JP Bold"/>
                <a:cs typeface="Noto Sans JP Bold"/>
                <a:sym typeface="Noto Sans JP Bold"/>
              </a:rPr>
              <a:t>フェーズ６</a:t>
            </a:r>
          </a:p>
        </p:txBody>
      </p:sp>
      <p:sp>
        <p:nvSpPr>
          <p:cNvPr id="93" name="TextBox 93"/>
          <p:cNvSpPr txBox="1"/>
          <p:nvPr/>
        </p:nvSpPr>
        <p:spPr>
          <a:xfrm>
            <a:off x="5286666" y="7932381"/>
            <a:ext cx="1600200" cy="944880"/>
          </a:xfrm>
          <a:prstGeom prst="rect">
            <a:avLst/>
          </a:prstGeom>
        </p:spPr>
        <p:txBody>
          <a:bodyPr lIns="0" tIns="0" rIns="0" bIns="0" rtlCol="0" anchor="t">
            <a:spAutoFit/>
          </a:bodyPr>
          <a:lstStyle/>
          <a:p>
            <a:pPr algn="l">
              <a:lnSpc>
                <a:spcPts val="2520"/>
              </a:lnSpc>
            </a:pPr>
            <a:r>
              <a:rPr lang="en-US" sz="1800" dirty="0">
                <a:solidFill>
                  <a:srgbClr val="343434"/>
                </a:solidFill>
                <a:latin typeface="Noto Sans JP"/>
                <a:ea typeface="Noto Sans JP"/>
                <a:cs typeface="Noto Sans JP"/>
                <a:sym typeface="Noto Sans JP"/>
              </a:rPr>
              <a:t>・アクション1</a:t>
            </a:r>
          </a:p>
          <a:p>
            <a:pPr algn="l">
              <a:lnSpc>
                <a:spcPts val="2520"/>
              </a:lnSpc>
            </a:pPr>
            <a:r>
              <a:rPr lang="en-US" sz="1800" dirty="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dirty="0">
                <a:solidFill>
                  <a:srgbClr val="343434"/>
                </a:solidFill>
                <a:latin typeface="Noto Sans JP"/>
                <a:ea typeface="Noto Sans JP"/>
                <a:cs typeface="Noto Sans JP"/>
                <a:sym typeface="Noto Sans JP"/>
              </a:rPr>
              <a:t>・アクション３</a:t>
            </a:r>
          </a:p>
        </p:txBody>
      </p:sp>
      <p:sp>
        <p:nvSpPr>
          <p:cNvPr id="94" name="TextBox 94"/>
          <p:cNvSpPr txBox="1"/>
          <p:nvPr/>
        </p:nvSpPr>
        <p:spPr>
          <a:xfrm>
            <a:off x="5286666" y="6194941"/>
            <a:ext cx="3488730"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年◯月</a:t>
            </a: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月</a:t>
            </a:r>
            <a:endParaRPr lang="en-US" sz="2599" b="1" dirty="0">
              <a:solidFill>
                <a:srgbClr val="FAFAFA"/>
              </a:solidFill>
              <a:latin typeface="Noto Sans JP Bold"/>
              <a:ea typeface="Noto Sans JP Bold"/>
              <a:cs typeface="Noto Sans JP Bold"/>
              <a:sym typeface="Noto Sans JP Bold"/>
            </a:endParaRPr>
          </a:p>
        </p:txBody>
      </p:sp>
      <p:sp>
        <p:nvSpPr>
          <p:cNvPr id="95" name="TextBox 95"/>
          <p:cNvSpPr txBox="1"/>
          <p:nvPr/>
        </p:nvSpPr>
        <p:spPr>
          <a:xfrm>
            <a:off x="10574316" y="7179270"/>
            <a:ext cx="2003343"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FAFAFA"/>
                </a:solidFill>
                <a:latin typeface="Noto Sans JP Bold"/>
                <a:ea typeface="Noto Sans JP Bold"/>
                <a:cs typeface="Noto Sans JP Bold"/>
                <a:sym typeface="Noto Sans JP Bold"/>
              </a:rPr>
              <a:t>フェーズ７</a:t>
            </a:r>
          </a:p>
        </p:txBody>
      </p:sp>
      <p:sp>
        <p:nvSpPr>
          <p:cNvPr id="96" name="TextBox 96"/>
          <p:cNvSpPr txBox="1"/>
          <p:nvPr/>
        </p:nvSpPr>
        <p:spPr>
          <a:xfrm>
            <a:off x="9755268" y="7932381"/>
            <a:ext cx="1600200" cy="944880"/>
          </a:xfrm>
          <a:prstGeom prst="rect">
            <a:avLst/>
          </a:prstGeom>
        </p:spPr>
        <p:txBody>
          <a:bodyPr lIns="0" tIns="0" rIns="0" bIns="0" rtlCol="0" anchor="t">
            <a:spAutoFit/>
          </a:bodyPr>
          <a:lstStyle/>
          <a:p>
            <a:pPr algn="l">
              <a:lnSpc>
                <a:spcPts val="2520"/>
              </a:lnSpc>
            </a:pPr>
            <a:r>
              <a:rPr lang="en-US" sz="1800">
                <a:solidFill>
                  <a:srgbClr val="343434"/>
                </a:solidFill>
                <a:latin typeface="Noto Sans JP"/>
                <a:ea typeface="Noto Sans JP"/>
                <a:cs typeface="Noto Sans JP"/>
                <a:sym typeface="Noto Sans JP"/>
              </a:rPr>
              <a:t>・アクション1</a:t>
            </a:r>
          </a:p>
          <a:p>
            <a:pPr algn="l">
              <a:lnSpc>
                <a:spcPts val="2520"/>
              </a:lnSpc>
            </a:pPr>
            <a:r>
              <a:rPr lang="en-US" sz="180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a:solidFill>
                  <a:srgbClr val="343434"/>
                </a:solidFill>
                <a:latin typeface="Noto Sans JP"/>
                <a:ea typeface="Noto Sans JP"/>
                <a:cs typeface="Noto Sans JP"/>
                <a:sym typeface="Noto Sans JP"/>
              </a:rPr>
              <a:t>・アクション３</a:t>
            </a:r>
          </a:p>
        </p:txBody>
      </p:sp>
      <p:sp>
        <p:nvSpPr>
          <p:cNvPr id="97" name="TextBox 97"/>
          <p:cNvSpPr txBox="1"/>
          <p:nvPr/>
        </p:nvSpPr>
        <p:spPr>
          <a:xfrm>
            <a:off x="15036881" y="7179270"/>
            <a:ext cx="1803318"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FAFAFA"/>
                </a:solidFill>
                <a:latin typeface="Noto Sans JP Bold"/>
                <a:ea typeface="Noto Sans JP Bold"/>
                <a:cs typeface="Noto Sans JP Bold"/>
                <a:sym typeface="Noto Sans JP Bold"/>
              </a:rPr>
              <a:t>フェーズ８</a:t>
            </a:r>
          </a:p>
        </p:txBody>
      </p:sp>
      <p:sp>
        <p:nvSpPr>
          <p:cNvPr id="98" name="TextBox 98"/>
          <p:cNvSpPr txBox="1"/>
          <p:nvPr/>
        </p:nvSpPr>
        <p:spPr>
          <a:xfrm>
            <a:off x="14217832" y="7932381"/>
            <a:ext cx="1600200" cy="944880"/>
          </a:xfrm>
          <a:prstGeom prst="rect">
            <a:avLst/>
          </a:prstGeom>
        </p:spPr>
        <p:txBody>
          <a:bodyPr lIns="0" tIns="0" rIns="0" bIns="0" rtlCol="0" anchor="t">
            <a:spAutoFit/>
          </a:bodyPr>
          <a:lstStyle/>
          <a:p>
            <a:pPr algn="l">
              <a:lnSpc>
                <a:spcPts val="2520"/>
              </a:lnSpc>
            </a:pPr>
            <a:r>
              <a:rPr lang="en-US" sz="1800">
                <a:solidFill>
                  <a:srgbClr val="343434"/>
                </a:solidFill>
                <a:latin typeface="Noto Sans JP"/>
                <a:ea typeface="Noto Sans JP"/>
                <a:cs typeface="Noto Sans JP"/>
                <a:sym typeface="Noto Sans JP"/>
              </a:rPr>
              <a:t>・アクション1</a:t>
            </a:r>
          </a:p>
          <a:p>
            <a:pPr algn="l">
              <a:lnSpc>
                <a:spcPts val="2520"/>
              </a:lnSpc>
            </a:pPr>
            <a:r>
              <a:rPr lang="en-US" sz="180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a:solidFill>
                  <a:srgbClr val="343434"/>
                </a:solidFill>
                <a:latin typeface="Noto Sans JP"/>
                <a:ea typeface="Noto Sans JP"/>
                <a:cs typeface="Noto Sans JP"/>
                <a:sym typeface="Noto Sans JP"/>
              </a:rPr>
              <a:t>・アクション３</a:t>
            </a:r>
          </a:p>
        </p:txBody>
      </p:sp>
      <p:sp>
        <p:nvSpPr>
          <p:cNvPr id="99" name="TextBox 99"/>
          <p:cNvSpPr txBox="1"/>
          <p:nvPr/>
        </p:nvSpPr>
        <p:spPr>
          <a:xfrm>
            <a:off x="9755267" y="6194941"/>
            <a:ext cx="3434149"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年◯月</a:t>
            </a: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月</a:t>
            </a:r>
            <a:endParaRPr lang="en-US" sz="2599" b="1" dirty="0">
              <a:solidFill>
                <a:srgbClr val="FAFAFA"/>
              </a:solidFill>
              <a:latin typeface="Noto Sans JP Bold"/>
              <a:ea typeface="Noto Sans JP Bold"/>
              <a:cs typeface="Noto Sans JP Bold"/>
              <a:sym typeface="Noto Sans JP Bold"/>
            </a:endParaRPr>
          </a:p>
        </p:txBody>
      </p:sp>
      <p:sp>
        <p:nvSpPr>
          <p:cNvPr id="100" name="TextBox 100"/>
          <p:cNvSpPr txBox="1"/>
          <p:nvPr/>
        </p:nvSpPr>
        <p:spPr>
          <a:xfrm>
            <a:off x="14167305" y="6194941"/>
            <a:ext cx="3539256" cy="432683"/>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年◯月</a:t>
            </a:r>
            <a:r>
              <a:rPr lang="en-US" sz="2599" b="1" dirty="0">
                <a:solidFill>
                  <a:srgbClr val="FAFAFA"/>
                </a:solidFill>
                <a:latin typeface="Noto Sans JP Bold"/>
                <a:ea typeface="Noto Sans JP Bold"/>
                <a:cs typeface="Noto Sans JP Bold"/>
                <a:sym typeface="Noto Sans JP Bold"/>
              </a:rPr>
              <a:t>〜◯</a:t>
            </a:r>
            <a:r>
              <a:rPr lang="en-US" sz="2599" b="1" dirty="0" err="1">
                <a:solidFill>
                  <a:srgbClr val="FAFAFA"/>
                </a:solidFill>
                <a:latin typeface="Noto Sans JP Bold"/>
                <a:ea typeface="Noto Sans JP Bold"/>
                <a:cs typeface="Noto Sans JP Bold"/>
                <a:sym typeface="Noto Sans JP Bold"/>
              </a:rPr>
              <a:t>月</a:t>
            </a:r>
            <a:endParaRPr lang="en-US" sz="2599" b="1" dirty="0">
              <a:solidFill>
                <a:srgbClr val="FAFAFA"/>
              </a:solidFill>
              <a:latin typeface="Noto Sans JP Bold"/>
              <a:ea typeface="Noto Sans JP Bold"/>
              <a:cs typeface="Noto Sans JP Bold"/>
              <a:sym typeface="Noto Sans JP Bold"/>
            </a:endParaRPr>
          </a:p>
        </p:txBody>
      </p:sp>
      <p:sp>
        <p:nvSpPr>
          <p:cNvPr id="101" name="Freeform 101"/>
          <p:cNvSpPr/>
          <p:nvPr/>
        </p:nvSpPr>
        <p:spPr>
          <a:xfrm>
            <a:off x="6682374" y="414585"/>
            <a:ext cx="4923252" cy="916956"/>
          </a:xfrm>
          <a:custGeom>
            <a:avLst/>
            <a:gdLst/>
            <a:ahLst/>
            <a:cxnLst/>
            <a:rect l="l" t="t" r="r" b="b"/>
            <a:pathLst>
              <a:path w="4923252" h="916956">
                <a:moveTo>
                  <a:pt x="0" y="0"/>
                </a:moveTo>
                <a:lnTo>
                  <a:pt x="4923252" y="0"/>
                </a:lnTo>
                <a:lnTo>
                  <a:pt x="4923252" y="916955"/>
                </a:lnTo>
                <a:lnTo>
                  <a:pt x="0" y="9169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102" name="TextBox 102"/>
          <p:cNvSpPr txBox="1"/>
          <p:nvPr/>
        </p:nvSpPr>
        <p:spPr>
          <a:xfrm>
            <a:off x="6796980" y="316231"/>
            <a:ext cx="4808646" cy="712469"/>
          </a:xfrm>
          <a:prstGeom prst="rect">
            <a:avLst/>
          </a:prstGeom>
        </p:spPr>
        <p:txBody>
          <a:bodyPr wrap="square" lIns="0" tIns="0" rIns="0" bIns="0" rtlCol="0" anchor="t">
            <a:spAutoFit/>
          </a:bodyPr>
          <a:lstStyle/>
          <a:p>
            <a:pPr algn="ctr">
              <a:lnSpc>
                <a:spcPts val="5880"/>
              </a:lnSpc>
            </a:pPr>
            <a:r>
              <a:rPr lang="en-US" sz="4200" b="1" spc="420" dirty="0" err="1">
                <a:solidFill>
                  <a:srgbClr val="178A8B"/>
                </a:solidFill>
                <a:latin typeface="Noto Sans JP Bold"/>
                <a:ea typeface="Noto Sans JP Bold"/>
                <a:cs typeface="Noto Sans JP Bold"/>
                <a:sym typeface="Noto Sans JP Bold"/>
              </a:rPr>
              <a:t>実行スケジュール</a:t>
            </a:r>
            <a:endParaRPr lang="en-US" sz="4200" b="1" spc="420" dirty="0">
              <a:solidFill>
                <a:srgbClr val="178A8B"/>
              </a:solidFill>
              <a:latin typeface="Noto Sans JP Bold"/>
              <a:ea typeface="Noto Sans JP Bold"/>
              <a:cs typeface="Noto Sans JP Bold"/>
              <a:sym typeface="Noto Sans JP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161</TotalTime>
  <Words>753</Words>
  <Application>Microsoft Macintosh PowerPoint</Application>
  <PresentationFormat>ユーザー設定</PresentationFormat>
  <Paragraphs>102</Paragraphs>
  <Slides>6</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vt:i4>
      </vt:variant>
    </vt:vector>
  </HeadingPairs>
  <TitlesOfParts>
    <vt:vector size="13" baseType="lpstr">
      <vt:lpstr>Noto Sans JP Bold</vt:lpstr>
      <vt:lpstr>Calibri</vt:lpstr>
      <vt:lpstr>Areej Bold</vt:lpstr>
      <vt:lpstr>游ゴシック</vt:lpstr>
      <vt:lpstr>Noto Sans JP</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事業計画書_テンプレート</dc:title>
  <cp:lastModifiedBy>隆太 宮城</cp:lastModifiedBy>
  <cp:revision>3</cp:revision>
  <dcterms:created xsi:type="dcterms:W3CDTF">2006-08-16T00:00:00Z</dcterms:created>
  <dcterms:modified xsi:type="dcterms:W3CDTF">2025-03-13T02:05:43Z</dcterms:modified>
  <dc:identifier>DAGeG9D4deo</dc:identifier>
</cp:coreProperties>
</file>