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Areej Bold" panose="020B0600070205080204" charset="-78"/>
      <p:regular r:id="rId9"/>
      <p:bold r:id="rId10"/>
    </p:embeddedFont>
    <p:embeddedFont>
      <p:font typeface="Noto Sans JP" panose="020B0200000000000000" pitchFamily="50" charset="-128"/>
      <p:regular r:id="rId11"/>
      <p:bold r:id="rId12"/>
    </p:embeddedFont>
    <p:embeddedFont>
      <p:font typeface="Noto Sans JP Bold" panose="020B0200000000000000" pitchFamily="50" charset="-128"/>
      <p:regular r:id="rId13"/>
      <p:bold r:id="rId14"/>
    </p:embeddedFont>
    <p:embeddedFont>
      <p:font typeface="游ゴシック" panose="020B0400000000000000" pitchFamily="50" charset="-128"/>
      <p:regular r:id="rId15"/>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F09E9-57DD-F248-AA36-71ABD52CC6A7}" v="4" dt="2025-03-13T01:53:20.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93" autoAdjust="0"/>
    <p:restoredTop sz="94558" autoAdjust="0"/>
  </p:normalViewPr>
  <p:slideViewPr>
    <p:cSldViewPr>
      <p:cViewPr varScale="1">
        <p:scale>
          <a:sx n="61" d="100"/>
          <a:sy n="61" d="100"/>
        </p:scale>
        <p:origin x="125" y="4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F3E2A-B1B2-614D-8F93-10B9E6CD1A9A}" type="datetimeFigureOut">
              <a:rPr kumimoji="1" lang="ja-JP" altLang="en-US" smtClean="0"/>
              <a:t>2026/1/30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F6F8C-D0DA-7741-B97F-0DFAF52EC1EB}" type="slidenum">
              <a:rPr kumimoji="1" lang="ja-JP" altLang="en-US" smtClean="0"/>
              <a:t>‹#›</a:t>
            </a:fld>
            <a:endParaRPr kumimoji="1" lang="ja-JP" altLang="en-US"/>
          </a:p>
        </p:txBody>
      </p:sp>
    </p:spTree>
    <p:extLst>
      <p:ext uri="{BB962C8B-B14F-4D97-AF65-F5344CB8AC3E}">
        <p14:creationId xmlns:p14="http://schemas.microsoft.com/office/powerpoint/2010/main" val="24593066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2F6F8C-D0DA-7741-B97F-0DFAF52EC1EB}" type="slidenum">
              <a:rPr kumimoji="1" lang="ja-JP" altLang="en-US" smtClean="0"/>
              <a:t>5</a:t>
            </a:fld>
            <a:endParaRPr kumimoji="1" lang="ja-JP" altLang="en-US"/>
          </a:p>
        </p:txBody>
      </p:sp>
    </p:spTree>
    <p:extLst>
      <p:ext uri="{BB962C8B-B14F-4D97-AF65-F5344CB8AC3E}">
        <p14:creationId xmlns:p14="http://schemas.microsoft.com/office/powerpoint/2010/main" val="342091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2F6F8C-D0DA-7741-B97F-0DFAF52EC1EB}" type="slidenum">
              <a:rPr kumimoji="1" lang="ja-JP" altLang="en-US" smtClean="0"/>
              <a:t>6</a:t>
            </a:fld>
            <a:endParaRPr kumimoji="1" lang="ja-JP" altLang="en-US"/>
          </a:p>
        </p:txBody>
      </p:sp>
    </p:spTree>
    <p:extLst>
      <p:ext uri="{BB962C8B-B14F-4D97-AF65-F5344CB8AC3E}">
        <p14:creationId xmlns:p14="http://schemas.microsoft.com/office/powerpoint/2010/main" val="98754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ja-JP" altLang="en-US"/>
              <a:t>マスター タイトルの書式設定</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9"/>
          <p:cNvSpPr txBox="1"/>
          <p:nvPr/>
        </p:nvSpPr>
        <p:spPr>
          <a:xfrm>
            <a:off x="345730" y="2622429"/>
            <a:ext cx="17596540" cy="6831211"/>
          </a:xfrm>
          <a:prstGeom prst="rect">
            <a:avLst/>
          </a:prstGeom>
        </p:spPr>
        <p:txBody>
          <a:bodyPr lIns="50800" tIns="50800" rIns="50800" bIns="50800" rtlCol="0" anchor="ctr"/>
          <a:lstStyle/>
          <a:p>
            <a:pPr algn="ctr">
              <a:lnSpc>
                <a:spcPts val="2940"/>
              </a:lnSpc>
            </a:pPr>
            <a:endParaRPr/>
          </a:p>
        </p:txBody>
      </p:sp>
      <p:sp>
        <p:nvSpPr>
          <p:cNvPr id="12" name="TextBox 12"/>
          <p:cNvSpPr txBox="1"/>
          <p:nvPr/>
        </p:nvSpPr>
        <p:spPr>
          <a:xfrm>
            <a:off x="5677086" y="1686210"/>
            <a:ext cx="7355346" cy="991490"/>
          </a:xfrm>
          <a:prstGeom prst="rect">
            <a:avLst/>
          </a:prstGeom>
        </p:spPr>
        <p:txBody>
          <a:bodyPr wrap="square" lIns="0" tIns="0" rIns="0" bIns="0" rtlCol="0" anchor="t">
            <a:spAutoFit/>
          </a:bodyPr>
          <a:lstStyle/>
          <a:p>
            <a:pPr algn="ctr">
              <a:lnSpc>
                <a:spcPts val="8399"/>
              </a:lnSpc>
              <a:spcBef>
                <a:spcPct val="0"/>
              </a:spcBef>
            </a:pPr>
            <a:r>
              <a:rPr lang="en-US" sz="5999" b="1" dirty="0">
                <a:solidFill>
                  <a:srgbClr val="178A8B"/>
                </a:solidFill>
                <a:latin typeface="Noto Sans JP Bold"/>
                <a:ea typeface="Noto Sans JP Bold"/>
                <a:cs typeface="Noto Sans JP Bold"/>
                <a:sym typeface="Noto Sans JP Bold"/>
              </a:rPr>
              <a:t>●●●●● Co., Ltd.</a:t>
            </a:r>
          </a:p>
        </p:txBody>
      </p:sp>
      <p:sp>
        <p:nvSpPr>
          <p:cNvPr id="13" name="TextBox 13"/>
          <p:cNvSpPr txBox="1"/>
          <p:nvPr/>
        </p:nvSpPr>
        <p:spPr>
          <a:xfrm>
            <a:off x="2961221" y="2869298"/>
            <a:ext cx="12365557" cy="2313582"/>
          </a:xfrm>
          <a:prstGeom prst="rect">
            <a:avLst/>
          </a:prstGeom>
        </p:spPr>
        <p:txBody>
          <a:bodyPr wrap="square" lIns="0" tIns="0" rIns="0" bIns="0" rtlCol="0" anchor="t">
            <a:spAutoFit/>
          </a:bodyPr>
          <a:lstStyle/>
          <a:p>
            <a:pPr algn="ctr">
              <a:lnSpc>
                <a:spcPts val="19598"/>
              </a:lnSpc>
              <a:spcBef>
                <a:spcPct val="0"/>
              </a:spcBef>
            </a:pPr>
            <a:r>
              <a:rPr lang="en-US" sz="13998" b="1" dirty="0">
                <a:solidFill>
                  <a:srgbClr val="178A8B"/>
                </a:solidFill>
                <a:latin typeface="Noto Sans JP Bold"/>
                <a:ea typeface="Noto Sans JP Bold"/>
                <a:cs typeface="Noto Sans JP Bold"/>
                <a:sym typeface="Noto Sans JP Bold"/>
              </a:rPr>
              <a:t>Business Plan</a:t>
            </a:r>
          </a:p>
        </p:txBody>
      </p:sp>
      <p:sp>
        <p:nvSpPr>
          <p:cNvPr id="14" name="TextBox 14"/>
          <p:cNvSpPr txBox="1"/>
          <p:nvPr/>
        </p:nvSpPr>
        <p:spPr>
          <a:xfrm>
            <a:off x="6308361" y="7011799"/>
            <a:ext cx="7732183" cy="2461315"/>
          </a:xfrm>
          <a:prstGeom prst="rect">
            <a:avLst/>
          </a:prstGeom>
        </p:spPr>
        <p:txBody>
          <a:bodyPr wrap="square" lIns="0" tIns="0" rIns="0" bIns="0" rtlCol="0" anchor="t">
            <a:spAutoFit/>
          </a:bodyPr>
          <a:lstStyle/>
          <a:p>
            <a:pPr>
              <a:lnSpc>
                <a:spcPts val="3919"/>
              </a:lnSpc>
              <a:spcBef>
                <a:spcPct val="0"/>
              </a:spcBef>
            </a:pPr>
            <a:r>
              <a:rPr lang="en-US" sz="2799" dirty="0">
                <a:solidFill>
                  <a:srgbClr val="343434"/>
                </a:solidFill>
                <a:latin typeface="Noto Sans JP"/>
                <a:ea typeface="Noto Sans JP"/>
                <a:cs typeface="Noto Sans JP"/>
                <a:sym typeface="Noto Sans JP"/>
              </a:rPr>
              <a:t>ー　 Business Overview ［ P2 ］</a:t>
            </a:r>
          </a:p>
          <a:p>
            <a:pPr>
              <a:lnSpc>
                <a:spcPts val="3919"/>
              </a:lnSpc>
              <a:spcBef>
                <a:spcPct val="0"/>
              </a:spcBef>
            </a:pPr>
            <a:r>
              <a:rPr lang="en-US" sz="2799" dirty="0">
                <a:solidFill>
                  <a:srgbClr val="343434"/>
                </a:solidFill>
                <a:latin typeface="Noto Sans JP"/>
                <a:ea typeface="Noto Sans JP"/>
                <a:cs typeface="Noto Sans JP"/>
                <a:sym typeface="Noto Sans JP"/>
              </a:rPr>
              <a:t>ー　 Purpose and Objectives ［ P3 ］</a:t>
            </a:r>
          </a:p>
          <a:p>
            <a:pPr>
              <a:lnSpc>
                <a:spcPts val="3919"/>
              </a:lnSpc>
              <a:spcBef>
                <a:spcPct val="0"/>
              </a:spcBef>
            </a:pPr>
            <a:r>
              <a:rPr lang="en-US" sz="2799" dirty="0">
                <a:solidFill>
                  <a:srgbClr val="343434"/>
                </a:solidFill>
                <a:latin typeface="Noto Sans JP"/>
                <a:ea typeface="Noto Sans JP"/>
                <a:cs typeface="Noto Sans JP"/>
                <a:sym typeface="Noto Sans JP"/>
              </a:rPr>
              <a:t>ー　 Market Analysis and Strategy ［ P4 ］</a:t>
            </a:r>
          </a:p>
          <a:p>
            <a:pPr>
              <a:lnSpc>
                <a:spcPts val="3919"/>
              </a:lnSpc>
              <a:spcBef>
                <a:spcPct val="0"/>
              </a:spcBef>
            </a:pPr>
            <a:r>
              <a:rPr lang="en-US" sz="2799" dirty="0">
                <a:solidFill>
                  <a:srgbClr val="343434"/>
                </a:solidFill>
                <a:latin typeface="Noto Sans JP"/>
                <a:ea typeface="Noto Sans JP"/>
                <a:cs typeface="Noto Sans JP"/>
                <a:sym typeface="Noto Sans JP"/>
              </a:rPr>
              <a:t>ー　 Product and Service Features ［ P5 ］</a:t>
            </a:r>
          </a:p>
          <a:p>
            <a:pPr>
              <a:lnSpc>
                <a:spcPts val="3919"/>
              </a:lnSpc>
              <a:spcBef>
                <a:spcPct val="0"/>
              </a:spcBef>
            </a:pPr>
            <a:r>
              <a:rPr lang="en-US" sz="2799" dirty="0">
                <a:solidFill>
                  <a:srgbClr val="343434"/>
                </a:solidFill>
                <a:latin typeface="Noto Sans JP"/>
                <a:ea typeface="Noto Sans JP"/>
                <a:cs typeface="Noto Sans JP"/>
                <a:sym typeface="Noto Sans JP"/>
              </a:rPr>
              <a:t>ー　 Execution Schedule ［ P6 ］</a:t>
            </a:r>
          </a:p>
        </p:txBody>
      </p:sp>
      <p:sp>
        <p:nvSpPr>
          <p:cNvPr id="2" name="TextBox 15">
            <a:extLst>
              <a:ext uri="{FF2B5EF4-FFF2-40B4-BE49-F238E27FC236}">
                <a16:creationId xmlns:a16="http://schemas.microsoft.com/office/drawing/2014/main" id="{E008BEA7-E4D5-9C7A-FCE5-A145410BF15F}"/>
              </a:ext>
            </a:extLst>
          </p:cNvPr>
          <p:cNvSpPr txBox="1"/>
          <p:nvPr/>
        </p:nvSpPr>
        <p:spPr>
          <a:xfrm>
            <a:off x="4391472" y="5208961"/>
            <a:ext cx="9437290" cy="829073"/>
          </a:xfrm>
          <a:prstGeom prst="rect">
            <a:avLst/>
          </a:prstGeom>
        </p:spPr>
        <p:txBody>
          <a:bodyPr wrap="square" lIns="0" tIns="0" rIns="0" bIns="0" rtlCol="0" anchor="t">
            <a:spAutoFit/>
          </a:bodyPr>
          <a:lstStyle/>
          <a:p>
            <a:pPr algn="ctr">
              <a:lnSpc>
                <a:spcPts val="6719"/>
              </a:lnSpc>
            </a:pPr>
            <a:r>
              <a:rPr lang="en-US" sz="4800" b="1" dirty="0">
                <a:solidFill>
                  <a:srgbClr val="B3E0F0"/>
                </a:solidFill>
                <a:latin typeface="Areej Bold"/>
                <a:ea typeface="Areej Bold"/>
                <a:cs typeface="Areej Bold"/>
                <a:sym typeface="Areej Bold"/>
              </a:rPr>
              <a:t>Company strategy document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31">
            <a:extLst>
              <a:ext uri="{FF2B5EF4-FFF2-40B4-BE49-F238E27FC236}">
                <a16:creationId xmlns:a16="http://schemas.microsoft.com/office/drawing/2014/main" id="{F3FB4E55-BC56-06AE-57B5-3F5CEF37179C}"/>
              </a:ext>
            </a:extLst>
          </p:cNvPr>
          <p:cNvGrpSpPr/>
          <p:nvPr/>
        </p:nvGrpSpPr>
        <p:grpSpPr>
          <a:xfrm>
            <a:off x="2519264" y="1603359"/>
            <a:ext cx="10328835" cy="763521"/>
            <a:chOff x="0" y="-38100"/>
            <a:chExt cx="2504824" cy="201092"/>
          </a:xfrm>
        </p:grpSpPr>
        <p:sp>
          <p:nvSpPr>
            <p:cNvPr id="3" name="Freeform 32">
              <a:extLst>
                <a:ext uri="{FF2B5EF4-FFF2-40B4-BE49-F238E27FC236}">
                  <a16:creationId xmlns:a16="http://schemas.microsoft.com/office/drawing/2014/main" id="{FABED260-F00F-A421-91A7-885FB2B61CE2}"/>
                </a:ext>
              </a:extLst>
            </p:cNvPr>
            <p:cNvSpPr/>
            <p:nvPr/>
          </p:nvSpPr>
          <p:spPr>
            <a:xfrm>
              <a:off x="0" y="0"/>
              <a:ext cx="2504824" cy="162992"/>
            </a:xfrm>
            <a:custGeom>
              <a:avLst/>
              <a:gdLst/>
              <a:ahLst/>
              <a:cxnLst/>
              <a:rect l="l" t="t" r="r" b="b"/>
              <a:pathLst>
                <a:path w="2504824" h="162992">
                  <a:moveTo>
                    <a:pt x="81404" y="0"/>
                  </a:moveTo>
                  <a:lnTo>
                    <a:pt x="2423420" y="0"/>
                  </a:lnTo>
                  <a:cubicBezTo>
                    <a:pt x="2468378" y="0"/>
                    <a:pt x="2504824" y="36446"/>
                    <a:pt x="2504824" y="81404"/>
                  </a:cubicBezTo>
                  <a:lnTo>
                    <a:pt x="2504824" y="81588"/>
                  </a:lnTo>
                  <a:cubicBezTo>
                    <a:pt x="2504824" y="126546"/>
                    <a:pt x="2468378" y="162992"/>
                    <a:pt x="2423420" y="162992"/>
                  </a:cubicBezTo>
                  <a:lnTo>
                    <a:pt x="81404" y="162992"/>
                  </a:lnTo>
                  <a:cubicBezTo>
                    <a:pt x="59814" y="162992"/>
                    <a:pt x="39109" y="154416"/>
                    <a:pt x="23843" y="139149"/>
                  </a:cubicBezTo>
                  <a:cubicBezTo>
                    <a:pt x="8576" y="123883"/>
                    <a:pt x="0" y="103178"/>
                    <a:pt x="0" y="81588"/>
                  </a:cubicBezTo>
                  <a:lnTo>
                    <a:pt x="0" y="81404"/>
                  </a:lnTo>
                  <a:cubicBezTo>
                    <a:pt x="0" y="36446"/>
                    <a:pt x="36446" y="0"/>
                    <a:pt x="81404" y="0"/>
                  </a:cubicBezTo>
                  <a:close/>
                </a:path>
              </a:pathLst>
            </a:custGeom>
            <a:solidFill>
              <a:srgbClr val="F3F2F3"/>
            </a:solidFill>
          </p:spPr>
          <p:txBody>
            <a:bodyPr/>
            <a:lstStyle/>
            <a:p>
              <a:endParaRPr lang="ja-JP" altLang="en-US"/>
            </a:p>
          </p:txBody>
        </p:sp>
        <p:sp>
          <p:nvSpPr>
            <p:cNvPr id="4" name="TextBox 33">
              <a:extLst>
                <a:ext uri="{FF2B5EF4-FFF2-40B4-BE49-F238E27FC236}">
                  <a16:creationId xmlns:a16="http://schemas.microsoft.com/office/drawing/2014/main" id="{CE16B9EB-1951-20BC-F40E-C4A748C87FEA}"/>
                </a:ext>
              </a:extLst>
            </p:cNvPr>
            <p:cNvSpPr txBox="1"/>
            <p:nvPr/>
          </p:nvSpPr>
          <p:spPr>
            <a:xfrm>
              <a:off x="0" y="-38100"/>
              <a:ext cx="2504824" cy="201092"/>
            </a:xfrm>
            <a:prstGeom prst="rect">
              <a:avLst/>
            </a:prstGeom>
          </p:spPr>
          <p:txBody>
            <a:bodyPr lIns="50800" tIns="50800" rIns="50800" bIns="50800" rtlCol="0" anchor="ctr"/>
            <a:lstStyle/>
            <a:p>
              <a:pPr algn="ctr">
                <a:lnSpc>
                  <a:spcPts val="2940"/>
                </a:lnSpc>
              </a:pPr>
              <a:endParaRPr/>
            </a:p>
          </p:txBody>
        </p:sp>
      </p:grpSp>
      <p:sp>
        <p:nvSpPr>
          <p:cNvPr id="61" name="Freeform 32">
            <a:extLst>
              <a:ext uri="{FF2B5EF4-FFF2-40B4-BE49-F238E27FC236}">
                <a16:creationId xmlns:a16="http://schemas.microsoft.com/office/drawing/2014/main" id="{6F002AFF-9D5A-DF75-6704-533AEADCAB60}"/>
              </a:ext>
            </a:extLst>
          </p:cNvPr>
          <p:cNvSpPr/>
          <p:nvPr/>
        </p:nvSpPr>
        <p:spPr>
          <a:xfrm>
            <a:off x="7243119" y="1761853"/>
            <a:ext cx="10109793" cy="618860"/>
          </a:xfrm>
          <a:custGeom>
            <a:avLst/>
            <a:gdLst/>
            <a:ahLst/>
            <a:cxnLst/>
            <a:rect l="l" t="t" r="r" b="b"/>
            <a:pathLst>
              <a:path w="2504824" h="162992">
                <a:moveTo>
                  <a:pt x="81404" y="0"/>
                </a:moveTo>
                <a:lnTo>
                  <a:pt x="2423420" y="0"/>
                </a:lnTo>
                <a:cubicBezTo>
                  <a:pt x="2468378" y="0"/>
                  <a:pt x="2504824" y="36446"/>
                  <a:pt x="2504824" y="81404"/>
                </a:cubicBezTo>
                <a:lnTo>
                  <a:pt x="2504824" y="81588"/>
                </a:lnTo>
                <a:cubicBezTo>
                  <a:pt x="2504824" y="126546"/>
                  <a:pt x="2468378" y="162992"/>
                  <a:pt x="2423420" y="162992"/>
                </a:cubicBezTo>
                <a:lnTo>
                  <a:pt x="81404" y="162992"/>
                </a:lnTo>
                <a:cubicBezTo>
                  <a:pt x="59814" y="162992"/>
                  <a:pt x="39109" y="154416"/>
                  <a:pt x="23843" y="139149"/>
                </a:cubicBezTo>
                <a:cubicBezTo>
                  <a:pt x="8576" y="123883"/>
                  <a:pt x="0" y="103178"/>
                  <a:pt x="0" y="81588"/>
                </a:cubicBezTo>
                <a:lnTo>
                  <a:pt x="0" y="81404"/>
                </a:lnTo>
                <a:cubicBezTo>
                  <a:pt x="0" y="36446"/>
                  <a:pt x="36446" y="0"/>
                  <a:pt x="81404" y="0"/>
                </a:cubicBezTo>
                <a:close/>
              </a:path>
            </a:pathLst>
          </a:custGeom>
          <a:solidFill>
            <a:srgbClr val="F3F2F3"/>
          </a:solidFill>
        </p:spPr>
        <p:txBody>
          <a:bodyPr/>
          <a:lstStyle/>
          <a:p>
            <a:endParaRPr lang="ja-JP" altLang="en-US" dirty="0"/>
          </a:p>
        </p:txBody>
      </p:sp>
      <p:grpSp>
        <p:nvGrpSpPr>
          <p:cNvPr id="5" name="Group 5"/>
          <p:cNvGrpSpPr/>
          <p:nvPr/>
        </p:nvGrpSpPr>
        <p:grpSpPr>
          <a:xfrm>
            <a:off x="12414046" y="6511165"/>
            <a:ext cx="5482634" cy="3446089"/>
            <a:chOff x="0" y="0"/>
            <a:chExt cx="1443986" cy="907612"/>
          </a:xfrm>
        </p:grpSpPr>
        <p:sp>
          <p:nvSpPr>
            <p:cNvPr id="6" name="Freeform 6"/>
            <p:cNvSpPr/>
            <p:nvPr/>
          </p:nvSpPr>
          <p:spPr>
            <a:xfrm>
              <a:off x="0" y="0"/>
              <a:ext cx="1443986" cy="907612"/>
            </a:xfrm>
            <a:custGeom>
              <a:avLst/>
              <a:gdLst/>
              <a:ahLst/>
              <a:cxnLst/>
              <a:rect l="l" t="t" r="r" b="b"/>
              <a:pathLst>
                <a:path w="1443986" h="907612">
                  <a:moveTo>
                    <a:pt x="16945" y="0"/>
                  </a:moveTo>
                  <a:lnTo>
                    <a:pt x="1427041" y="0"/>
                  </a:lnTo>
                  <a:cubicBezTo>
                    <a:pt x="1436400" y="0"/>
                    <a:pt x="1443986" y="7587"/>
                    <a:pt x="1443986" y="16945"/>
                  </a:cubicBezTo>
                  <a:lnTo>
                    <a:pt x="1443986" y="890667"/>
                  </a:lnTo>
                  <a:cubicBezTo>
                    <a:pt x="1443986" y="900025"/>
                    <a:pt x="1436400" y="907612"/>
                    <a:pt x="1427041" y="907612"/>
                  </a:cubicBezTo>
                  <a:lnTo>
                    <a:pt x="16945" y="907612"/>
                  </a:lnTo>
                  <a:cubicBezTo>
                    <a:pt x="7587" y="907612"/>
                    <a:pt x="0" y="900025"/>
                    <a:pt x="0" y="890667"/>
                  </a:cubicBezTo>
                  <a:lnTo>
                    <a:pt x="0" y="16945"/>
                  </a:lnTo>
                  <a:cubicBezTo>
                    <a:pt x="0" y="7587"/>
                    <a:pt x="7587" y="0"/>
                    <a:pt x="1694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1443986" cy="945712"/>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399018" y="3625820"/>
            <a:ext cx="17489964" cy="2609119"/>
            <a:chOff x="0" y="0"/>
            <a:chExt cx="4606410" cy="687175"/>
          </a:xfrm>
        </p:grpSpPr>
        <p:sp>
          <p:nvSpPr>
            <p:cNvPr id="9" name="Freeform 9"/>
            <p:cNvSpPr/>
            <p:nvPr/>
          </p:nvSpPr>
          <p:spPr>
            <a:xfrm>
              <a:off x="0" y="0"/>
              <a:ext cx="4606410" cy="687175"/>
            </a:xfrm>
            <a:custGeom>
              <a:avLst/>
              <a:gdLst/>
              <a:ahLst/>
              <a:cxnLst/>
              <a:rect l="l" t="t" r="r" b="b"/>
              <a:pathLst>
                <a:path w="4606410" h="687175">
                  <a:moveTo>
                    <a:pt x="5312" y="0"/>
                  </a:moveTo>
                  <a:lnTo>
                    <a:pt x="4601099" y="0"/>
                  </a:lnTo>
                  <a:cubicBezTo>
                    <a:pt x="4602507" y="0"/>
                    <a:pt x="4603859" y="560"/>
                    <a:pt x="4604855" y="1556"/>
                  </a:cubicBezTo>
                  <a:cubicBezTo>
                    <a:pt x="4605851" y="2552"/>
                    <a:pt x="4606410" y="3903"/>
                    <a:pt x="4606410" y="5312"/>
                  </a:cubicBezTo>
                  <a:lnTo>
                    <a:pt x="4606410" y="681864"/>
                  </a:lnTo>
                  <a:cubicBezTo>
                    <a:pt x="4606410" y="683272"/>
                    <a:pt x="4605851" y="684624"/>
                    <a:pt x="4604855" y="685620"/>
                  </a:cubicBezTo>
                  <a:cubicBezTo>
                    <a:pt x="4603859" y="686616"/>
                    <a:pt x="4602507" y="687175"/>
                    <a:pt x="4601099" y="687175"/>
                  </a:cubicBezTo>
                  <a:lnTo>
                    <a:pt x="5312" y="687175"/>
                  </a:lnTo>
                  <a:cubicBezTo>
                    <a:pt x="3903" y="687175"/>
                    <a:pt x="2552" y="686616"/>
                    <a:pt x="1556" y="685620"/>
                  </a:cubicBezTo>
                  <a:cubicBezTo>
                    <a:pt x="560" y="684624"/>
                    <a:pt x="0" y="683272"/>
                    <a:pt x="0" y="681864"/>
                  </a:cubicBezTo>
                  <a:lnTo>
                    <a:pt x="0" y="5312"/>
                  </a:lnTo>
                  <a:cubicBezTo>
                    <a:pt x="0" y="3903"/>
                    <a:pt x="560" y="2552"/>
                    <a:pt x="1556" y="1556"/>
                  </a:cubicBezTo>
                  <a:cubicBezTo>
                    <a:pt x="2552" y="560"/>
                    <a:pt x="3903" y="0"/>
                    <a:pt x="5312"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0" name="TextBox 10"/>
            <p:cNvSpPr txBox="1"/>
            <p:nvPr/>
          </p:nvSpPr>
          <p:spPr>
            <a:xfrm>
              <a:off x="0" y="-38100"/>
              <a:ext cx="4606410" cy="725275"/>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399018" y="6511165"/>
            <a:ext cx="11720813" cy="3446089"/>
            <a:chOff x="0" y="0"/>
            <a:chExt cx="3086963" cy="907612"/>
          </a:xfrm>
        </p:grpSpPr>
        <p:sp>
          <p:nvSpPr>
            <p:cNvPr id="12" name="Freeform 12"/>
            <p:cNvSpPr/>
            <p:nvPr/>
          </p:nvSpPr>
          <p:spPr>
            <a:xfrm>
              <a:off x="0" y="0"/>
              <a:ext cx="3086963" cy="907612"/>
            </a:xfrm>
            <a:custGeom>
              <a:avLst/>
              <a:gdLst/>
              <a:ahLst/>
              <a:cxnLst/>
              <a:rect l="l" t="t" r="r" b="b"/>
              <a:pathLst>
                <a:path w="3086963" h="907612">
                  <a:moveTo>
                    <a:pt x="7926" y="0"/>
                  </a:moveTo>
                  <a:lnTo>
                    <a:pt x="3079037" y="0"/>
                  </a:lnTo>
                  <a:cubicBezTo>
                    <a:pt x="3081139" y="0"/>
                    <a:pt x="3083155" y="835"/>
                    <a:pt x="3084642" y="2322"/>
                  </a:cubicBezTo>
                  <a:cubicBezTo>
                    <a:pt x="3086128" y="3808"/>
                    <a:pt x="3086963" y="5824"/>
                    <a:pt x="3086963" y="7926"/>
                  </a:cubicBezTo>
                  <a:lnTo>
                    <a:pt x="3086963" y="899686"/>
                  </a:lnTo>
                  <a:cubicBezTo>
                    <a:pt x="3086963" y="901788"/>
                    <a:pt x="3086128" y="903804"/>
                    <a:pt x="3084642" y="905290"/>
                  </a:cubicBezTo>
                  <a:cubicBezTo>
                    <a:pt x="3083155" y="906777"/>
                    <a:pt x="3081139" y="907612"/>
                    <a:pt x="3079037" y="907612"/>
                  </a:cubicBezTo>
                  <a:lnTo>
                    <a:pt x="7926" y="907612"/>
                  </a:lnTo>
                  <a:cubicBezTo>
                    <a:pt x="5824" y="907612"/>
                    <a:pt x="3808" y="906777"/>
                    <a:pt x="2322" y="905290"/>
                  </a:cubicBezTo>
                  <a:cubicBezTo>
                    <a:pt x="835" y="903804"/>
                    <a:pt x="0" y="901788"/>
                    <a:pt x="0" y="899686"/>
                  </a:cubicBezTo>
                  <a:lnTo>
                    <a:pt x="0" y="7926"/>
                  </a:lnTo>
                  <a:cubicBezTo>
                    <a:pt x="0" y="5824"/>
                    <a:pt x="835" y="3808"/>
                    <a:pt x="2322" y="2322"/>
                  </a:cubicBezTo>
                  <a:cubicBezTo>
                    <a:pt x="3808" y="835"/>
                    <a:pt x="5824" y="0"/>
                    <a:pt x="7926"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3" name="TextBox 13"/>
            <p:cNvSpPr txBox="1"/>
            <p:nvPr/>
          </p:nvSpPr>
          <p:spPr>
            <a:xfrm>
              <a:off x="0" y="-38100"/>
              <a:ext cx="3086963" cy="945712"/>
            </a:xfrm>
            <a:prstGeom prst="rect">
              <a:avLst/>
            </a:prstGeom>
          </p:spPr>
          <p:txBody>
            <a:bodyPr lIns="50800" tIns="50800" rIns="50800" bIns="50800" rtlCol="0" anchor="ctr"/>
            <a:lstStyle/>
            <a:p>
              <a:pPr algn="ctr">
                <a:lnSpc>
                  <a:spcPts val="2800"/>
                </a:lnSpc>
              </a:pPr>
              <a:endParaRPr/>
            </a:p>
          </p:txBody>
        </p:sp>
      </p:grpSp>
      <p:sp>
        <p:nvSpPr>
          <p:cNvPr id="14" name="Freeform 14"/>
          <p:cNvSpPr/>
          <p:nvPr/>
        </p:nvSpPr>
        <p:spPr>
          <a:xfrm>
            <a:off x="6682374" y="414585"/>
            <a:ext cx="4923252" cy="916956"/>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15" name="Group 15"/>
          <p:cNvGrpSpPr/>
          <p:nvPr/>
        </p:nvGrpSpPr>
        <p:grpSpPr>
          <a:xfrm>
            <a:off x="12414046" y="6177998"/>
            <a:ext cx="5482634" cy="1020831"/>
            <a:chOff x="0" y="-456922"/>
            <a:chExt cx="7310179" cy="1361106"/>
          </a:xfrm>
        </p:grpSpPr>
        <p:grpSp>
          <p:nvGrpSpPr>
            <p:cNvPr id="16" name="Group 16"/>
            <p:cNvGrpSpPr/>
            <p:nvPr/>
          </p:nvGrpSpPr>
          <p:grpSpPr>
            <a:xfrm>
              <a:off x="0" y="0"/>
              <a:ext cx="7310179" cy="904183"/>
              <a:chOff x="0" y="0"/>
              <a:chExt cx="1443986" cy="178604"/>
            </a:xfrm>
          </p:grpSpPr>
          <p:sp>
            <p:nvSpPr>
              <p:cNvPr id="17" name="Freeform 17"/>
              <p:cNvSpPr/>
              <p:nvPr/>
            </p:nvSpPr>
            <p:spPr>
              <a:xfrm>
                <a:off x="0" y="0"/>
                <a:ext cx="1443986" cy="178604"/>
              </a:xfrm>
              <a:custGeom>
                <a:avLst/>
                <a:gdLst/>
                <a:ahLst/>
                <a:cxnLst/>
                <a:rect l="l" t="t" r="r" b="b"/>
                <a:pathLst>
                  <a:path w="1443986" h="178604">
                    <a:moveTo>
                      <a:pt x="16945" y="0"/>
                    </a:moveTo>
                    <a:lnTo>
                      <a:pt x="1427041" y="0"/>
                    </a:lnTo>
                    <a:cubicBezTo>
                      <a:pt x="1436400" y="0"/>
                      <a:pt x="1443986" y="7587"/>
                      <a:pt x="1443986" y="16945"/>
                    </a:cubicBezTo>
                    <a:lnTo>
                      <a:pt x="1443986" y="161659"/>
                    </a:lnTo>
                    <a:cubicBezTo>
                      <a:pt x="1443986" y="171018"/>
                      <a:pt x="1436400" y="178604"/>
                      <a:pt x="1427041" y="178604"/>
                    </a:cubicBezTo>
                    <a:lnTo>
                      <a:pt x="16945" y="178604"/>
                    </a:lnTo>
                    <a:cubicBezTo>
                      <a:pt x="7587" y="178604"/>
                      <a:pt x="0" y="171018"/>
                      <a:pt x="0" y="161659"/>
                    </a:cubicBezTo>
                    <a:lnTo>
                      <a:pt x="0" y="16945"/>
                    </a:lnTo>
                    <a:cubicBezTo>
                      <a:pt x="0" y="7587"/>
                      <a:pt x="7587" y="0"/>
                      <a:pt x="16945"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18" name="TextBox 18"/>
              <p:cNvSpPr txBox="1"/>
              <p:nvPr/>
            </p:nvSpPr>
            <p:spPr>
              <a:xfrm>
                <a:off x="0" y="-228600"/>
                <a:ext cx="1443986" cy="407204"/>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0" y="-456922"/>
              <a:ext cx="7310179" cy="1361106"/>
              <a:chOff x="0" y="-228600"/>
              <a:chExt cx="1443986" cy="268858"/>
            </a:xfrm>
          </p:grpSpPr>
          <p:sp>
            <p:nvSpPr>
              <p:cNvPr id="20" name="Freeform 20"/>
              <p:cNvSpPr/>
              <p:nvPr/>
            </p:nvSpPr>
            <p:spPr>
              <a:xfrm>
                <a:off x="0" y="0"/>
                <a:ext cx="1443986" cy="40258"/>
              </a:xfrm>
              <a:custGeom>
                <a:avLst/>
                <a:gdLst/>
                <a:ahLst/>
                <a:cxnLst/>
                <a:rect l="l" t="t" r="r" b="b"/>
                <a:pathLst>
                  <a:path w="1443986" h="40258">
                    <a:moveTo>
                      <a:pt x="0" y="0"/>
                    </a:moveTo>
                    <a:lnTo>
                      <a:pt x="1443986" y="0"/>
                    </a:lnTo>
                    <a:lnTo>
                      <a:pt x="1443986"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21" name="TextBox 21"/>
              <p:cNvSpPr txBox="1"/>
              <p:nvPr/>
            </p:nvSpPr>
            <p:spPr>
              <a:xfrm>
                <a:off x="0" y="-228600"/>
                <a:ext cx="1443986" cy="268858"/>
              </a:xfrm>
              <a:prstGeom prst="rect">
                <a:avLst/>
              </a:prstGeom>
            </p:spPr>
            <p:txBody>
              <a:bodyPr lIns="50800" tIns="50800" rIns="50800" bIns="50800" rtlCol="0" anchor="ctr"/>
              <a:lstStyle/>
              <a:p>
                <a:pPr algn="ctr">
                  <a:lnSpc>
                    <a:spcPts val="2800"/>
                  </a:lnSpc>
                </a:pPr>
                <a:endParaRPr/>
              </a:p>
            </p:txBody>
          </p:sp>
        </p:grpSp>
      </p:grpSp>
      <p:grpSp>
        <p:nvGrpSpPr>
          <p:cNvPr id="22" name="Group 22"/>
          <p:cNvGrpSpPr/>
          <p:nvPr/>
        </p:nvGrpSpPr>
        <p:grpSpPr>
          <a:xfrm>
            <a:off x="399018" y="6520690"/>
            <a:ext cx="11720813" cy="678138"/>
            <a:chOff x="0" y="0"/>
            <a:chExt cx="3086963" cy="178604"/>
          </a:xfrm>
        </p:grpSpPr>
        <p:sp>
          <p:nvSpPr>
            <p:cNvPr id="23" name="Freeform 23"/>
            <p:cNvSpPr/>
            <p:nvPr/>
          </p:nvSpPr>
          <p:spPr>
            <a:xfrm>
              <a:off x="0" y="0"/>
              <a:ext cx="3086963" cy="178604"/>
            </a:xfrm>
            <a:custGeom>
              <a:avLst/>
              <a:gdLst/>
              <a:ahLst/>
              <a:cxnLst/>
              <a:rect l="l" t="t" r="r" b="b"/>
              <a:pathLst>
                <a:path w="3086963" h="178604">
                  <a:moveTo>
                    <a:pt x="7926" y="0"/>
                  </a:moveTo>
                  <a:lnTo>
                    <a:pt x="3079037" y="0"/>
                  </a:lnTo>
                  <a:cubicBezTo>
                    <a:pt x="3081139" y="0"/>
                    <a:pt x="3083155" y="835"/>
                    <a:pt x="3084642" y="2322"/>
                  </a:cubicBezTo>
                  <a:cubicBezTo>
                    <a:pt x="3086128" y="3808"/>
                    <a:pt x="3086963" y="5824"/>
                    <a:pt x="3086963" y="7926"/>
                  </a:cubicBezTo>
                  <a:lnTo>
                    <a:pt x="3086963" y="170678"/>
                  </a:lnTo>
                  <a:cubicBezTo>
                    <a:pt x="3086963" y="172780"/>
                    <a:pt x="3086128" y="174796"/>
                    <a:pt x="3084642" y="176283"/>
                  </a:cubicBezTo>
                  <a:cubicBezTo>
                    <a:pt x="3083155" y="177769"/>
                    <a:pt x="3081139" y="178604"/>
                    <a:pt x="3079037" y="178604"/>
                  </a:cubicBezTo>
                  <a:lnTo>
                    <a:pt x="7926" y="178604"/>
                  </a:lnTo>
                  <a:cubicBezTo>
                    <a:pt x="5824" y="178604"/>
                    <a:pt x="3808" y="177769"/>
                    <a:pt x="2322" y="176283"/>
                  </a:cubicBezTo>
                  <a:cubicBezTo>
                    <a:pt x="835" y="174796"/>
                    <a:pt x="0" y="172780"/>
                    <a:pt x="0" y="170678"/>
                  </a:cubicBezTo>
                  <a:lnTo>
                    <a:pt x="0" y="7926"/>
                  </a:lnTo>
                  <a:cubicBezTo>
                    <a:pt x="0" y="5824"/>
                    <a:pt x="835" y="3808"/>
                    <a:pt x="2322" y="2322"/>
                  </a:cubicBezTo>
                  <a:cubicBezTo>
                    <a:pt x="3808" y="835"/>
                    <a:pt x="5824" y="0"/>
                    <a:pt x="7926"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24" name="TextBox 24"/>
            <p:cNvSpPr txBox="1"/>
            <p:nvPr/>
          </p:nvSpPr>
          <p:spPr>
            <a:xfrm>
              <a:off x="0" y="-38100"/>
              <a:ext cx="3086963" cy="216704"/>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399018" y="7045971"/>
            <a:ext cx="11711288" cy="152856"/>
            <a:chOff x="0" y="0"/>
            <a:chExt cx="3084455" cy="40258"/>
          </a:xfrm>
        </p:grpSpPr>
        <p:sp>
          <p:nvSpPr>
            <p:cNvPr id="26" name="Freeform 26"/>
            <p:cNvSpPr/>
            <p:nvPr/>
          </p:nvSpPr>
          <p:spPr>
            <a:xfrm>
              <a:off x="0" y="0"/>
              <a:ext cx="3084455" cy="40258"/>
            </a:xfrm>
            <a:custGeom>
              <a:avLst/>
              <a:gdLst/>
              <a:ahLst/>
              <a:cxnLst/>
              <a:rect l="l" t="t" r="r" b="b"/>
              <a:pathLst>
                <a:path w="3084455" h="40258">
                  <a:moveTo>
                    <a:pt x="0" y="0"/>
                  </a:moveTo>
                  <a:lnTo>
                    <a:pt x="3084455" y="0"/>
                  </a:lnTo>
                  <a:lnTo>
                    <a:pt x="3084455"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27" name="TextBox 27"/>
            <p:cNvSpPr txBox="1"/>
            <p:nvPr/>
          </p:nvSpPr>
          <p:spPr>
            <a:xfrm>
              <a:off x="0" y="-38100"/>
              <a:ext cx="3084455" cy="78358"/>
            </a:xfrm>
            <a:prstGeom prst="rect">
              <a:avLst/>
            </a:prstGeom>
          </p:spPr>
          <p:txBody>
            <a:bodyPr lIns="50800" tIns="50800" rIns="50800" bIns="50800" rtlCol="0" anchor="ctr"/>
            <a:lstStyle/>
            <a:p>
              <a:pPr algn="ctr">
                <a:lnSpc>
                  <a:spcPts val="2800"/>
                </a:lnSpc>
              </a:pPr>
              <a:endParaRPr/>
            </a:p>
          </p:txBody>
        </p:sp>
      </p:grpSp>
      <p:grpSp>
        <p:nvGrpSpPr>
          <p:cNvPr id="31" name="Group 31"/>
          <p:cNvGrpSpPr/>
          <p:nvPr/>
        </p:nvGrpSpPr>
        <p:grpSpPr>
          <a:xfrm>
            <a:off x="2525265" y="2616435"/>
            <a:ext cx="9510503" cy="618860"/>
            <a:chOff x="0" y="0"/>
            <a:chExt cx="2504824" cy="162992"/>
          </a:xfrm>
        </p:grpSpPr>
        <p:sp>
          <p:nvSpPr>
            <p:cNvPr id="32" name="Freeform 32"/>
            <p:cNvSpPr/>
            <p:nvPr/>
          </p:nvSpPr>
          <p:spPr>
            <a:xfrm>
              <a:off x="0" y="0"/>
              <a:ext cx="2504824" cy="162992"/>
            </a:xfrm>
            <a:custGeom>
              <a:avLst/>
              <a:gdLst/>
              <a:ahLst/>
              <a:cxnLst/>
              <a:rect l="l" t="t" r="r" b="b"/>
              <a:pathLst>
                <a:path w="2504824" h="162992">
                  <a:moveTo>
                    <a:pt x="81404" y="0"/>
                  </a:moveTo>
                  <a:lnTo>
                    <a:pt x="2423420" y="0"/>
                  </a:lnTo>
                  <a:cubicBezTo>
                    <a:pt x="2468378" y="0"/>
                    <a:pt x="2504824" y="36446"/>
                    <a:pt x="2504824" y="81404"/>
                  </a:cubicBezTo>
                  <a:lnTo>
                    <a:pt x="2504824" y="81588"/>
                  </a:lnTo>
                  <a:cubicBezTo>
                    <a:pt x="2504824" y="126546"/>
                    <a:pt x="2468378" y="162992"/>
                    <a:pt x="2423420" y="162992"/>
                  </a:cubicBezTo>
                  <a:lnTo>
                    <a:pt x="81404" y="162992"/>
                  </a:lnTo>
                  <a:cubicBezTo>
                    <a:pt x="59814" y="162992"/>
                    <a:pt x="39109" y="154416"/>
                    <a:pt x="23843" y="139149"/>
                  </a:cubicBezTo>
                  <a:cubicBezTo>
                    <a:pt x="8576" y="123883"/>
                    <a:pt x="0" y="103178"/>
                    <a:pt x="0" y="81588"/>
                  </a:cubicBezTo>
                  <a:lnTo>
                    <a:pt x="0" y="81404"/>
                  </a:lnTo>
                  <a:cubicBezTo>
                    <a:pt x="0" y="36446"/>
                    <a:pt x="36446" y="0"/>
                    <a:pt x="81404" y="0"/>
                  </a:cubicBezTo>
                  <a:close/>
                </a:path>
              </a:pathLst>
            </a:custGeom>
            <a:solidFill>
              <a:srgbClr val="F3F2F3"/>
            </a:solidFill>
          </p:spPr>
          <p:txBody>
            <a:bodyPr/>
            <a:lstStyle/>
            <a:p>
              <a:endParaRPr lang="ja-JP" altLang="en-US"/>
            </a:p>
          </p:txBody>
        </p:sp>
        <p:sp>
          <p:nvSpPr>
            <p:cNvPr id="33" name="TextBox 33"/>
            <p:cNvSpPr txBox="1"/>
            <p:nvPr/>
          </p:nvSpPr>
          <p:spPr>
            <a:xfrm>
              <a:off x="0" y="-38100"/>
              <a:ext cx="2504824" cy="201092"/>
            </a:xfrm>
            <a:prstGeom prst="rect">
              <a:avLst/>
            </a:prstGeom>
          </p:spPr>
          <p:txBody>
            <a:bodyPr lIns="50800" tIns="50800" rIns="50800" bIns="50800" rtlCol="0" anchor="ctr"/>
            <a:lstStyle/>
            <a:p>
              <a:pPr algn="ctr">
                <a:lnSpc>
                  <a:spcPts val="2940"/>
                </a:lnSpc>
              </a:pPr>
              <a:endParaRPr/>
            </a:p>
          </p:txBody>
        </p:sp>
      </p:grpSp>
      <p:grpSp>
        <p:nvGrpSpPr>
          <p:cNvPr id="34" name="Group 34"/>
          <p:cNvGrpSpPr/>
          <p:nvPr/>
        </p:nvGrpSpPr>
        <p:grpSpPr>
          <a:xfrm>
            <a:off x="12174229" y="2616435"/>
            <a:ext cx="5178683" cy="618860"/>
            <a:chOff x="0" y="0"/>
            <a:chExt cx="1421623" cy="162992"/>
          </a:xfrm>
        </p:grpSpPr>
        <p:sp>
          <p:nvSpPr>
            <p:cNvPr id="35" name="Freeform 35"/>
            <p:cNvSpPr/>
            <p:nvPr/>
          </p:nvSpPr>
          <p:spPr>
            <a:xfrm>
              <a:off x="0" y="0"/>
              <a:ext cx="1421623" cy="162992"/>
            </a:xfrm>
            <a:custGeom>
              <a:avLst/>
              <a:gdLst/>
              <a:ahLst/>
              <a:cxnLst/>
              <a:rect l="l" t="t" r="r" b="b"/>
              <a:pathLst>
                <a:path w="1421623" h="162992">
                  <a:moveTo>
                    <a:pt x="81496" y="0"/>
                  </a:moveTo>
                  <a:lnTo>
                    <a:pt x="1340127" y="0"/>
                  </a:lnTo>
                  <a:cubicBezTo>
                    <a:pt x="1385136" y="0"/>
                    <a:pt x="1421623" y="36487"/>
                    <a:pt x="1421623" y="81496"/>
                  </a:cubicBezTo>
                  <a:lnTo>
                    <a:pt x="1421623" y="81496"/>
                  </a:lnTo>
                  <a:cubicBezTo>
                    <a:pt x="1421623" y="126505"/>
                    <a:pt x="1385136" y="162992"/>
                    <a:pt x="1340127" y="162992"/>
                  </a:cubicBezTo>
                  <a:lnTo>
                    <a:pt x="81496" y="162992"/>
                  </a:lnTo>
                  <a:cubicBezTo>
                    <a:pt x="36487" y="162992"/>
                    <a:pt x="0" y="126505"/>
                    <a:pt x="0" y="81496"/>
                  </a:cubicBezTo>
                  <a:lnTo>
                    <a:pt x="0" y="81496"/>
                  </a:lnTo>
                  <a:cubicBezTo>
                    <a:pt x="0" y="36487"/>
                    <a:pt x="36487" y="0"/>
                    <a:pt x="81496" y="0"/>
                  </a:cubicBezTo>
                  <a:close/>
                </a:path>
              </a:pathLst>
            </a:custGeom>
            <a:solidFill>
              <a:srgbClr val="F3F2F3"/>
            </a:solidFill>
          </p:spPr>
          <p:txBody>
            <a:bodyPr/>
            <a:lstStyle/>
            <a:p>
              <a:endParaRPr lang="ja-JP" altLang="en-US"/>
            </a:p>
          </p:txBody>
        </p:sp>
        <p:sp>
          <p:nvSpPr>
            <p:cNvPr id="36" name="TextBox 36"/>
            <p:cNvSpPr txBox="1"/>
            <p:nvPr/>
          </p:nvSpPr>
          <p:spPr>
            <a:xfrm>
              <a:off x="0" y="-38100"/>
              <a:ext cx="1421623" cy="201092"/>
            </a:xfrm>
            <a:prstGeom prst="rect">
              <a:avLst/>
            </a:prstGeom>
          </p:spPr>
          <p:txBody>
            <a:bodyPr lIns="50800" tIns="50800" rIns="50800" bIns="50800" rtlCol="0" anchor="ctr"/>
            <a:lstStyle/>
            <a:p>
              <a:pPr algn="ctr">
                <a:lnSpc>
                  <a:spcPts val="2940"/>
                </a:lnSpc>
              </a:pPr>
              <a:endParaRPr/>
            </a:p>
          </p:txBody>
        </p:sp>
      </p:grpSp>
      <p:grpSp>
        <p:nvGrpSpPr>
          <p:cNvPr id="37" name="Group 37"/>
          <p:cNvGrpSpPr/>
          <p:nvPr/>
        </p:nvGrpSpPr>
        <p:grpSpPr>
          <a:xfrm>
            <a:off x="406716" y="3625820"/>
            <a:ext cx="17476629" cy="678138"/>
            <a:chOff x="0" y="0"/>
            <a:chExt cx="4602898" cy="178604"/>
          </a:xfrm>
        </p:grpSpPr>
        <p:sp>
          <p:nvSpPr>
            <p:cNvPr id="38" name="Freeform 38"/>
            <p:cNvSpPr/>
            <p:nvPr/>
          </p:nvSpPr>
          <p:spPr>
            <a:xfrm>
              <a:off x="0" y="0"/>
              <a:ext cx="4602898" cy="178604"/>
            </a:xfrm>
            <a:custGeom>
              <a:avLst/>
              <a:gdLst/>
              <a:ahLst/>
              <a:cxnLst/>
              <a:rect l="l" t="t" r="r" b="b"/>
              <a:pathLst>
                <a:path w="4602898" h="178604">
                  <a:moveTo>
                    <a:pt x="5316" y="0"/>
                  </a:moveTo>
                  <a:lnTo>
                    <a:pt x="4597582" y="0"/>
                  </a:lnTo>
                  <a:cubicBezTo>
                    <a:pt x="4600518" y="0"/>
                    <a:pt x="4602898" y="2380"/>
                    <a:pt x="4602898" y="5316"/>
                  </a:cubicBezTo>
                  <a:lnTo>
                    <a:pt x="4602898" y="173288"/>
                  </a:lnTo>
                  <a:cubicBezTo>
                    <a:pt x="4602898" y="176224"/>
                    <a:pt x="4600518" y="178604"/>
                    <a:pt x="4597582" y="178604"/>
                  </a:cubicBezTo>
                  <a:lnTo>
                    <a:pt x="5316" y="178604"/>
                  </a:lnTo>
                  <a:cubicBezTo>
                    <a:pt x="2380" y="178604"/>
                    <a:pt x="0" y="176224"/>
                    <a:pt x="0" y="173288"/>
                  </a:cubicBezTo>
                  <a:lnTo>
                    <a:pt x="0" y="5316"/>
                  </a:lnTo>
                  <a:cubicBezTo>
                    <a:pt x="0" y="2380"/>
                    <a:pt x="2380" y="0"/>
                    <a:pt x="5316"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39" name="TextBox 39"/>
            <p:cNvSpPr txBox="1"/>
            <p:nvPr/>
          </p:nvSpPr>
          <p:spPr>
            <a:xfrm>
              <a:off x="0" y="-38100"/>
              <a:ext cx="4602898" cy="216704"/>
            </a:xfrm>
            <a:prstGeom prst="rect">
              <a:avLst/>
            </a:prstGeom>
          </p:spPr>
          <p:txBody>
            <a:bodyPr lIns="50800" tIns="50800" rIns="50800" bIns="50800" rtlCol="0" anchor="ctr"/>
            <a:lstStyle/>
            <a:p>
              <a:pPr algn="ctr">
                <a:lnSpc>
                  <a:spcPts val="2800"/>
                </a:lnSpc>
              </a:pPr>
              <a:endParaRPr/>
            </a:p>
          </p:txBody>
        </p:sp>
      </p:grpSp>
      <p:grpSp>
        <p:nvGrpSpPr>
          <p:cNvPr id="40" name="Group 40"/>
          <p:cNvGrpSpPr/>
          <p:nvPr/>
        </p:nvGrpSpPr>
        <p:grpSpPr>
          <a:xfrm>
            <a:off x="406716" y="4151102"/>
            <a:ext cx="17476629" cy="152856"/>
            <a:chOff x="0" y="0"/>
            <a:chExt cx="4602898" cy="40258"/>
          </a:xfrm>
        </p:grpSpPr>
        <p:sp>
          <p:nvSpPr>
            <p:cNvPr id="41" name="Freeform 41"/>
            <p:cNvSpPr/>
            <p:nvPr/>
          </p:nvSpPr>
          <p:spPr>
            <a:xfrm>
              <a:off x="0" y="0"/>
              <a:ext cx="4602898" cy="40258"/>
            </a:xfrm>
            <a:custGeom>
              <a:avLst/>
              <a:gdLst/>
              <a:ahLst/>
              <a:cxnLst/>
              <a:rect l="l" t="t" r="r" b="b"/>
              <a:pathLst>
                <a:path w="4602898" h="40258">
                  <a:moveTo>
                    <a:pt x="0" y="0"/>
                  </a:moveTo>
                  <a:lnTo>
                    <a:pt x="4602898" y="0"/>
                  </a:lnTo>
                  <a:lnTo>
                    <a:pt x="4602898"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42" name="TextBox 42"/>
            <p:cNvSpPr txBox="1"/>
            <p:nvPr/>
          </p:nvSpPr>
          <p:spPr>
            <a:xfrm>
              <a:off x="0" y="-38100"/>
              <a:ext cx="4602898" cy="78358"/>
            </a:xfrm>
            <a:prstGeom prst="rect">
              <a:avLst/>
            </a:prstGeom>
          </p:spPr>
          <p:txBody>
            <a:bodyPr lIns="50800" tIns="50800" rIns="50800" bIns="50800" rtlCol="0" anchor="ctr"/>
            <a:lstStyle/>
            <a:p>
              <a:pPr algn="ctr">
                <a:lnSpc>
                  <a:spcPts val="2800"/>
                </a:lnSpc>
              </a:pPr>
              <a:endParaRPr/>
            </a:p>
          </p:txBody>
        </p:sp>
      </p:grpSp>
      <p:sp>
        <p:nvSpPr>
          <p:cNvPr id="43" name="TextBox 43"/>
          <p:cNvSpPr txBox="1"/>
          <p:nvPr/>
        </p:nvSpPr>
        <p:spPr>
          <a:xfrm>
            <a:off x="5302988" y="343020"/>
            <a:ext cx="7682023" cy="696024"/>
          </a:xfrm>
          <a:prstGeom prst="rect">
            <a:avLst/>
          </a:prstGeom>
        </p:spPr>
        <p:txBody>
          <a:bodyPr wrap="square" lIns="0" tIns="0" rIns="0" bIns="0" rtlCol="0" anchor="t">
            <a:spAutoFit/>
          </a:bodyPr>
          <a:lstStyle/>
          <a:p>
            <a:pPr algn="ctr">
              <a:lnSpc>
                <a:spcPts val="5880"/>
              </a:lnSpc>
            </a:pPr>
            <a:r>
              <a:rPr lang="en-US" sz="4200" b="1" dirty="0">
                <a:solidFill>
                  <a:srgbClr val="178A8B"/>
                </a:solidFill>
                <a:latin typeface="Noto Sans JP Bold"/>
                <a:ea typeface="Noto Sans JP Bold"/>
                <a:cs typeface="Noto Sans JP Bold"/>
                <a:sym typeface="Noto Sans JP Bold"/>
              </a:rPr>
              <a:t>Business Overview</a:t>
            </a:r>
          </a:p>
        </p:txBody>
      </p:sp>
      <p:sp>
        <p:nvSpPr>
          <p:cNvPr id="44" name="TextBox 44"/>
          <p:cNvSpPr txBox="1"/>
          <p:nvPr/>
        </p:nvSpPr>
        <p:spPr>
          <a:xfrm>
            <a:off x="7851349" y="3747881"/>
            <a:ext cx="3221077"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Noto Sans JP Bold"/>
                <a:ea typeface="Noto Sans JP Bold"/>
                <a:cs typeface="Noto Sans JP Bold"/>
                <a:sym typeface="Noto Sans JP Bold"/>
              </a:rPr>
              <a:t>Business Activities</a:t>
            </a:r>
          </a:p>
        </p:txBody>
      </p:sp>
      <p:sp>
        <p:nvSpPr>
          <p:cNvPr id="45" name="TextBox 45"/>
          <p:cNvSpPr txBox="1"/>
          <p:nvPr/>
        </p:nvSpPr>
        <p:spPr>
          <a:xfrm>
            <a:off x="431032" y="1975148"/>
            <a:ext cx="1986442" cy="887487"/>
          </a:xfrm>
          <a:prstGeom prst="rect">
            <a:avLst/>
          </a:prstGeom>
        </p:spPr>
        <p:txBody>
          <a:bodyPr wrap="square" lIns="0" tIns="0" rIns="0" bIns="0" rtlCol="0" anchor="t">
            <a:spAutoFit/>
          </a:bodyPr>
          <a:lstStyle/>
          <a:p>
            <a:pPr>
              <a:lnSpc>
                <a:spcPts val="3639"/>
              </a:lnSpc>
              <a:spcBef>
                <a:spcPct val="0"/>
              </a:spcBef>
            </a:pPr>
            <a:r>
              <a:rPr lang="en-US" sz="2599" b="1" dirty="0">
                <a:solidFill>
                  <a:srgbClr val="178A8B"/>
                </a:solidFill>
                <a:latin typeface="Noto Sans JP Bold"/>
                <a:ea typeface="Noto Sans JP Bold"/>
                <a:cs typeface="Noto Sans JP Bold"/>
                <a:sym typeface="Noto Sans JP Bold"/>
              </a:rPr>
              <a:t>Company Information</a:t>
            </a:r>
          </a:p>
        </p:txBody>
      </p:sp>
      <p:sp>
        <p:nvSpPr>
          <p:cNvPr id="46" name="TextBox 46"/>
          <p:cNvSpPr txBox="1"/>
          <p:nvPr/>
        </p:nvSpPr>
        <p:spPr>
          <a:xfrm>
            <a:off x="13104440" y="6645150"/>
            <a:ext cx="441921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Noto Sans JP Bold"/>
                <a:ea typeface="Noto Sans JP Bold"/>
                <a:cs typeface="Noto Sans JP Bold"/>
                <a:sym typeface="Noto Sans JP Bold"/>
              </a:rPr>
              <a:t>Countries/Regions Served</a:t>
            </a:r>
          </a:p>
        </p:txBody>
      </p:sp>
      <p:sp>
        <p:nvSpPr>
          <p:cNvPr id="47" name="TextBox 47"/>
          <p:cNvSpPr txBox="1"/>
          <p:nvPr/>
        </p:nvSpPr>
        <p:spPr>
          <a:xfrm>
            <a:off x="12769883" y="7378136"/>
            <a:ext cx="4877005" cy="369012"/>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Singapore, Hong Kong, Taiwan</a:t>
            </a:r>
            <a:endParaRPr lang="en-US" sz="2000" dirty="0">
              <a:solidFill>
                <a:srgbClr val="343434"/>
              </a:solidFill>
              <a:latin typeface="Noto Sans JP"/>
              <a:ea typeface="Noto Sans JP"/>
              <a:cs typeface="Noto Sans JP"/>
              <a:sym typeface="Noto Sans JP"/>
            </a:endParaRPr>
          </a:p>
        </p:txBody>
      </p:sp>
      <p:sp>
        <p:nvSpPr>
          <p:cNvPr id="48" name="TextBox 48"/>
          <p:cNvSpPr txBox="1"/>
          <p:nvPr/>
        </p:nvSpPr>
        <p:spPr>
          <a:xfrm>
            <a:off x="4268924" y="6667500"/>
            <a:ext cx="4174279" cy="438785"/>
          </a:xfrm>
          <a:prstGeom prst="rect">
            <a:avLst/>
          </a:prstGeom>
        </p:spPr>
        <p:txBody>
          <a:bodyPr wrap="square" lIns="0" tIns="0" rIns="0" bIns="0" rtlCol="0" anchor="t">
            <a:spAutoFit/>
          </a:bodyPr>
          <a:lstStyle/>
          <a:p>
            <a:pPr>
              <a:lnSpc>
                <a:spcPts val="3640"/>
              </a:lnSpc>
              <a:spcBef>
                <a:spcPct val="0"/>
              </a:spcBef>
            </a:pPr>
            <a:r>
              <a:rPr lang="en-US" sz="2600" b="1" dirty="0">
                <a:solidFill>
                  <a:srgbClr val="FFFFFF"/>
                </a:solidFill>
                <a:latin typeface="Noto Sans JP Bold"/>
                <a:ea typeface="Noto Sans JP Bold"/>
                <a:cs typeface="Noto Sans JP Bold"/>
                <a:sym typeface="Noto Sans JP Bold"/>
              </a:rPr>
              <a:t>Company Vision / Mission</a:t>
            </a:r>
          </a:p>
        </p:txBody>
      </p:sp>
      <p:sp>
        <p:nvSpPr>
          <p:cNvPr id="49" name="TextBox 49"/>
          <p:cNvSpPr txBox="1"/>
          <p:nvPr/>
        </p:nvSpPr>
        <p:spPr>
          <a:xfrm>
            <a:off x="733035" y="7351227"/>
            <a:ext cx="11177995" cy="779381"/>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Our mission is to share Okinawa's rich food culture with the world, proposing a healthy lifestyle through high-quality food products.</a:t>
            </a:r>
            <a:endParaRPr lang="en-US" sz="2000" dirty="0">
              <a:solidFill>
                <a:srgbClr val="343434"/>
              </a:solidFill>
              <a:latin typeface="Noto Sans JP"/>
              <a:ea typeface="Noto Sans JP"/>
              <a:cs typeface="Noto Sans JP"/>
              <a:sym typeface="Noto Sans JP"/>
            </a:endParaRPr>
          </a:p>
        </p:txBody>
      </p:sp>
      <p:sp>
        <p:nvSpPr>
          <p:cNvPr id="50" name="TextBox 50"/>
          <p:cNvSpPr txBox="1"/>
          <p:nvPr/>
        </p:nvSpPr>
        <p:spPr>
          <a:xfrm>
            <a:off x="2807296" y="1889415"/>
            <a:ext cx="2582735"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Company Name ：</a:t>
            </a:r>
          </a:p>
        </p:txBody>
      </p:sp>
      <p:sp>
        <p:nvSpPr>
          <p:cNvPr id="51" name="TextBox 51"/>
          <p:cNvSpPr txBox="1"/>
          <p:nvPr/>
        </p:nvSpPr>
        <p:spPr>
          <a:xfrm>
            <a:off x="2866260" y="2767236"/>
            <a:ext cx="2340332"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Representative ：</a:t>
            </a:r>
          </a:p>
        </p:txBody>
      </p:sp>
      <p:sp>
        <p:nvSpPr>
          <p:cNvPr id="52" name="TextBox 52"/>
          <p:cNvSpPr txBox="1"/>
          <p:nvPr/>
        </p:nvSpPr>
        <p:spPr>
          <a:xfrm>
            <a:off x="12414046" y="2757830"/>
            <a:ext cx="2418586"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Date Established ：</a:t>
            </a:r>
          </a:p>
        </p:txBody>
      </p:sp>
      <p:sp>
        <p:nvSpPr>
          <p:cNvPr id="53" name="TextBox 53"/>
          <p:cNvSpPr txBox="1"/>
          <p:nvPr/>
        </p:nvSpPr>
        <p:spPr>
          <a:xfrm>
            <a:off x="5111552" y="1903140"/>
            <a:ext cx="4350336" cy="330706"/>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Okinawa Global Trading Co., Ltd.</a:t>
            </a:r>
          </a:p>
        </p:txBody>
      </p:sp>
      <p:sp>
        <p:nvSpPr>
          <p:cNvPr id="54" name="TextBox 54"/>
          <p:cNvSpPr txBox="1"/>
          <p:nvPr/>
        </p:nvSpPr>
        <p:spPr>
          <a:xfrm>
            <a:off x="5111552" y="2767236"/>
            <a:ext cx="1800200" cy="330540"/>
          </a:xfrm>
          <a:prstGeom prst="rect">
            <a:avLst/>
          </a:prstGeom>
        </p:spPr>
        <p:txBody>
          <a:bodyPr wrap="square" lIns="0" tIns="0" rIns="0" bIns="0" rtlCol="0" anchor="t">
            <a:spAutoFit/>
          </a:bodyPr>
          <a:lstStyle/>
          <a:p>
            <a:pPr algn="l">
              <a:lnSpc>
                <a:spcPts val="2800"/>
              </a:lnSpc>
              <a:spcBef>
                <a:spcPct val="0"/>
              </a:spcBef>
            </a:pPr>
            <a:r>
              <a:rPr lang="en-US" sz="2000" b="1" dirty="0">
                <a:solidFill>
                  <a:srgbClr val="178A8B"/>
                </a:solidFill>
                <a:latin typeface="Noto Sans JP Bold"/>
                <a:ea typeface="Noto Sans JP Bold"/>
                <a:cs typeface="Noto Sans JP Bold"/>
                <a:sym typeface="Noto Sans JP Bold"/>
              </a:rPr>
              <a:t>Taro Okinawa</a:t>
            </a:r>
          </a:p>
        </p:txBody>
      </p:sp>
      <p:sp>
        <p:nvSpPr>
          <p:cNvPr id="55" name="TextBox 55"/>
          <p:cNvSpPr txBox="1"/>
          <p:nvPr/>
        </p:nvSpPr>
        <p:spPr>
          <a:xfrm>
            <a:off x="14832632" y="2759186"/>
            <a:ext cx="1941705" cy="335861"/>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June 10, 2015</a:t>
            </a:r>
          </a:p>
        </p:txBody>
      </p:sp>
      <p:sp>
        <p:nvSpPr>
          <p:cNvPr id="56" name="TextBox 56"/>
          <p:cNvSpPr txBox="1"/>
          <p:nvPr/>
        </p:nvSpPr>
        <p:spPr>
          <a:xfrm>
            <a:off x="733035" y="4457700"/>
            <a:ext cx="16966337" cy="779381"/>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Exports and local sales of Okinawan food products. Specifically, expands demand for Okinawan foods in Asian markets, capitalizing on the growing health consciousness trend.</a:t>
            </a:r>
            <a:endParaRPr lang="en-US" sz="2000" dirty="0">
              <a:solidFill>
                <a:srgbClr val="343434"/>
              </a:solidFill>
              <a:latin typeface="Noto Sans JP"/>
              <a:ea typeface="Noto Sans JP"/>
              <a:cs typeface="Noto Sans JP"/>
              <a:sym typeface="Noto Sans J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402867" y="7934568"/>
            <a:ext cx="17482266" cy="1938646"/>
            <a:chOff x="0" y="0"/>
            <a:chExt cx="4604383" cy="510590"/>
          </a:xfrm>
        </p:grpSpPr>
        <p:sp>
          <p:nvSpPr>
            <p:cNvPr id="6" name="Freeform 6"/>
            <p:cNvSpPr/>
            <p:nvPr/>
          </p:nvSpPr>
          <p:spPr>
            <a:xfrm>
              <a:off x="0" y="0"/>
              <a:ext cx="4604383" cy="510590"/>
            </a:xfrm>
            <a:custGeom>
              <a:avLst/>
              <a:gdLst/>
              <a:ahLst/>
              <a:cxnLst/>
              <a:rect l="l" t="t" r="r" b="b"/>
              <a:pathLst>
                <a:path w="4604383" h="510590">
                  <a:moveTo>
                    <a:pt x="5314" y="0"/>
                  </a:moveTo>
                  <a:lnTo>
                    <a:pt x="4599069" y="0"/>
                  </a:lnTo>
                  <a:cubicBezTo>
                    <a:pt x="4600478" y="0"/>
                    <a:pt x="4601830" y="560"/>
                    <a:pt x="4602826" y="1556"/>
                  </a:cubicBezTo>
                  <a:cubicBezTo>
                    <a:pt x="4603823" y="2553"/>
                    <a:pt x="4604383" y="3905"/>
                    <a:pt x="4604383" y="5314"/>
                  </a:cubicBezTo>
                  <a:lnTo>
                    <a:pt x="4604383" y="505276"/>
                  </a:lnTo>
                  <a:cubicBezTo>
                    <a:pt x="4604383" y="508211"/>
                    <a:pt x="4602004" y="510590"/>
                    <a:pt x="4599069" y="510590"/>
                  </a:cubicBezTo>
                  <a:lnTo>
                    <a:pt x="5314" y="510590"/>
                  </a:lnTo>
                  <a:cubicBezTo>
                    <a:pt x="2379" y="510590"/>
                    <a:pt x="0" y="508211"/>
                    <a:pt x="0" y="505276"/>
                  </a:cubicBezTo>
                  <a:lnTo>
                    <a:pt x="0" y="5314"/>
                  </a:lnTo>
                  <a:cubicBezTo>
                    <a:pt x="0" y="2379"/>
                    <a:pt x="2379" y="0"/>
                    <a:pt x="5314"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4604383" cy="548690"/>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9321525" y="4954801"/>
            <a:ext cx="8567457" cy="2093696"/>
            <a:chOff x="0" y="0"/>
            <a:chExt cx="2256450" cy="551426"/>
          </a:xfrm>
        </p:grpSpPr>
        <p:sp>
          <p:nvSpPr>
            <p:cNvPr id="9" name="Freeform 9"/>
            <p:cNvSpPr/>
            <p:nvPr/>
          </p:nvSpPr>
          <p:spPr>
            <a:xfrm>
              <a:off x="0" y="0"/>
              <a:ext cx="2256449" cy="551426"/>
            </a:xfrm>
            <a:custGeom>
              <a:avLst/>
              <a:gdLst/>
              <a:ahLst/>
              <a:cxnLst/>
              <a:rect l="l" t="t" r="r" b="b"/>
              <a:pathLst>
                <a:path w="2256449" h="551426">
                  <a:moveTo>
                    <a:pt x="10844" y="0"/>
                  </a:moveTo>
                  <a:lnTo>
                    <a:pt x="2245606" y="0"/>
                  </a:lnTo>
                  <a:cubicBezTo>
                    <a:pt x="2248482" y="0"/>
                    <a:pt x="2251240" y="1142"/>
                    <a:pt x="2253274" y="3176"/>
                  </a:cubicBezTo>
                  <a:cubicBezTo>
                    <a:pt x="2255307" y="5210"/>
                    <a:pt x="2256449" y="7968"/>
                    <a:pt x="2256449" y="10844"/>
                  </a:cubicBezTo>
                  <a:lnTo>
                    <a:pt x="2256449" y="540582"/>
                  </a:lnTo>
                  <a:cubicBezTo>
                    <a:pt x="2256449" y="546571"/>
                    <a:pt x="2251595" y="551426"/>
                    <a:pt x="2245606" y="551426"/>
                  </a:cubicBezTo>
                  <a:lnTo>
                    <a:pt x="10844" y="551426"/>
                  </a:lnTo>
                  <a:cubicBezTo>
                    <a:pt x="4855" y="551426"/>
                    <a:pt x="0" y="546571"/>
                    <a:pt x="0" y="540582"/>
                  </a:cubicBezTo>
                  <a:lnTo>
                    <a:pt x="0" y="10844"/>
                  </a:lnTo>
                  <a:cubicBezTo>
                    <a:pt x="0" y="4855"/>
                    <a:pt x="4855" y="0"/>
                    <a:pt x="10844"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0" name="TextBox 10"/>
            <p:cNvSpPr txBox="1"/>
            <p:nvPr/>
          </p:nvSpPr>
          <p:spPr>
            <a:xfrm>
              <a:off x="0" y="-38100"/>
              <a:ext cx="2256450" cy="589526"/>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6215397" y="589693"/>
            <a:ext cx="5610941" cy="665375"/>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12" name="Group 12"/>
          <p:cNvGrpSpPr/>
          <p:nvPr/>
        </p:nvGrpSpPr>
        <p:grpSpPr>
          <a:xfrm>
            <a:off x="453415" y="4954801"/>
            <a:ext cx="8567457" cy="2093696"/>
            <a:chOff x="0" y="0"/>
            <a:chExt cx="2256450" cy="551426"/>
          </a:xfrm>
        </p:grpSpPr>
        <p:sp>
          <p:nvSpPr>
            <p:cNvPr id="13" name="Freeform 13"/>
            <p:cNvSpPr/>
            <p:nvPr/>
          </p:nvSpPr>
          <p:spPr>
            <a:xfrm>
              <a:off x="0" y="0"/>
              <a:ext cx="2256449" cy="551426"/>
            </a:xfrm>
            <a:custGeom>
              <a:avLst/>
              <a:gdLst/>
              <a:ahLst/>
              <a:cxnLst/>
              <a:rect l="l" t="t" r="r" b="b"/>
              <a:pathLst>
                <a:path w="2256449" h="551426">
                  <a:moveTo>
                    <a:pt x="10844" y="0"/>
                  </a:moveTo>
                  <a:lnTo>
                    <a:pt x="2245606" y="0"/>
                  </a:lnTo>
                  <a:cubicBezTo>
                    <a:pt x="2248482" y="0"/>
                    <a:pt x="2251240" y="1142"/>
                    <a:pt x="2253274" y="3176"/>
                  </a:cubicBezTo>
                  <a:cubicBezTo>
                    <a:pt x="2255307" y="5210"/>
                    <a:pt x="2256449" y="7968"/>
                    <a:pt x="2256449" y="10844"/>
                  </a:cubicBezTo>
                  <a:lnTo>
                    <a:pt x="2256449" y="540582"/>
                  </a:lnTo>
                  <a:cubicBezTo>
                    <a:pt x="2256449" y="546571"/>
                    <a:pt x="2251595" y="551426"/>
                    <a:pt x="2245606" y="551426"/>
                  </a:cubicBezTo>
                  <a:lnTo>
                    <a:pt x="10844" y="551426"/>
                  </a:lnTo>
                  <a:cubicBezTo>
                    <a:pt x="4855" y="551426"/>
                    <a:pt x="0" y="546571"/>
                    <a:pt x="0" y="540582"/>
                  </a:cubicBezTo>
                  <a:lnTo>
                    <a:pt x="0" y="10844"/>
                  </a:lnTo>
                  <a:cubicBezTo>
                    <a:pt x="0" y="4855"/>
                    <a:pt x="4855" y="0"/>
                    <a:pt x="10844"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4" name="TextBox 14"/>
            <p:cNvSpPr txBox="1"/>
            <p:nvPr/>
          </p:nvSpPr>
          <p:spPr>
            <a:xfrm>
              <a:off x="0" y="-38100"/>
              <a:ext cx="2256450" cy="589526"/>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793104" y="4963860"/>
            <a:ext cx="2490708" cy="2063024"/>
            <a:chOff x="-1157287" y="0"/>
            <a:chExt cx="2277376" cy="2750699"/>
          </a:xfrm>
        </p:grpSpPr>
        <p:sp>
          <p:nvSpPr>
            <p:cNvPr id="18" name="TextBox 18"/>
            <p:cNvSpPr txBox="1"/>
            <p:nvPr/>
          </p:nvSpPr>
          <p:spPr>
            <a:xfrm rot="16200000">
              <a:off x="-1393952" y="236665"/>
              <a:ext cx="2750699" cy="2277370"/>
            </a:xfrm>
            <a:prstGeom prst="rect">
              <a:avLst/>
            </a:prstGeom>
          </p:spPr>
          <p:txBody>
            <a:bodyPr lIns="50800" tIns="50800" rIns="50800" bIns="50800" rtlCol="0" anchor="ctr"/>
            <a:lstStyle/>
            <a:p>
              <a:pPr algn="ctr">
                <a:lnSpc>
                  <a:spcPts val="2800"/>
                </a:lnSpc>
              </a:pPr>
              <a:endParaRPr/>
            </a:p>
          </p:txBody>
        </p:sp>
        <p:grpSp>
          <p:nvGrpSpPr>
            <p:cNvPr id="19" name="Group 19"/>
            <p:cNvGrpSpPr/>
            <p:nvPr/>
          </p:nvGrpSpPr>
          <p:grpSpPr>
            <a:xfrm rot="-5400000">
              <a:off x="-960146" y="670464"/>
              <a:ext cx="2750699" cy="1409771"/>
              <a:chOff x="0" y="-228600"/>
              <a:chExt cx="543348" cy="278472"/>
            </a:xfrm>
          </p:grpSpPr>
          <p:sp>
            <p:nvSpPr>
              <p:cNvPr id="20" name="Freeform 20"/>
              <p:cNvSpPr/>
              <p:nvPr/>
            </p:nvSpPr>
            <p:spPr>
              <a:xfrm>
                <a:off x="0" y="-171378"/>
                <a:ext cx="543348" cy="221250"/>
              </a:xfrm>
              <a:custGeom>
                <a:avLst/>
                <a:gdLst/>
                <a:ahLst/>
                <a:cxnLst/>
                <a:rect l="l" t="t" r="r" b="b"/>
                <a:pathLst>
                  <a:path w="543348" h="49871">
                    <a:moveTo>
                      <a:pt x="0" y="0"/>
                    </a:moveTo>
                    <a:lnTo>
                      <a:pt x="543348" y="0"/>
                    </a:lnTo>
                    <a:lnTo>
                      <a:pt x="543348" y="49871"/>
                    </a:lnTo>
                    <a:lnTo>
                      <a:pt x="0" y="49871"/>
                    </a:lnTo>
                    <a:close/>
                  </a:path>
                </a:pathLst>
              </a:custGeom>
              <a:solidFill>
                <a:srgbClr val="178A8B"/>
              </a:solidFill>
              <a:ln w="38100" cap="sq">
                <a:solidFill>
                  <a:srgbClr val="178A8B"/>
                </a:solidFill>
                <a:prstDash val="solid"/>
                <a:miter/>
              </a:ln>
            </p:spPr>
            <p:txBody>
              <a:bodyPr/>
              <a:lstStyle/>
              <a:p>
                <a:endParaRPr lang="ja-JP" altLang="en-US"/>
              </a:p>
            </p:txBody>
          </p:sp>
          <p:sp>
            <p:nvSpPr>
              <p:cNvPr id="21" name="TextBox 21"/>
              <p:cNvSpPr txBox="1"/>
              <p:nvPr/>
            </p:nvSpPr>
            <p:spPr>
              <a:xfrm>
                <a:off x="0" y="-228600"/>
                <a:ext cx="543348" cy="278471"/>
              </a:xfrm>
              <a:prstGeom prst="rect">
                <a:avLst/>
              </a:prstGeom>
            </p:spPr>
            <p:txBody>
              <a:bodyPr lIns="50800" tIns="50800" rIns="50800" bIns="50800" rtlCol="0" anchor="ctr"/>
              <a:lstStyle/>
              <a:p>
                <a:pPr algn="ctr">
                  <a:lnSpc>
                    <a:spcPts val="2800"/>
                  </a:lnSpc>
                </a:pPr>
                <a:endParaRPr/>
              </a:p>
            </p:txBody>
          </p:sp>
        </p:grpSp>
      </p:grpSp>
      <p:grpSp>
        <p:nvGrpSpPr>
          <p:cNvPr id="22" name="Group 22"/>
          <p:cNvGrpSpPr/>
          <p:nvPr/>
        </p:nvGrpSpPr>
        <p:grpSpPr>
          <a:xfrm rot="-5400000">
            <a:off x="9018535" y="5266849"/>
            <a:ext cx="2084639" cy="1478662"/>
            <a:chOff x="0" y="-185691"/>
            <a:chExt cx="549041" cy="238357"/>
          </a:xfrm>
        </p:grpSpPr>
        <p:sp>
          <p:nvSpPr>
            <p:cNvPr id="23" name="Freeform 23"/>
            <p:cNvSpPr/>
            <p:nvPr/>
          </p:nvSpPr>
          <p:spPr>
            <a:xfrm>
              <a:off x="0" y="-185691"/>
              <a:ext cx="549041" cy="238357"/>
            </a:xfrm>
            <a:custGeom>
              <a:avLst/>
              <a:gdLst/>
              <a:ahLst/>
              <a:cxnLst/>
              <a:rect l="l" t="t" r="r" b="b"/>
              <a:pathLst>
                <a:path w="549041" h="52666">
                  <a:moveTo>
                    <a:pt x="0" y="0"/>
                  </a:moveTo>
                  <a:lnTo>
                    <a:pt x="549041" y="0"/>
                  </a:lnTo>
                  <a:lnTo>
                    <a:pt x="549041" y="52666"/>
                  </a:lnTo>
                  <a:lnTo>
                    <a:pt x="0" y="52666"/>
                  </a:lnTo>
                  <a:close/>
                </a:path>
              </a:pathLst>
            </a:custGeom>
            <a:solidFill>
              <a:srgbClr val="178A8B"/>
            </a:solidFill>
            <a:ln w="0" cap="rnd">
              <a:solidFill>
                <a:srgbClr val="178A8B"/>
              </a:solidFill>
              <a:prstDash val="solid"/>
              <a:round/>
            </a:ln>
          </p:spPr>
          <p:txBody>
            <a:bodyPr/>
            <a:lstStyle/>
            <a:p>
              <a:endParaRPr lang="ja-JP" altLang="en-US"/>
            </a:p>
          </p:txBody>
        </p:sp>
        <p:sp>
          <p:nvSpPr>
            <p:cNvPr id="24" name="TextBox 24"/>
            <p:cNvSpPr txBox="1"/>
            <p:nvPr/>
          </p:nvSpPr>
          <p:spPr>
            <a:xfrm>
              <a:off x="0" y="-38100"/>
              <a:ext cx="549041" cy="90766"/>
            </a:xfrm>
            <a:prstGeom prst="rect">
              <a:avLst/>
            </a:prstGeom>
          </p:spPr>
          <p:txBody>
            <a:bodyPr lIns="50800" tIns="50800" rIns="50800" bIns="50800" rtlCol="0" anchor="ctr"/>
            <a:lstStyle/>
            <a:p>
              <a:pPr algn="ctr">
                <a:lnSpc>
                  <a:spcPts val="2800"/>
                </a:lnSpc>
              </a:pPr>
              <a:endParaRPr/>
            </a:p>
          </p:txBody>
        </p:sp>
      </p:grpSp>
      <p:grpSp>
        <p:nvGrpSpPr>
          <p:cNvPr id="32" name="Group 32"/>
          <p:cNvGrpSpPr/>
          <p:nvPr/>
        </p:nvGrpSpPr>
        <p:grpSpPr>
          <a:xfrm>
            <a:off x="406716" y="7934568"/>
            <a:ext cx="17476629" cy="678138"/>
            <a:chOff x="0" y="0"/>
            <a:chExt cx="4602898" cy="178604"/>
          </a:xfrm>
        </p:grpSpPr>
        <p:sp>
          <p:nvSpPr>
            <p:cNvPr id="33" name="Freeform 33"/>
            <p:cNvSpPr/>
            <p:nvPr/>
          </p:nvSpPr>
          <p:spPr>
            <a:xfrm>
              <a:off x="0" y="0"/>
              <a:ext cx="4602898" cy="178604"/>
            </a:xfrm>
            <a:custGeom>
              <a:avLst/>
              <a:gdLst/>
              <a:ahLst/>
              <a:cxnLst/>
              <a:rect l="l" t="t" r="r" b="b"/>
              <a:pathLst>
                <a:path w="4602898" h="178604">
                  <a:moveTo>
                    <a:pt x="5316" y="0"/>
                  </a:moveTo>
                  <a:lnTo>
                    <a:pt x="4597582" y="0"/>
                  </a:lnTo>
                  <a:cubicBezTo>
                    <a:pt x="4600518" y="0"/>
                    <a:pt x="4602898" y="2380"/>
                    <a:pt x="4602898" y="5316"/>
                  </a:cubicBezTo>
                  <a:lnTo>
                    <a:pt x="4602898" y="173288"/>
                  </a:lnTo>
                  <a:cubicBezTo>
                    <a:pt x="4602898" y="176224"/>
                    <a:pt x="4600518" y="178604"/>
                    <a:pt x="4597582" y="178604"/>
                  </a:cubicBezTo>
                  <a:lnTo>
                    <a:pt x="5316" y="178604"/>
                  </a:lnTo>
                  <a:cubicBezTo>
                    <a:pt x="2380" y="178604"/>
                    <a:pt x="0" y="176224"/>
                    <a:pt x="0" y="173288"/>
                  </a:cubicBezTo>
                  <a:lnTo>
                    <a:pt x="0" y="5316"/>
                  </a:lnTo>
                  <a:cubicBezTo>
                    <a:pt x="0" y="2380"/>
                    <a:pt x="2380" y="0"/>
                    <a:pt x="5316"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34" name="TextBox 34"/>
            <p:cNvSpPr txBox="1"/>
            <p:nvPr/>
          </p:nvSpPr>
          <p:spPr>
            <a:xfrm>
              <a:off x="0" y="-38100"/>
              <a:ext cx="4602898" cy="216704"/>
            </a:xfrm>
            <a:prstGeom prst="rect">
              <a:avLst/>
            </a:prstGeom>
          </p:spPr>
          <p:txBody>
            <a:bodyPr lIns="50800" tIns="50800" rIns="50800" bIns="50800" rtlCol="0" anchor="ctr"/>
            <a:lstStyle/>
            <a:p>
              <a:pPr algn="ctr">
                <a:lnSpc>
                  <a:spcPts val="2800"/>
                </a:lnSpc>
              </a:pPr>
              <a:endParaRPr/>
            </a:p>
          </p:txBody>
        </p:sp>
      </p:grpSp>
      <p:grpSp>
        <p:nvGrpSpPr>
          <p:cNvPr id="35" name="Group 35"/>
          <p:cNvGrpSpPr/>
          <p:nvPr/>
        </p:nvGrpSpPr>
        <p:grpSpPr>
          <a:xfrm>
            <a:off x="406716" y="8459850"/>
            <a:ext cx="17476629" cy="152856"/>
            <a:chOff x="0" y="0"/>
            <a:chExt cx="4602898" cy="40258"/>
          </a:xfrm>
        </p:grpSpPr>
        <p:sp>
          <p:nvSpPr>
            <p:cNvPr id="36" name="Freeform 36"/>
            <p:cNvSpPr/>
            <p:nvPr/>
          </p:nvSpPr>
          <p:spPr>
            <a:xfrm>
              <a:off x="0" y="0"/>
              <a:ext cx="4602898" cy="40258"/>
            </a:xfrm>
            <a:custGeom>
              <a:avLst/>
              <a:gdLst/>
              <a:ahLst/>
              <a:cxnLst/>
              <a:rect l="l" t="t" r="r" b="b"/>
              <a:pathLst>
                <a:path w="4602898" h="40258">
                  <a:moveTo>
                    <a:pt x="0" y="0"/>
                  </a:moveTo>
                  <a:lnTo>
                    <a:pt x="4602898" y="0"/>
                  </a:lnTo>
                  <a:lnTo>
                    <a:pt x="4602898"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37" name="TextBox 37"/>
            <p:cNvSpPr txBox="1"/>
            <p:nvPr/>
          </p:nvSpPr>
          <p:spPr>
            <a:xfrm>
              <a:off x="0" y="-38100"/>
              <a:ext cx="4602898" cy="78358"/>
            </a:xfrm>
            <a:prstGeom prst="rect">
              <a:avLst/>
            </a:prstGeom>
          </p:spPr>
          <p:txBody>
            <a:bodyPr lIns="50800" tIns="50800" rIns="50800" bIns="50800" rtlCol="0" anchor="ctr"/>
            <a:lstStyle/>
            <a:p>
              <a:pPr algn="ctr">
                <a:lnSpc>
                  <a:spcPts val="2800"/>
                </a:lnSpc>
              </a:pPr>
              <a:endParaRPr/>
            </a:p>
          </p:txBody>
        </p:sp>
      </p:grpSp>
      <p:sp>
        <p:nvSpPr>
          <p:cNvPr id="38" name="TextBox 38"/>
          <p:cNvSpPr txBox="1"/>
          <p:nvPr/>
        </p:nvSpPr>
        <p:spPr>
          <a:xfrm>
            <a:off x="2516547" y="358186"/>
            <a:ext cx="13254904" cy="696024"/>
          </a:xfrm>
          <a:prstGeom prst="rect">
            <a:avLst/>
          </a:prstGeom>
        </p:spPr>
        <p:txBody>
          <a:bodyPr wrap="square" lIns="0" tIns="0" rIns="0" bIns="0" rtlCol="0" anchor="t">
            <a:spAutoFit/>
          </a:bodyPr>
          <a:lstStyle/>
          <a:p>
            <a:pPr algn="ctr">
              <a:lnSpc>
                <a:spcPts val="5880"/>
              </a:lnSpc>
            </a:pPr>
            <a:r>
              <a:rPr lang="en-US" sz="4200" b="1" spc="300" dirty="0">
                <a:solidFill>
                  <a:srgbClr val="178A8B"/>
                </a:solidFill>
                <a:latin typeface="Noto Sans JP Bold"/>
                <a:ea typeface="Noto Sans JP Bold"/>
                <a:cs typeface="Noto Sans JP Bold"/>
                <a:sym typeface="Noto Sans JP Bold"/>
              </a:rPr>
              <a:t>Purpose and Goals</a:t>
            </a:r>
          </a:p>
        </p:txBody>
      </p:sp>
      <p:sp>
        <p:nvSpPr>
          <p:cNvPr id="39" name="TextBox 39"/>
          <p:cNvSpPr txBox="1"/>
          <p:nvPr/>
        </p:nvSpPr>
        <p:spPr>
          <a:xfrm>
            <a:off x="359024" y="1327076"/>
            <a:ext cx="6288714" cy="665375"/>
          </a:xfrm>
          <a:prstGeom prst="rect">
            <a:avLst/>
          </a:prstGeom>
        </p:spPr>
        <p:txBody>
          <a:bodyPr wrap="square" lIns="0" tIns="0" rIns="0" bIns="0" rtlCol="0" anchor="t">
            <a:spAutoFit/>
          </a:bodyPr>
          <a:lstStyle/>
          <a:p>
            <a:pPr algn="ctr">
              <a:lnSpc>
                <a:spcPts val="5880"/>
              </a:lnSpc>
            </a:pPr>
            <a:r>
              <a:rPr lang="en-US" altLang="ja-JP" sz="3200" b="1" dirty="0">
                <a:solidFill>
                  <a:srgbClr val="178A8B"/>
                </a:solidFill>
                <a:latin typeface="Noto Sans JP Bold"/>
                <a:ea typeface="Noto Sans JP Bold"/>
                <a:cs typeface="Noto Sans JP Bold"/>
                <a:sym typeface="Noto Sans JP Bold"/>
              </a:rPr>
              <a:t>Purpose of Overseas Expansion</a:t>
            </a:r>
          </a:p>
        </p:txBody>
      </p:sp>
      <p:sp>
        <p:nvSpPr>
          <p:cNvPr id="40" name="TextBox 40"/>
          <p:cNvSpPr txBox="1"/>
          <p:nvPr/>
        </p:nvSpPr>
        <p:spPr>
          <a:xfrm>
            <a:off x="453415" y="2509965"/>
            <a:ext cx="17348212" cy="1048685"/>
          </a:xfrm>
          <a:prstGeom prst="rect">
            <a:avLst/>
          </a:prstGeom>
        </p:spPr>
        <p:txBody>
          <a:bodyPr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To develop new markets and diversify our revenue base through the export and local sales of Okinawan food products. Specifically, against the backdrop of growing health consciousness, we aim to expand demand for Okinawan food products in Asian markets, enhance brand value, and achieve sustainable growth. Furthermore, by gaining market share locally, we will contribute to revitalizing the Okinawan economy.</a:t>
            </a:r>
            <a:endParaRPr lang="en-US" altLang="ja-JP" sz="2000" b="0" i="0" dirty="0">
              <a:solidFill>
                <a:srgbClr val="222222"/>
              </a:solidFill>
              <a:effectLst/>
              <a:latin typeface="Noto Sans JP" panose="020B0200000000000000" pitchFamily="34" charset="-128"/>
              <a:ea typeface="Noto Sans JP" panose="020B0200000000000000" pitchFamily="34" charset="-128"/>
            </a:endParaRPr>
          </a:p>
        </p:txBody>
      </p:sp>
      <p:sp>
        <p:nvSpPr>
          <p:cNvPr id="41" name="TextBox 41"/>
          <p:cNvSpPr txBox="1"/>
          <p:nvPr/>
        </p:nvSpPr>
        <p:spPr>
          <a:xfrm>
            <a:off x="10874662" y="5143500"/>
            <a:ext cx="7194130" cy="1189749"/>
          </a:xfrm>
          <a:prstGeom prst="rect">
            <a:avLst/>
          </a:prstGeom>
        </p:spPr>
        <p:txBody>
          <a:bodyPr lIns="0" tIns="0" rIns="0" bIns="0" rtlCol="0" anchor="t">
            <a:spAutoFit/>
          </a:bodyPr>
          <a:lstStyle/>
          <a:p>
            <a:pPr fontAlgn="base">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Expand into five Asian countries within three years, aiming for total sales of ¥300 million.</a:t>
            </a:r>
            <a:br>
              <a:rPr lang="ja-JP" altLang="en-US" sz="2000" b="0" i="0" dirty="0">
                <a:solidFill>
                  <a:srgbClr val="222222"/>
                </a:solidFill>
                <a:effectLst/>
                <a:latin typeface="Noto Sans JP" panose="020B0200000000000000" pitchFamily="34" charset="-128"/>
                <a:ea typeface="Noto Sans JP" panose="020B0200000000000000" pitchFamily="34" charset="-128"/>
              </a:rPr>
            </a:br>
            <a:endParaRPr lang="ja-JP" altLang="en-US" sz="2000" b="0" i="0" dirty="0">
              <a:solidFill>
                <a:srgbClr val="222222"/>
              </a:solidFill>
              <a:effectLst/>
              <a:latin typeface="Noto Sans JP" panose="020B0200000000000000" pitchFamily="34" charset="-128"/>
              <a:ea typeface="Noto Sans JP" panose="020B0200000000000000" pitchFamily="34" charset="-128"/>
            </a:endParaRPr>
          </a:p>
        </p:txBody>
      </p:sp>
      <p:sp>
        <p:nvSpPr>
          <p:cNvPr id="42" name="TextBox 42"/>
          <p:cNvSpPr txBox="1"/>
          <p:nvPr/>
        </p:nvSpPr>
        <p:spPr>
          <a:xfrm>
            <a:off x="583372" y="5254742"/>
            <a:ext cx="1494049" cy="1349152"/>
          </a:xfrm>
          <a:prstGeom prst="rect">
            <a:avLst/>
          </a:prstGeom>
        </p:spPr>
        <p:txBody>
          <a:bodyPr vert="horz" lIns="108000" tIns="0" rIns="0" bIns="0" rtlCol="0" anchor="ctr" anchorCtr="0">
            <a:spAutoFit/>
          </a:bodyPr>
          <a:lstStyle/>
          <a:p>
            <a:pPr>
              <a:lnSpc>
                <a:spcPts val="3639"/>
              </a:lnSpc>
              <a:spcBef>
                <a:spcPct val="0"/>
              </a:spcBef>
            </a:pPr>
            <a:r>
              <a:rPr lang="en-US" sz="2599" b="1" spc="-150" dirty="0">
                <a:solidFill>
                  <a:srgbClr val="FFFFFF"/>
                </a:solidFill>
                <a:latin typeface="Noto Sans JP Bold"/>
                <a:ea typeface="Noto Sans JP Bold"/>
                <a:cs typeface="Noto Sans JP Bold"/>
                <a:sym typeface="Noto Sans JP Bold"/>
              </a:rPr>
              <a:t>Short</a:t>
            </a:r>
            <a:br>
              <a:rPr lang="en-US" sz="2599" b="1" spc="257" dirty="0">
                <a:solidFill>
                  <a:srgbClr val="FFFFFF"/>
                </a:solidFill>
                <a:latin typeface="Noto Sans JP Bold"/>
                <a:ea typeface="Noto Sans JP Bold"/>
                <a:cs typeface="Noto Sans JP Bold"/>
                <a:sym typeface="Noto Sans JP Bold"/>
              </a:rPr>
            </a:br>
            <a:r>
              <a:rPr lang="en-US" sz="2599" b="1" spc="-150" dirty="0">
                <a:solidFill>
                  <a:srgbClr val="FFFFFF"/>
                </a:solidFill>
                <a:latin typeface="Noto Sans JP Bold"/>
                <a:ea typeface="Noto Sans JP Bold"/>
                <a:cs typeface="Noto Sans JP Bold"/>
                <a:sym typeface="Noto Sans JP Bold"/>
              </a:rPr>
              <a:t>Term</a:t>
            </a:r>
            <a:r>
              <a:rPr lang="en-US" sz="2599" b="1" spc="257" dirty="0">
                <a:solidFill>
                  <a:srgbClr val="FFFFFF"/>
                </a:solidFill>
                <a:latin typeface="Noto Sans JP Bold"/>
                <a:ea typeface="Noto Sans JP Bold"/>
                <a:cs typeface="Noto Sans JP Bold"/>
                <a:sym typeface="Noto Sans JP Bold"/>
              </a:rPr>
              <a:t> </a:t>
            </a:r>
            <a:r>
              <a:rPr lang="en-US" sz="2599" b="1" spc="-150" dirty="0">
                <a:solidFill>
                  <a:srgbClr val="FFFFFF"/>
                </a:solidFill>
                <a:latin typeface="Noto Sans JP Bold"/>
                <a:ea typeface="Noto Sans JP Bold"/>
                <a:cs typeface="Noto Sans JP Bold"/>
                <a:sym typeface="Noto Sans JP Bold"/>
              </a:rPr>
              <a:t>Goals</a:t>
            </a:r>
          </a:p>
        </p:txBody>
      </p:sp>
      <p:sp>
        <p:nvSpPr>
          <p:cNvPr id="43" name="TextBox 43"/>
          <p:cNvSpPr txBox="1"/>
          <p:nvPr/>
        </p:nvSpPr>
        <p:spPr>
          <a:xfrm>
            <a:off x="1956736" y="5151120"/>
            <a:ext cx="7122338" cy="779381"/>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Sign a contract with a local partner in Singapore and achieve initial-year sales of ¥15 million.</a:t>
            </a:r>
            <a:endParaRPr lang="en-US" sz="2000" dirty="0">
              <a:solidFill>
                <a:srgbClr val="343434"/>
              </a:solidFill>
              <a:latin typeface="Noto Sans JP"/>
              <a:ea typeface="Noto Sans JP"/>
              <a:cs typeface="Noto Sans JP"/>
              <a:sym typeface="Noto Sans JP"/>
            </a:endParaRPr>
          </a:p>
        </p:txBody>
      </p:sp>
      <p:sp>
        <p:nvSpPr>
          <p:cNvPr id="44" name="TextBox 44"/>
          <p:cNvSpPr txBox="1"/>
          <p:nvPr/>
        </p:nvSpPr>
        <p:spPr>
          <a:xfrm>
            <a:off x="9668896" y="5320796"/>
            <a:ext cx="1384995" cy="1349152"/>
          </a:xfrm>
          <a:prstGeom prst="rect">
            <a:avLst/>
          </a:prstGeom>
        </p:spPr>
        <p:txBody>
          <a:bodyPr vert="horz" lIns="0" tIns="0" rIns="0" bIns="0" rtlCol="0" anchor="t">
            <a:spAutoFit/>
          </a:bodyPr>
          <a:lstStyle/>
          <a:p>
            <a:pPr>
              <a:lnSpc>
                <a:spcPts val="3639"/>
              </a:lnSpc>
              <a:spcBef>
                <a:spcPct val="0"/>
              </a:spcBef>
            </a:pPr>
            <a:r>
              <a:rPr lang="en-US" sz="2599" b="1" spc="-150" dirty="0">
                <a:solidFill>
                  <a:srgbClr val="FFFFFF"/>
                </a:solidFill>
                <a:latin typeface="Noto Sans JP Bold"/>
                <a:ea typeface="Noto Sans JP Bold"/>
                <a:cs typeface="Noto Sans JP Bold"/>
                <a:sym typeface="Noto Sans JP Bold"/>
              </a:rPr>
              <a:t>Long</a:t>
            </a:r>
            <a:br>
              <a:rPr lang="en-US" sz="2599" b="1" spc="-150" dirty="0">
                <a:solidFill>
                  <a:srgbClr val="FFFFFF"/>
                </a:solidFill>
                <a:latin typeface="Noto Sans JP Bold"/>
                <a:ea typeface="Noto Sans JP Bold"/>
                <a:cs typeface="Noto Sans JP Bold"/>
                <a:sym typeface="Noto Sans JP Bold"/>
              </a:rPr>
            </a:br>
            <a:r>
              <a:rPr lang="en-US" sz="2599" b="1" spc="-150" dirty="0">
                <a:solidFill>
                  <a:srgbClr val="FFFFFF"/>
                </a:solidFill>
                <a:latin typeface="Noto Sans JP Bold"/>
                <a:ea typeface="Noto Sans JP Bold"/>
                <a:cs typeface="Noto Sans JP Bold"/>
                <a:sym typeface="Noto Sans JP Bold"/>
              </a:rPr>
              <a:t>Term Goals</a:t>
            </a:r>
          </a:p>
        </p:txBody>
      </p:sp>
      <p:sp>
        <p:nvSpPr>
          <p:cNvPr id="45" name="TextBox 45"/>
          <p:cNvSpPr txBox="1"/>
          <p:nvPr/>
        </p:nvSpPr>
        <p:spPr>
          <a:xfrm>
            <a:off x="6395490" y="8063294"/>
            <a:ext cx="5497017" cy="425822"/>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FFFFF"/>
                </a:solidFill>
                <a:latin typeface="Noto Sans JP Bold"/>
                <a:ea typeface="Noto Sans JP Bold"/>
                <a:cs typeface="Noto Sans JP Bold"/>
                <a:sym typeface="Noto Sans JP Bold"/>
              </a:rPr>
              <a:t>Specific Numerical Targets</a:t>
            </a:r>
          </a:p>
        </p:txBody>
      </p:sp>
      <p:sp>
        <p:nvSpPr>
          <p:cNvPr id="46" name="TextBox 46"/>
          <p:cNvSpPr txBox="1"/>
          <p:nvPr/>
        </p:nvSpPr>
        <p:spPr>
          <a:xfrm>
            <a:off x="652053" y="8816300"/>
            <a:ext cx="16983889" cy="779381"/>
          </a:xfrm>
          <a:prstGeom prst="rect">
            <a:avLst/>
          </a:prstGeom>
        </p:spPr>
        <p:txBody>
          <a:bodyPr lIns="0" tIns="0" rIns="0" bIns="0" rtlCol="0" anchor="t">
            <a:spAutoFit/>
          </a:bodyPr>
          <a:lstStyle/>
          <a:p>
            <a:pPr fontAlgn="base">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Achieve a 5% market share in Singapore and reach ¥300 million in sales within three years.</a:t>
            </a:r>
            <a:br>
              <a:rPr lang="ja-JP" altLang="en-US" sz="2000" b="0" i="0" dirty="0">
                <a:solidFill>
                  <a:srgbClr val="222222"/>
                </a:solidFill>
                <a:effectLst/>
                <a:latin typeface="Noto Sans JP" panose="020B0200000000000000" pitchFamily="34" charset="-128"/>
                <a:ea typeface="Noto Sans JP" panose="020B0200000000000000" pitchFamily="34" charset="-128"/>
              </a:rPr>
            </a:br>
            <a:endParaRPr lang="ja-JP" altLang="en-US" sz="2000" b="0" i="0" dirty="0">
              <a:solidFill>
                <a:srgbClr val="222222"/>
              </a:solidFill>
              <a:effectLst/>
              <a:latin typeface="Noto Sans JP" panose="020B0200000000000000" pitchFamily="34" charset="-128"/>
              <a:ea typeface="Noto Sans JP" panose="020B0200000000000000" pitchFamily="34" charset="-128"/>
            </a:endParaRPr>
          </a:p>
        </p:txBody>
      </p:sp>
      <p:grpSp>
        <p:nvGrpSpPr>
          <p:cNvPr id="47" name="Group 47"/>
          <p:cNvGrpSpPr/>
          <p:nvPr/>
        </p:nvGrpSpPr>
        <p:grpSpPr>
          <a:xfrm>
            <a:off x="6767736" y="1359139"/>
            <a:ext cx="11115609" cy="883027"/>
            <a:chOff x="0" y="0"/>
            <a:chExt cx="19344874" cy="1177370"/>
          </a:xfrm>
        </p:grpSpPr>
        <p:sp>
          <p:nvSpPr>
            <p:cNvPr id="48" name="Freeform 48"/>
            <p:cNvSpPr/>
            <p:nvPr/>
          </p:nvSpPr>
          <p:spPr>
            <a:xfrm>
              <a:off x="11869510" y="0"/>
              <a:ext cx="7475364" cy="1177370"/>
            </a:xfrm>
            <a:custGeom>
              <a:avLst/>
              <a:gdLst/>
              <a:ahLst/>
              <a:cxnLst/>
              <a:rect l="l" t="t" r="r" b="b"/>
              <a:pathLst>
                <a:path w="7475364" h="1177370">
                  <a:moveTo>
                    <a:pt x="0" y="0"/>
                  </a:moveTo>
                  <a:lnTo>
                    <a:pt x="7475364" y="0"/>
                  </a:lnTo>
                  <a:lnTo>
                    <a:pt x="7475364" y="1177370"/>
                  </a:lnTo>
                  <a:lnTo>
                    <a:pt x="0" y="11773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49" name="Freeform 49"/>
            <p:cNvSpPr/>
            <p:nvPr/>
          </p:nvSpPr>
          <p:spPr>
            <a:xfrm>
              <a:off x="5933922" y="0"/>
              <a:ext cx="5897970" cy="1177370"/>
            </a:xfrm>
            <a:custGeom>
              <a:avLst/>
              <a:gdLst/>
              <a:ahLst/>
              <a:cxnLst/>
              <a:rect l="l" t="t" r="r" b="b"/>
              <a:pathLst>
                <a:path w="5897970" h="1177370">
                  <a:moveTo>
                    <a:pt x="0" y="0"/>
                  </a:moveTo>
                  <a:lnTo>
                    <a:pt x="5897970" y="0"/>
                  </a:lnTo>
                  <a:lnTo>
                    <a:pt x="5897970" y="1177370"/>
                  </a:lnTo>
                  <a:lnTo>
                    <a:pt x="0" y="1177370"/>
                  </a:lnTo>
                  <a:lnTo>
                    <a:pt x="0" y="0"/>
                  </a:lnTo>
                  <a:close/>
                </a:path>
              </a:pathLst>
            </a:custGeom>
            <a:blipFill>
              <a:blip r:embed="rId5">
                <a:extLst>
                  <a:ext uri="{96DAC541-7B7A-43D3-8B79-37D633B846F1}">
                    <asvg:svgBlip xmlns:asvg="http://schemas.microsoft.com/office/drawing/2016/SVG/main" r:embed="rId7"/>
                  </a:ext>
                </a:extLst>
              </a:blip>
              <a:stretch>
                <a:fillRect r="-26744"/>
              </a:stretch>
            </a:blipFill>
          </p:spPr>
          <p:txBody>
            <a:bodyPr/>
            <a:lstStyle/>
            <a:p>
              <a:endParaRPr lang="ja-JP" altLang="en-US"/>
            </a:p>
          </p:txBody>
        </p:sp>
        <p:sp>
          <p:nvSpPr>
            <p:cNvPr id="50" name="Freeform 50"/>
            <p:cNvSpPr/>
            <p:nvPr/>
          </p:nvSpPr>
          <p:spPr>
            <a:xfrm>
              <a:off x="0" y="0"/>
              <a:ext cx="5897970" cy="1177370"/>
            </a:xfrm>
            <a:custGeom>
              <a:avLst/>
              <a:gdLst/>
              <a:ahLst/>
              <a:cxnLst/>
              <a:rect l="l" t="t" r="r" b="b"/>
              <a:pathLst>
                <a:path w="5897970" h="1177370">
                  <a:moveTo>
                    <a:pt x="0" y="0"/>
                  </a:moveTo>
                  <a:lnTo>
                    <a:pt x="5897970" y="0"/>
                  </a:lnTo>
                  <a:lnTo>
                    <a:pt x="5897970" y="1177370"/>
                  </a:lnTo>
                  <a:lnTo>
                    <a:pt x="0" y="1177370"/>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8" name="Group 22">
            <a:extLst>
              <a:ext uri="{FF2B5EF4-FFF2-40B4-BE49-F238E27FC236}">
                <a16:creationId xmlns:a16="http://schemas.microsoft.com/office/drawing/2014/main" id="{6A425709-65DB-45EB-9C5D-44764C60CCBE}"/>
              </a:ext>
            </a:extLst>
          </p:cNvPr>
          <p:cNvGrpSpPr/>
          <p:nvPr/>
        </p:nvGrpSpPr>
        <p:grpSpPr>
          <a:xfrm>
            <a:off x="3177974" y="5144793"/>
            <a:ext cx="14606986" cy="817106"/>
            <a:chOff x="0" y="0"/>
            <a:chExt cx="3847107" cy="144665"/>
          </a:xfrm>
        </p:grpSpPr>
        <p:sp>
          <p:nvSpPr>
            <p:cNvPr id="89" name="Freeform 23">
              <a:extLst>
                <a:ext uri="{FF2B5EF4-FFF2-40B4-BE49-F238E27FC236}">
                  <a16:creationId xmlns:a16="http://schemas.microsoft.com/office/drawing/2014/main" id="{DFE6A0E6-844A-65B0-7EE8-164656554994}"/>
                </a:ext>
              </a:extLst>
            </p:cNvPr>
            <p:cNvSpPr/>
            <p:nvPr/>
          </p:nvSpPr>
          <p:spPr>
            <a:xfrm>
              <a:off x="0" y="0"/>
              <a:ext cx="3847107" cy="144665"/>
            </a:xfrm>
            <a:custGeom>
              <a:avLst/>
              <a:gdLst/>
              <a:ahLst/>
              <a:cxnLst/>
              <a:rect l="l" t="t" r="r" b="b"/>
              <a:pathLst>
                <a:path w="3847107" h="144665">
                  <a:moveTo>
                    <a:pt x="6360" y="0"/>
                  </a:moveTo>
                  <a:lnTo>
                    <a:pt x="3840747" y="0"/>
                  </a:lnTo>
                  <a:cubicBezTo>
                    <a:pt x="3844260" y="0"/>
                    <a:pt x="3847107" y="2848"/>
                    <a:pt x="3847107" y="6360"/>
                  </a:cubicBezTo>
                  <a:lnTo>
                    <a:pt x="3847107" y="138305"/>
                  </a:lnTo>
                  <a:cubicBezTo>
                    <a:pt x="3847107" y="141817"/>
                    <a:pt x="3844260" y="144665"/>
                    <a:pt x="3840747" y="144665"/>
                  </a:cubicBezTo>
                  <a:lnTo>
                    <a:pt x="6360" y="144665"/>
                  </a:lnTo>
                  <a:cubicBezTo>
                    <a:pt x="2848" y="144665"/>
                    <a:pt x="0" y="141817"/>
                    <a:pt x="0" y="138305"/>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90" name="TextBox 24">
              <a:extLst>
                <a:ext uri="{FF2B5EF4-FFF2-40B4-BE49-F238E27FC236}">
                  <a16:creationId xmlns:a16="http://schemas.microsoft.com/office/drawing/2014/main" id="{A992D36B-6185-3F7D-B214-4423F7DF9E21}"/>
                </a:ext>
              </a:extLst>
            </p:cNvPr>
            <p:cNvSpPr txBox="1"/>
            <p:nvPr/>
          </p:nvSpPr>
          <p:spPr>
            <a:xfrm>
              <a:off x="0" y="-38100"/>
              <a:ext cx="3847107" cy="182765"/>
            </a:xfrm>
            <a:prstGeom prst="rect">
              <a:avLst/>
            </a:prstGeom>
          </p:spPr>
          <p:txBody>
            <a:bodyPr lIns="50800" tIns="50800" rIns="50800" bIns="50800" rtlCol="0" anchor="ctr"/>
            <a:lstStyle/>
            <a:p>
              <a:pPr algn="ctr">
                <a:lnSpc>
                  <a:spcPts val="2940"/>
                </a:lnSpc>
              </a:pPr>
              <a:endParaRPr/>
            </a:p>
          </p:txBody>
        </p:sp>
      </p:grpSp>
      <p:grpSp>
        <p:nvGrpSpPr>
          <p:cNvPr id="85" name="Group 22">
            <a:extLst>
              <a:ext uri="{FF2B5EF4-FFF2-40B4-BE49-F238E27FC236}">
                <a16:creationId xmlns:a16="http://schemas.microsoft.com/office/drawing/2014/main" id="{2FDD36E0-6551-1341-044D-C0EE8471B56C}"/>
              </a:ext>
            </a:extLst>
          </p:cNvPr>
          <p:cNvGrpSpPr/>
          <p:nvPr/>
        </p:nvGrpSpPr>
        <p:grpSpPr>
          <a:xfrm>
            <a:off x="3177974" y="4223154"/>
            <a:ext cx="14606986" cy="817106"/>
            <a:chOff x="0" y="0"/>
            <a:chExt cx="3847107" cy="144665"/>
          </a:xfrm>
        </p:grpSpPr>
        <p:sp>
          <p:nvSpPr>
            <p:cNvPr id="86" name="Freeform 23">
              <a:extLst>
                <a:ext uri="{FF2B5EF4-FFF2-40B4-BE49-F238E27FC236}">
                  <a16:creationId xmlns:a16="http://schemas.microsoft.com/office/drawing/2014/main" id="{2616E70B-999B-26B3-9764-16457EA0DFAC}"/>
                </a:ext>
              </a:extLst>
            </p:cNvPr>
            <p:cNvSpPr/>
            <p:nvPr/>
          </p:nvSpPr>
          <p:spPr>
            <a:xfrm>
              <a:off x="0" y="0"/>
              <a:ext cx="3847107" cy="144665"/>
            </a:xfrm>
            <a:custGeom>
              <a:avLst/>
              <a:gdLst/>
              <a:ahLst/>
              <a:cxnLst/>
              <a:rect l="l" t="t" r="r" b="b"/>
              <a:pathLst>
                <a:path w="3847107" h="144665">
                  <a:moveTo>
                    <a:pt x="6360" y="0"/>
                  </a:moveTo>
                  <a:lnTo>
                    <a:pt x="3840747" y="0"/>
                  </a:lnTo>
                  <a:cubicBezTo>
                    <a:pt x="3844260" y="0"/>
                    <a:pt x="3847107" y="2848"/>
                    <a:pt x="3847107" y="6360"/>
                  </a:cubicBezTo>
                  <a:lnTo>
                    <a:pt x="3847107" y="138305"/>
                  </a:lnTo>
                  <a:cubicBezTo>
                    <a:pt x="3847107" y="141817"/>
                    <a:pt x="3844260" y="144665"/>
                    <a:pt x="3840747" y="144665"/>
                  </a:cubicBezTo>
                  <a:lnTo>
                    <a:pt x="6360" y="144665"/>
                  </a:lnTo>
                  <a:cubicBezTo>
                    <a:pt x="2848" y="144665"/>
                    <a:pt x="0" y="141817"/>
                    <a:pt x="0" y="138305"/>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87" name="TextBox 24">
              <a:extLst>
                <a:ext uri="{FF2B5EF4-FFF2-40B4-BE49-F238E27FC236}">
                  <a16:creationId xmlns:a16="http://schemas.microsoft.com/office/drawing/2014/main" id="{B02920AA-400D-1849-1960-0A71DEE0E216}"/>
                </a:ext>
              </a:extLst>
            </p:cNvPr>
            <p:cNvSpPr txBox="1"/>
            <p:nvPr/>
          </p:nvSpPr>
          <p:spPr>
            <a:xfrm>
              <a:off x="0" y="-38100"/>
              <a:ext cx="3847107" cy="182765"/>
            </a:xfrm>
            <a:prstGeom prst="rect">
              <a:avLst/>
            </a:prstGeom>
          </p:spPr>
          <p:txBody>
            <a:bodyPr lIns="50800" tIns="50800" rIns="50800" bIns="50800" rtlCol="0" anchor="ctr"/>
            <a:lstStyle/>
            <a:p>
              <a:pPr algn="ctr">
                <a:lnSpc>
                  <a:spcPts val="2940"/>
                </a:lnSpc>
              </a:pPr>
              <a:endParaRPr/>
            </a:p>
          </p:txBody>
        </p:sp>
      </p:grpSp>
      <p:grpSp>
        <p:nvGrpSpPr>
          <p:cNvPr id="82" name="Group 22">
            <a:extLst>
              <a:ext uri="{FF2B5EF4-FFF2-40B4-BE49-F238E27FC236}">
                <a16:creationId xmlns:a16="http://schemas.microsoft.com/office/drawing/2014/main" id="{FD18C207-3EE2-ACAC-48EF-CFEBE6E801E7}"/>
              </a:ext>
            </a:extLst>
          </p:cNvPr>
          <p:cNvGrpSpPr/>
          <p:nvPr/>
        </p:nvGrpSpPr>
        <p:grpSpPr>
          <a:xfrm>
            <a:off x="3177974" y="3294694"/>
            <a:ext cx="14606986" cy="817106"/>
            <a:chOff x="0" y="0"/>
            <a:chExt cx="3847107" cy="144665"/>
          </a:xfrm>
        </p:grpSpPr>
        <p:sp>
          <p:nvSpPr>
            <p:cNvPr id="83" name="Freeform 23">
              <a:extLst>
                <a:ext uri="{FF2B5EF4-FFF2-40B4-BE49-F238E27FC236}">
                  <a16:creationId xmlns:a16="http://schemas.microsoft.com/office/drawing/2014/main" id="{549313C8-074B-1794-26BB-3CD2BBC3B50B}"/>
                </a:ext>
              </a:extLst>
            </p:cNvPr>
            <p:cNvSpPr/>
            <p:nvPr/>
          </p:nvSpPr>
          <p:spPr>
            <a:xfrm>
              <a:off x="0" y="0"/>
              <a:ext cx="3847107" cy="144665"/>
            </a:xfrm>
            <a:custGeom>
              <a:avLst/>
              <a:gdLst/>
              <a:ahLst/>
              <a:cxnLst/>
              <a:rect l="l" t="t" r="r" b="b"/>
              <a:pathLst>
                <a:path w="3847107" h="144665">
                  <a:moveTo>
                    <a:pt x="6360" y="0"/>
                  </a:moveTo>
                  <a:lnTo>
                    <a:pt x="3840747" y="0"/>
                  </a:lnTo>
                  <a:cubicBezTo>
                    <a:pt x="3844260" y="0"/>
                    <a:pt x="3847107" y="2848"/>
                    <a:pt x="3847107" y="6360"/>
                  </a:cubicBezTo>
                  <a:lnTo>
                    <a:pt x="3847107" y="138305"/>
                  </a:lnTo>
                  <a:cubicBezTo>
                    <a:pt x="3847107" y="141817"/>
                    <a:pt x="3844260" y="144665"/>
                    <a:pt x="3840747" y="144665"/>
                  </a:cubicBezTo>
                  <a:lnTo>
                    <a:pt x="6360" y="144665"/>
                  </a:lnTo>
                  <a:cubicBezTo>
                    <a:pt x="2848" y="144665"/>
                    <a:pt x="0" y="141817"/>
                    <a:pt x="0" y="138305"/>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84" name="TextBox 24">
              <a:extLst>
                <a:ext uri="{FF2B5EF4-FFF2-40B4-BE49-F238E27FC236}">
                  <a16:creationId xmlns:a16="http://schemas.microsoft.com/office/drawing/2014/main" id="{075C6972-ED9C-7459-8081-2BF1E43BEFB3}"/>
                </a:ext>
              </a:extLst>
            </p:cNvPr>
            <p:cNvSpPr txBox="1"/>
            <p:nvPr/>
          </p:nvSpPr>
          <p:spPr>
            <a:xfrm>
              <a:off x="0" y="-38100"/>
              <a:ext cx="3847107" cy="182765"/>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10048253" y="6532539"/>
            <a:ext cx="7836880" cy="2988947"/>
            <a:chOff x="0" y="0"/>
            <a:chExt cx="2064034" cy="787212"/>
          </a:xfrm>
        </p:grpSpPr>
        <p:sp>
          <p:nvSpPr>
            <p:cNvPr id="6" name="Freeform 6"/>
            <p:cNvSpPr/>
            <p:nvPr/>
          </p:nvSpPr>
          <p:spPr>
            <a:xfrm>
              <a:off x="0" y="0"/>
              <a:ext cx="2064034" cy="787212"/>
            </a:xfrm>
            <a:custGeom>
              <a:avLst/>
              <a:gdLst/>
              <a:ahLst/>
              <a:cxnLst/>
              <a:rect l="l" t="t" r="r" b="b"/>
              <a:pathLst>
                <a:path w="2064034" h="787212">
                  <a:moveTo>
                    <a:pt x="11855" y="0"/>
                  </a:moveTo>
                  <a:lnTo>
                    <a:pt x="2052180" y="0"/>
                  </a:lnTo>
                  <a:cubicBezTo>
                    <a:pt x="2058727" y="0"/>
                    <a:pt x="2064034" y="5307"/>
                    <a:pt x="2064034" y="11855"/>
                  </a:cubicBezTo>
                  <a:lnTo>
                    <a:pt x="2064034" y="775358"/>
                  </a:lnTo>
                  <a:cubicBezTo>
                    <a:pt x="2064034" y="781905"/>
                    <a:pt x="2058727" y="787212"/>
                    <a:pt x="2052180" y="787212"/>
                  </a:cubicBezTo>
                  <a:lnTo>
                    <a:pt x="11855" y="787212"/>
                  </a:lnTo>
                  <a:cubicBezTo>
                    <a:pt x="8711" y="787212"/>
                    <a:pt x="5695" y="785963"/>
                    <a:pt x="3472" y="783740"/>
                  </a:cubicBezTo>
                  <a:cubicBezTo>
                    <a:pt x="1249" y="781517"/>
                    <a:pt x="0" y="778502"/>
                    <a:pt x="0" y="775358"/>
                  </a:cubicBezTo>
                  <a:lnTo>
                    <a:pt x="0" y="11855"/>
                  </a:lnTo>
                  <a:cubicBezTo>
                    <a:pt x="0" y="5307"/>
                    <a:pt x="5307" y="0"/>
                    <a:pt x="1185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2064034" cy="825312"/>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402867" y="6532539"/>
            <a:ext cx="7836880" cy="2988947"/>
            <a:chOff x="0" y="0"/>
            <a:chExt cx="2064034" cy="787212"/>
          </a:xfrm>
        </p:grpSpPr>
        <p:sp>
          <p:nvSpPr>
            <p:cNvPr id="9" name="Freeform 9"/>
            <p:cNvSpPr/>
            <p:nvPr/>
          </p:nvSpPr>
          <p:spPr>
            <a:xfrm>
              <a:off x="0" y="0"/>
              <a:ext cx="2064034" cy="787212"/>
            </a:xfrm>
            <a:custGeom>
              <a:avLst/>
              <a:gdLst/>
              <a:ahLst/>
              <a:cxnLst/>
              <a:rect l="l" t="t" r="r" b="b"/>
              <a:pathLst>
                <a:path w="2064034" h="787212">
                  <a:moveTo>
                    <a:pt x="11855" y="0"/>
                  </a:moveTo>
                  <a:lnTo>
                    <a:pt x="2052180" y="0"/>
                  </a:lnTo>
                  <a:cubicBezTo>
                    <a:pt x="2058727" y="0"/>
                    <a:pt x="2064034" y="5307"/>
                    <a:pt x="2064034" y="11855"/>
                  </a:cubicBezTo>
                  <a:lnTo>
                    <a:pt x="2064034" y="775358"/>
                  </a:lnTo>
                  <a:cubicBezTo>
                    <a:pt x="2064034" y="781905"/>
                    <a:pt x="2058727" y="787212"/>
                    <a:pt x="2052180" y="787212"/>
                  </a:cubicBezTo>
                  <a:lnTo>
                    <a:pt x="11855" y="787212"/>
                  </a:lnTo>
                  <a:cubicBezTo>
                    <a:pt x="8711" y="787212"/>
                    <a:pt x="5695" y="785963"/>
                    <a:pt x="3472" y="783740"/>
                  </a:cubicBezTo>
                  <a:cubicBezTo>
                    <a:pt x="1249" y="781517"/>
                    <a:pt x="0" y="778502"/>
                    <a:pt x="0" y="775358"/>
                  </a:cubicBezTo>
                  <a:lnTo>
                    <a:pt x="0" y="11855"/>
                  </a:lnTo>
                  <a:cubicBezTo>
                    <a:pt x="0" y="5307"/>
                    <a:pt x="5307" y="0"/>
                    <a:pt x="1185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0" name="TextBox 10"/>
            <p:cNvSpPr txBox="1"/>
            <p:nvPr/>
          </p:nvSpPr>
          <p:spPr>
            <a:xfrm>
              <a:off x="0" y="-38100"/>
              <a:ext cx="2064034" cy="825312"/>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5561993" y="552204"/>
            <a:ext cx="7272808" cy="905758"/>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12" name="Group 12"/>
          <p:cNvGrpSpPr/>
          <p:nvPr/>
        </p:nvGrpSpPr>
        <p:grpSpPr>
          <a:xfrm>
            <a:off x="406716" y="6532539"/>
            <a:ext cx="7833031" cy="678138"/>
            <a:chOff x="0" y="0"/>
            <a:chExt cx="10444041" cy="904183"/>
          </a:xfrm>
        </p:grpSpPr>
        <p:grpSp>
          <p:nvGrpSpPr>
            <p:cNvPr id="13" name="Group 13"/>
            <p:cNvGrpSpPr/>
            <p:nvPr/>
          </p:nvGrpSpPr>
          <p:grpSpPr>
            <a:xfrm>
              <a:off x="0" y="0"/>
              <a:ext cx="10444041" cy="904183"/>
              <a:chOff x="0" y="0"/>
              <a:chExt cx="2063021" cy="178604"/>
            </a:xfrm>
          </p:grpSpPr>
          <p:sp>
            <p:nvSpPr>
              <p:cNvPr id="14" name="Freeform 14"/>
              <p:cNvSpPr/>
              <p:nvPr/>
            </p:nvSpPr>
            <p:spPr>
              <a:xfrm>
                <a:off x="0" y="0"/>
                <a:ext cx="2063021" cy="178604"/>
              </a:xfrm>
              <a:custGeom>
                <a:avLst/>
                <a:gdLst/>
                <a:ahLst/>
                <a:cxnLst/>
                <a:rect l="l" t="t" r="r" b="b"/>
                <a:pathLst>
                  <a:path w="2063021" h="178604">
                    <a:moveTo>
                      <a:pt x="11860" y="0"/>
                    </a:moveTo>
                    <a:lnTo>
                      <a:pt x="2051160" y="0"/>
                    </a:lnTo>
                    <a:cubicBezTo>
                      <a:pt x="2054306" y="0"/>
                      <a:pt x="2057322" y="1250"/>
                      <a:pt x="2059547" y="3474"/>
                    </a:cubicBezTo>
                    <a:cubicBezTo>
                      <a:pt x="2061771" y="5698"/>
                      <a:pt x="2063021" y="8715"/>
                      <a:pt x="2063021" y="11860"/>
                    </a:cubicBezTo>
                    <a:lnTo>
                      <a:pt x="2063021" y="166744"/>
                    </a:lnTo>
                    <a:cubicBezTo>
                      <a:pt x="2063021" y="169889"/>
                      <a:pt x="2061771" y="172906"/>
                      <a:pt x="2059547" y="175130"/>
                    </a:cubicBezTo>
                    <a:cubicBezTo>
                      <a:pt x="2057322" y="177355"/>
                      <a:pt x="2054306" y="178604"/>
                      <a:pt x="2051160" y="178604"/>
                    </a:cubicBezTo>
                    <a:lnTo>
                      <a:pt x="11860" y="178604"/>
                    </a:lnTo>
                    <a:cubicBezTo>
                      <a:pt x="8715" y="178604"/>
                      <a:pt x="5698" y="177355"/>
                      <a:pt x="3474" y="175130"/>
                    </a:cubicBezTo>
                    <a:cubicBezTo>
                      <a:pt x="1250" y="172906"/>
                      <a:pt x="0" y="169889"/>
                      <a:pt x="0" y="166744"/>
                    </a:cubicBezTo>
                    <a:lnTo>
                      <a:pt x="0" y="11860"/>
                    </a:lnTo>
                    <a:cubicBezTo>
                      <a:pt x="0" y="8715"/>
                      <a:pt x="1250" y="5698"/>
                      <a:pt x="3474" y="3474"/>
                    </a:cubicBezTo>
                    <a:cubicBezTo>
                      <a:pt x="5698" y="1250"/>
                      <a:pt x="8715" y="0"/>
                      <a:pt x="11860"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15" name="TextBox 15"/>
              <p:cNvSpPr txBox="1"/>
              <p:nvPr/>
            </p:nvSpPr>
            <p:spPr>
              <a:xfrm>
                <a:off x="0" y="-228600"/>
                <a:ext cx="2063021" cy="407204"/>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a:off x="0" y="700376"/>
              <a:ext cx="10444041" cy="203808"/>
              <a:chOff x="0" y="0"/>
              <a:chExt cx="2063021" cy="40258"/>
            </a:xfrm>
          </p:grpSpPr>
          <p:sp>
            <p:nvSpPr>
              <p:cNvPr id="17" name="Freeform 17"/>
              <p:cNvSpPr/>
              <p:nvPr/>
            </p:nvSpPr>
            <p:spPr>
              <a:xfrm>
                <a:off x="0" y="0"/>
                <a:ext cx="2063021" cy="40258"/>
              </a:xfrm>
              <a:custGeom>
                <a:avLst/>
                <a:gdLst/>
                <a:ahLst/>
                <a:cxnLst/>
                <a:rect l="l" t="t" r="r" b="b"/>
                <a:pathLst>
                  <a:path w="2063021" h="40258">
                    <a:moveTo>
                      <a:pt x="0" y="0"/>
                    </a:moveTo>
                    <a:lnTo>
                      <a:pt x="2063021" y="0"/>
                    </a:lnTo>
                    <a:lnTo>
                      <a:pt x="2063021"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18" name="TextBox 18"/>
              <p:cNvSpPr txBox="1"/>
              <p:nvPr/>
            </p:nvSpPr>
            <p:spPr>
              <a:xfrm>
                <a:off x="0" y="-228600"/>
                <a:ext cx="2063021" cy="268858"/>
              </a:xfrm>
              <a:prstGeom prst="rect">
                <a:avLst/>
              </a:prstGeom>
            </p:spPr>
            <p:txBody>
              <a:bodyPr lIns="50800" tIns="50800" rIns="50800" bIns="50800" rtlCol="0" anchor="ctr"/>
              <a:lstStyle/>
              <a:p>
                <a:pPr algn="ctr">
                  <a:lnSpc>
                    <a:spcPts val="2800"/>
                  </a:lnSpc>
                </a:pPr>
                <a:endParaRPr/>
              </a:p>
            </p:txBody>
          </p:sp>
        </p:grpSp>
      </p:grpSp>
      <p:grpSp>
        <p:nvGrpSpPr>
          <p:cNvPr id="22" name="Group 22"/>
          <p:cNvGrpSpPr/>
          <p:nvPr/>
        </p:nvGrpSpPr>
        <p:grpSpPr>
          <a:xfrm>
            <a:off x="3177974" y="2350079"/>
            <a:ext cx="14606986" cy="817106"/>
            <a:chOff x="0" y="0"/>
            <a:chExt cx="3847107" cy="144665"/>
          </a:xfrm>
        </p:grpSpPr>
        <p:sp>
          <p:nvSpPr>
            <p:cNvPr id="23" name="Freeform 23"/>
            <p:cNvSpPr/>
            <p:nvPr/>
          </p:nvSpPr>
          <p:spPr>
            <a:xfrm>
              <a:off x="0" y="0"/>
              <a:ext cx="3847107" cy="144665"/>
            </a:xfrm>
            <a:custGeom>
              <a:avLst/>
              <a:gdLst/>
              <a:ahLst/>
              <a:cxnLst/>
              <a:rect l="l" t="t" r="r" b="b"/>
              <a:pathLst>
                <a:path w="3847107" h="144665">
                  <a:moveTo>
                    <a:pt x="6360" y="0"/>
                  </a:moveTo>
                  <a:lnTo>
                    <a:pt x="3840747" y="0"/>
                  </a:lnTo>
                  <a:cubicBezTo>
                    <a:pt x="3844260" y="0"/>
                    <a:pt x="3847107" y="2848"/>
                    <a:pt x="3847107" y="6360"/>
                  </a:cubicBezTo>
                  <a:lnTo>
                    <a:pt x="3847107" y="138305"/>
                  </a:lnTo>
                  <a:cubicBezTo>
                    <a:pt x="3847107" y="141817"/>
                    <a:pt x="3844260" y="144665"/>
                    <a:pt x="3840747" y="144665"/>
                  </a:cubicBezTo>
                  <a:lnTo>
                    <a:pt x="6360" y="144665"/>
                  </a:lnTo>
                  <a:cubicBezTo>
                    <a:pt x="2848" y="144665"/>
                    <a:pt x="0" y="141817"/>
                    <a:pt x="0" y="138305"/>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24" name="TextBox 24"/>
            <p:cNvSpPr txBox="1"/>
            <p:nvPr/>
          </p:nvSpPr>
          <p:spPr>
            <a:xfrm>
              <a:off x="0" y="-38100"/>
              <a:ext cx="3847107" cy="182765"/>
            </a:xfrm>
            <a:prstGeom prst="rect">
              <a:avLst/>
            </a:prstGeom>
          </p:spPr>
          <p:txBody>
            <a:bodyPr lIns="50800" tIns="50800" rIns="50800" bIns="50800" rtlCol="0" anchor="ctr"/>
            <a:lstStyle/>
            <a:p>
              <a:pPr algn="ctr">
                <a:lnSpc>
                  <a:spcPts val="2940"/>
                </a:lnSpc>
              </a:pPr>
              <a:endParaRPr/>
            </a:p>
          </p:txBody>
        </p:sp>
      </p:grpSp>
      <p:sp>
        <p:nvSpPr>
          <p:cNvPr id="33" name="Freeform 33"/>
          <p:cNvSpPr/>
          <p:nvPr/>
        </p:nvSpPr>
        <p:spPr>
          <a:xfrm>
            <a:off x="3661029" y="1366161"/>
            <a:ext cx="2980081" cy="883027"/>
          </a:xfrm>
          <a:custGeom>
            <a:avLst/>
            <a:gdLst/>
            <a:ahLst/>
            <a:cxnLst/>
            <a:rect l="l" t="t" r="r" b="b"/>
            <a:pathLst>
              <a:path w="4423478" h="883027">
                <a:moveTo>
                  <a:pt x="0" y="0"/>
                </a:moveTo>
                <a:lnTo>
                  <a:pt x="4423478" y="0"/>
                </a:lnTo>
                <a:lnTo>
                  <a:pt x="4423478"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
        <p:nvSpPr>
          <p:cNvPr id="35" name="TextBox 35"/>
          <p:cNvSpPr txBox="1"/>
          <p:nvPr/>
        </p:nvSpPr>
        <p:spPr>
          <a:xfrm>
            <a:off x="5759624" y="415028"/>
            <a:ext cx="10378057" cy="696024"/>
          </a:xfrm>
          <a:prstGeom prst="rect">
            <a:avLst/>
          </a:prstGeom>
        </p:spPr>
        <p:txBody>
          <a:bodyPr wrap="square" lIns="0" tIns="0" rIns="0" bIns="0" rtlCol="0" anchor="t">
            <a:spAutoFit/>
          </a:bodyPr>
          <a:lstStyle/>
          <a:p>
            <a:pPr>
              <a:lnSpc>
                <a:spcPts val="5880"/>
              </a:lnSpc>
            </a:pPr>
            <a:r>
              <a:rPr lang="en-US" sz="4200" b="1" dirty="0">
                <a:solidFill>
                  <a:srgbClr val="178A8B"/>
                </a:solidFill>
                <a:latin typeface="Noto Sans JP Bold"/>
                <a:ea typeface="Noto Sans JP Bold"/>
                <a:cs typeface="Noto Sans JP Bold"/>
                <a:sym typeface="Noto Sans JP Bold"/>
              </a:rPr>
              <a:t>Market Analysis &amp; Strategy</a:t>
            </a:r>
          </a:p>
        </p:txBody>
      </p:sp>
      <p:sp>
        <p:nvSpPr>
          <p:cNvPr id="36" name="TextBox 36"/>
          <p:cNvSpPr txBox="1"/>
          <p:nvPr/>
        </p:nvSpPr>
        <p:spPr>
          <a:xfrm>
            <a:off x="479021" y="1520508"/>
            <a:ext cx="3336387" cy="495713"/>
          </a:xfrm>
          <a:prstGeom prst="rect">
            <a:avLst/>
          </a:prstGeom>
        </p:spPr>
        <p:txBody>
          <a:bodyPr wrap="square" lIns="0" tIns="0" rIns="0" bIns="0" rtlCol="0" anchor="t">
            <a:spAutoFit/>
          </a:bodyPr>
          <a:lstStyle/>
          <a:p>
            <a:pPr lvl="0">
              <a:lnSpc>
                <a:spcPts val="4199"/>
              </a:lnSpc>
              <a:spcBef>
                <a:spcPct val="0"/>
              </a:spcBef>
            </a:pPr>
            <a:r>
              <a:rPr lang="en-US" sz="2999" b="1" dirty="0">
                <a:solidFill>
                  <a:srgbClr val="178A8B"/>
                </a:solidFill>
                <a:latin typeface="Noto Sans JP Bold"/>
                <a:ea typeface="Noto Sans JP Bold"/>
                <a:cs typeface="Noto Sans JP Bold"/>
                <a:sym typeface="Noto Sans JP Bold"/>
              </a:rPr>
              <a:t>Market Research</a:t>
            </a:r>
            <a:endParaRPr lang="en-US" sz="2999" b="1" u="none" strike="noStrike" dirty="0">
              <a:solidFill>
                <a:srgbClr val="178A8B"/>
              </a:solidFill>
              <a:latin typeface="Noto Sans JP Bold"/>
              <a:ea typeface="Noto Sans JP Bold"/>
              <a:cs typeface="Noto Sans JP Bold"/>
              <a:sym typeface="Noto Sans JP Bold"/>
            </a:endParaRPr>
          </a:p>
        </p:txBody>
      </p:sp>
      <p:sp>
        <p:nvSpPr>
          <p:cNvPr id="37" name="TextBox 37"/>
          <p:cNvSpPr txBox="1"/>
          <p:nvPr/>
        </p:nvSpPr>
        <p:spPr>
          <a:xfrm>
            <a:off x="3311352" y="2413388"/>
            <a:ext cx="14282904" cy="689612"/>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Market Research: Singapore's organic food market size is estimated at approximately ¥50 billion as of 2023, with an annual growth rate of 5% projected.</a:t>
            </a:r>
            <a:endParaRPr lang="en-US" sz="2000" dirty="0">
              <a:solidFill>
                <a:srgbClr val="343434"/>
              </a:solidFill>
              <a:latin typeface="Noto Sans JP"/>
              <a:ea typeface="Noto Sans JP"/>
              <a:cs typeface="Noto Sans JP"/>
              <a:sym typeface="Noto Sans JP"/>
            </a:endParaRPr>
          </a:p>
        </p:txBody>
      </p:sp>
      <p:sp>
        <p:nvSpPr>
          <p:cNvPr id="38" name="TextBox 38"/>
          <p:cNvSpPr txBox="1"/>
          <p:nvPr/>
        </p:nvSpPr>
        <p:spPr>
          <a:xfrm>
            <a:off x="3311352" y="3382384"/>
            <a:ext cx="14121542" cy="330540"/>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Health-conscious affluent women aged 25-45. Office workers and high-income homemakers are the primary targets.</a:t>
            </a:r>
            <a:endParaRPr lang="en-US" sz="2000" dirty="0">
              <a:solidFill>
                <a:srgbClr val="343434"/>
              </a:solidFill>
              <a:latin typeface="Noto Sans JP"/>
              <a:ea typeface="Noto Sans JP"/>
              <a:cs typeface="Noto Sans JP"/>
              <a:sym typeface="Noto Sans JP"/>
            </a:endParaRPr>
          </a:p>
        </p:txBody>
      </p:sp>
      <p:sp>
        <p:nvSpPr>
          <p:cNvPr id="39" name="TextBox 39"/>
          <p:cNvSpPr txBox="1"/>
          <p:nvPr/>
        </p:nvSpPr>
        <p:spPr>
          <a:xfrm>
            <a:off x="3311352" y="4292605"/>
            <a:ext cx="13988163" cy="330540"/>
          </a:xfrm>
          <a:prstGeom prst="rect">
            <a:avLst/>
          </a:prstGeom>
        </p:spPr>
        <p:txBody>
          <a:bodyPr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Company A (specialized organic food chain), Company B (local company with strengths in online sales)</a:t>
            </a:r>
            <a:endParaRPr lang="en-US" sz="2000" dirty="0">
              <a:solidFill>
                <a:srgbClr val="343434"/>
              </a:solidFill>
              <a:latin typeface="Noto Sans JP"/>
              <a:ea typeface="Noto Sans JP"/>
              <a:cs typeface="Noto Sans JP"/>
              <a:sym typeface="Noto Sans JP"/>
            </a:endParaRPr>
          </a:p>
        </p:txBody>
      </p:sp>
      <p:sp>
        <p:nvSpPr>
          <p:cNvPr id="40" name="TextBox 40"/>
          <p:cNvSpPr txBox="1"/>
          <p:nvPr/>
        </p:nvSpPr>
        <p:spPr>
          <a:xfrm>
            <a:off x="3311352" y="5208540"/>
            <a:ext cx="13283342" cy="689612"/>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Demand for Japanese organic food is increasing due to rising health consciousness. There is a strong emphasis on safety and high quality.</a:t>
            </a:r>
            <a:endParaRPr lang="en-US" sz="2000" dirty="0">
              <a:solidFill>
                <a:srgbClr val="343434"/>
              </a:solidFill>
              <a:latin typeface="Noto Sans JP"/>
              <a:ea typeface="Noto Sans JP"/>
              <a:cs typeface="Noto Sans JP"/>
              <a:sym typeface="Noto Sans JP"/>
            </a:endParaRPr>
          </a:p>
        </p:txBody>
      </p:sp>
      <p:sp>
        <p:nvSpPr>
          <p:cNvPr id="41" name="Freeform 41"/>
          <p:cNvSpPr/>
          <p:nvPr/>
        </p:nvSpPr>
        <p:spPr>
          <a:xfrm>
            <a:off x="16940179" y="1352118"/>
            <a:ext cx="849676" cy="842241"/>
          </a:xfrm>
          <a:custGeom>
            <a:avLst/>
            <a:gdLst/>
            <a:ahLst/>
            <a:cxnLst/>
            <a:rect l="l" t="t" r="r" b="b"/>
            <a:pathLst>
              <a:path w="849676" h="842241">
                <a:moveTo>
                  <a:pt x="0" y="0"/>
                </a:moveTo>
                <a:lnTo>
                  <a:pt x="849676" y="0"/>
                </a:lnTo>
                <a:lnTo>
                  <a:pt x="849676" y="842241"/>
                </a:lnTo>
                <a:lnTo>
                  <a:pt x="0" y="842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42" name="TextBox 42"/>
          <p:cNvSpPr txBox="1"/>
          <p:nvPr/>
        </p:nvSpPr>
        <p:spPr>
          <a:xfrm>
            <a:off x="576078" y="2355500"/>
            <a:ext cx="2422682" cy="465192"/>
          </a:xfrm>
          <a:prstGeom prst="rect">
            <a:avLst/>
          </a:prstGeom>
        </p:spPr>
        <p:txBody>
          <a:bodyPr wrap="square" lIns="0" tIns="0" rIns="0" bIns="0" rtlCol="0" anchor="t">
            <a:spAutoFit/>
          </a:bodyPr>
          <a:lstStyle/>
          <a:p>
            <a:pPr lvl="0">
              <a:lnSpc>
                <a:spcPts val="4199"/>
              </a:lnSpc>
              <a:spcBef>
                <a:spcPct val="0"/>
              </a:spcBef>
            </a:pPr>
            <a:r>
              <a:rPr lang="en-US" altLang="ja-JP" sz="2000" b="1" dirty="0">
                <a:solidFill>
                  <a:srgbClr val="178A8B"/>
                </a:solidFill>
                <a:latin typeface="Noto Sans JP Bold"/>
                <a:ea typeface="Noto Sans JP Bold"/>
                <a:cs typeface="Noto Sans JP Bold"/>
                <a:sym typeface="Noto Sans JP Bold"/>
              </a:rPr>
              <a:t>Market Research</a:t>
            </a:r>
          </a:p>
        </p:txBody>
      </p:sp>
      <p:sp>
        <p:nvSpPr>
          <p:cNvPr id="43" name="TextBox 43"/>
          <p:cNvSpPr txBox="1"/>
          <p:nvPr/>
        </p:nvSpPr>
        <p:spPr>
          <a:xfrm>
            <a:off x="576078" y="3355156"/>
            <a:ext cx="3336387" cy="689612"/>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Target Customer </a:t>
            </a:r>
            <a:br>
              <a:rPr lang="en-US" sz="2000" b="1" dirty="0">
                <a:solidFill>
                  <a:srgbClr val="178A8B"/>
                </a:solidFill>
                <a:latin typeface="Noto Sans JP Bold"/>
                <a:ea typeface="Noto Sans JP Bold"/>
                <a:cs typeface="Noto Sans JP Bold"/>
                <a:sym typeface="Noto Sans JP Bold"/>
              </a:rPr>
            </a:br>
            <a:r>
              <a:rPr lang="en-US" sz="2000" b="1" dirty="0">
                <a:solidFill>
                  <a:srgbClr val="178A8B"/>
                </a:solidFill>
                <a:latin typeface="Noto Sans JP Bold"/>
                <a:ea typeface="Noto Sans JP Bold"/>
                <a:cs typeface="Noto Sans JP Bold"/>
                <a:sym typeface="Noto Sans JP Bold"/>
              </a:rPr>
              <a:t>Segment</a:t>
            </a:r>
          </a:p>
        </p:txBody>
      </p:sp>
      <p:sp>
        <p:nvSpPr>
          <p:cNvPr id="44" name="TextBox 44"/>
          <p:cNvSpPr txBox="1"/>
          <p:nvPr/>
        </p:nvSpPr>
        <p:spPr>
          <a:xfrm>
            <a:off x="576078" y="4346891"/>
            <a:ext cx="2484229" cy="339725"/>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Competitors</a:t>
            </a:r>
          </a:p>
        </p:txBody>
      </p:sp>
      <p:sp>
        <p:nvSpPr>
          <p:cNvPr id="45" name="TextBox 45"/>
          <p:cNvSpPr txBox="1"/>
          <p:nvPr/>
        </p:nvSpPr>
        <p:spPr>
          <a:xfrm>
            <a:off x="576078" y="5215646"/>
            <a:ext cx="2484228" cy="689612"/>
          </a:xfrm>
          <a:prstGeom prst="rect">
            <a:avLst/>
          </a:prstGeom>
        </p:spPr>
        <p:txBody>
          <a:bodyPr wrap="square" lIns="0" tIns="0" rIns="0" bIns="0" rtlCol="0" anchor="t">
            <a:spAutoFit/>
          </a:bodyPr>
          <a:lstStyle/>
          <a:p>
            <a:pPr>
              <a:lnSpc>
                <a:spcPts val="2800"/>
              </a:lnSpc>
              <a:spcBef>
                <a:spcPct val="0"/>
              </a:spcBef>
            </a:pPr>
            <a:r>
              <a:rPr lang="en-US" sz="2000" b="1" dirty="0">
                <a:solidFill>
                  <a:srgbClr val="178A8B"/>
                </a:solidFill>
                <a:latin typeface="Noto Sans JP Bold"/>
                <a:ea typeface="Noto Sans JP Bold"/>
                <a:cs typeface="Noto Sans JP Bold"/>
                <a:sym typeface="Noto Sans JP Bold"/>
              </a:rPr>
              <a:t>Local Consumer Needs</a:t>
            </a:r>
          </a:p>
        </p:txBody>
      </p:sp>
      <p:sp>
        <p:nvSpPr>
          <p:cNvPr id="46" name="TextBox 46"/>
          <p:cNvSpPr txBox="1"/>
          <p:nvPr/>
        </p:nvSpPr>
        <p:spPr>
          <a:xfrm>
            <a:off x="10242996" y="7359650"/>
            <a:ext cx="7451243" cy="1600118"/>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Outlines how to deploy the company's products/services based on market analysis results. Presents specific strategies for establishing competitive advantage, pricing, and developing sales channels.</a:t>
            </a:r>
            <a:endParaRPr lang="en-US" sz="2000" dirty="0">
              <a:solidFill>
                <a:srgbClr val="343434"/>
              </a:solidFill>
              <a:latin typeface="Noto Sans JP"/>
              <a:ea typeface="Noto Sans JP"/>
              <a:cs typeface="Noto Sans JP"/>
              <a:sym typeface="Noto Sans JP"/>
            </a:endParaRPr>
          </a:p>
        </p:txBody>
      </p:sp>
      <p:sp>
        <p:nvSpPr>
          <p:cNvPr id="47" name="TextBox 47"/>
          <p:cNvSpPr txBox="1"/>
          <p:nvPr/>
        </p:nvSpPr>
        <p:spPr>
          <a:xfrm>
            <a:off x="2857459" y="6648587"/>
            <a:ext cx="2927695"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Noto Sans JP Bold"/>
                <a:ea typeface="Noto Sans JP Bold"/>
                <a:cs typeface="Noto Sans JP Bold"/>
                <a:sym typeface="Noto Sans JP Bold"/>
              </a:rPr>
              <a:t>Market Analysis</a:t>
            </a:r>
          </a:p>
        </p:txBody>
      </p:sp>
      <p:sp>
        <p:nvSpPr>
          <p:cNvPr id="48" name="TextBox 48"/>
          <p:cNvSpPr txBox="1"/>
          <p:nvPr/>
        </p:nvSpPr>
        <p:spPr>
          <a:xfrm>
            <a:off x="616124" y="7359650"/>
            <a:ext cx="7410367" cy="1600118"/>
          </a:xfrm>
          <a:prstGeom prst="rect">
            <a:avLst/>
          </a:prstGeom>
        </p:spPr>
        <p:txBody>
          <a:bodyPr lIns="0" tIns="0" rIns="0" bIns="0" rtlCol="0" anchor="t">
            <a:spAutoFit/>
          </a:bodyPr>
          <a:lstStyle/>
          <a:p>
            <a:pPr fontAlgn="base">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Analyzes market trends, growth potential, challenges, and opportunities based on data and research findings. Forecasts the business's future viability and clarifies risks and opportunities.</a:t>
            </a:r>
            <a:endParaRPr lang="ja-JP" altLang="en-US" sz="2000" b="0" i="0" dirty="0">
              <a:solidFill>
                <a:srgbClr val="222222"/>
              </a:solidFill>
              <a:effectLst/>
              <a:latin typeface="Noto Sans JP" panose="020B0200000000000000" pitchFamily="34" charset="-128"/>
              <a:ea typeface="Noto Sans JP" panose="020B0200000000000000" pitchFamily="34" charset="-128"/>
            </a:endParaRPr>
          </a:p>
        </p:txBody>
      </p:sp>
      <p:grpSp>
        <p:nvGrpSpPr>
          <p:cNvPr id="49" name="Group 49"/>
          <p:cNvGrpSpPr/>
          <p:nvPr/>
        </p:nvGrpSpPr>
        <p:grpSpPr>
          <a:xfrm rot="-5400000">
            <a:off x="8425511" y="7741885"/>
            <a:ext cx="1545773" cy="570255"/>
            <a:chOff x="0" y="0"/>
            <a:chExt cx="593109" cy="218806"/>
          </a:xfrm>
        </p:grpSpPr>
        <p:sp>
          <p:nvSpPr>
            <p:cNvPr id="50" name="Freeform 50"/>
            <p:cNvSpPr/>
            <p:nvPr/>
          </p:nvSpPr>
          <p:spPr>
            <a:xfrm>
              <a:off x="0" y="0"/>
              <a:ext cx="593109" cy="218806"/>
            </a:xfrm>
            <a:custGeom>
              <a:avLst/>
              <a:gdLst/>
              <a:ahLst/>
              <a:cxnLst/>
              <a:rect l="l" t="t" r="r" b="b"/>
              <a:pathLst>
                <a:path w="593109" h="218806">
                  <a:moveTo>
                    <a:pt x="296555" y="218806"/>
                  </a:moveTo>
                  <a:lnTo>
                    <a:pt x="593109" y="0"/>
                  </a:lnTo>
                  <a:lnTo>
                    <a:pt x="0" y="0"/>
                  </a:lnTo>
                  <a:lnTo>
                    <a:pt x="296555" y="218806"/>
                  </a:lnTo>
                  <a:close/>
                </a:path>
              </a:pathLst>
            </a:custGeom>
            <a:solidFill>
              <a:srgbClr val="178A8B">
                <a:alpha val="40000"/>
              </a:srgbClr>
            </a:solidFill>
          </p:spPr>
          <p:txBody>
            <a:bodyPr/>
            <a:lstStyle/>
            <a:p>
              <a:endParaRPr lang="ja-JP" altLang="en-US"/>
            </a:p>
          </p:txBody>
        </p:sp>
        <p:sp>
          <p:nvSpPr>
            <p:cNvPr id="51" name="TextBox 51"/>
            <p:cNvSpPr txBox="1"/>
            <p:nvPr/>
          </p:nvSpPr>
          <p:spPr>
            <a:xfrm>
              <a:off x="92673" y="-22471"/>
              <a:ext cx="407763" cy="139688"/>
            </a:xfrm>
            <a:prstGeom prst="rect">
              <a:avLst/>
            </a:prstGeom>
          </p:spPr>
          <p:txBody>
            <a:bodyPr lIns="50800" tIns="50800" rIns="50800" bIns="50800" rtlCol="0" anchor="ctr"/>
            <a:lstStyle/>
            <a:p>
              <a:pPr algn="ctr">
                <a:lnSpc>
                  <a:spcPts val="2940"/>
                </a:lnSpc>
              </a:pPr>
              <a:endParaRPr/>
            </a:p>
          </p:txBody>
        </p:sp>
      </p:grpSp>
      <p:grpSp>
        <p:nvGrpSpPr>
          <p:cNvPr id="52" name="Group 52"/>
          <p:cNvGrpSpPr/>
          <p:nvPr/>
        </p:nvGrpSpPr>
        <p:grpSpPr>
          <a:xfrm>
            <a:off x="10052102" y="6532539"/>
            <a:ext cx="7833031" cy="678138"/>
            <a:chOff x="0" y="0"/>
            <a:chExt cx="10444041" cy="904183"/>
          </a:xfrm>
        </p:grpSpPr>
        <p:grpSp>
          <p:nvGrpSpPr>
            <p:cNvPr id="53" name="Group 53"/>
            <p:cNvGrpSpPr/>
            <p:nvPr/>
          </p:nvGrpSpPr>
          <p:grpSpPr>
            <a:xfrm>
              <a:off x="0" y="0"/>
              <a:ext cx="10444041" cy="904183"/>
              <a:chOff x="0" y="0"/>
              <a:chExt cx="2063021" cy="178604"/>
            </a:xfrm>
          </p:grpSpPr>
          <p:sp>
            <p:nvSpPr>
              <p:cNvPr id="54" name="Freeform 54"/>
              <p:cNvSpPr/>
              <p:nvPr/>
            </p:nvSpPr>
            <p:spPr>
              <a:xfrm>
                <a:off x="0" y="0"/>
                <a:ext cx="2063021" cy="178604"/>
              </a:xfrm>
              <a:custGeom>
                <a:avLst/>
                <a:gdLst/>
                <a:ahLst/>
                <a:cxnLst/>
                <a:rect l="l" t="t" r="r" b="b"/>
                <a:pathLst>
                  <a:path w="2063021" h="178604">
                    <a:moveTo>
                      <a:pt x="11860" y="0"/>
                    </a:moveTo>
                    <a:lnTo>
                      <a:pt x="2051160" y="0"/>
                    </a:lnTo>
                    <a:cubicBezTo>
                      <a:pt x="2054306" y="0"/>
                      <a:pt x="2057322" y="1250"/>
                      <a:pt x="2059547" y="3474"/>
                    </a:cubicBezTo>
                    <a:cubicBezTo>
                      <a:pt x="2061771" y="5698"/>
                      <a:pt x="2063021" y="8715"/>
                      <a:pt x="2063021" y="11860"/>
                    </a:cubicBezTo>
                    <a:lnTo>
                      <a:pt x="2063021" y="166744"/>
                    </a:lnTo>
                    <a:cubicBezTo>
                      <a:pt x="2063021" y="169889"/>
                      <a:pt x="2061771" y="172906"/>
                      <a:pt x="2059547" y="175130"/>
                    </a:cubicBezTo>
                    <a:cubicBezTo>
                      <a:pt x="2057322" y="177355"/>
                      <a:pt x="2054306" y="178604"/>
                      <a:pt x="2051160" y="178604"/>
                    </a:cubicBezTo>
                    <a:lnTo>
                      <a:pt x="11860" y="178604"/>
                    </a:lnTo>
                    <a:cubicBezTo>
                      <a:pt x="8715" y="178604"/>
                      <a:pt x="5698" y="177355"/>
                      <a:pt x="3474" y="175130"/>
                    </a:cubicBezTo>
                    <a:cubicBezTo>
                      <a:pt x="1250" y="172906"/>
                      <a:pt x="0" y="169889"/>
                      <a:pt x="0" y="166744"/>
                    </a:cubicBezTo>
                    <a:lnTo>
                      <a:pt x="0" y="11860"/>
                    </a:lnTo>
                    <a:cubicBezTo>
                      <a:pt x="0" y="8715"/>
                      <a:pt x="1250" y="5698"/>
                      <a:pt x="3474" y="3474"/>
                    </a:cubicBezTo>
                    <a:cubicBezTo>
                      <a:pt x="5698" y="1250"/>
                      <a:pt x="8715" y="0"/>
                      <a:pt x="11860"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55" name="TextBox 55"/>
              <p:cNvSpPr txBox="1"/>
              <p:nvPr/>
            </p:nvSpPr>
            <p:spPr>
              <a:xfrm>
                <a:off x="0" y="-228600"/>
                <a:ext cx="2063021" cy="407204"/>
              </a:xfrm>
              <a:prstGeom prst="rect">
                <a:avLst/>
              </a:prstGeom>
            </p:spPr>
            <p:txBody>
              <a:bodyPr lIns="50800" tIns="50800" rIns="50800" bIns="50800" rtlCol="0" anchor="ctr"/>
              <a:lstStyle/>
              <a:p>
                <a:pPr algn="ctr">
                  <a:lnSpc>
                    <a:spcPts val="2800"/>
                  </a:lnSpc>
                </a:pPr>
                <a:endParaRPr/>
              </a:p>
            </p:txBody>
          </p:sp>
        </p:grpSp>
        <p:grpSp>
          <p:nvGrpSpPr>
            <p:cNvPr id="56" name="Group 56"/>
            <p:cNvGrpSpPr/>
            <p:nvPr/>
          </p:nvGrpSpPr>
          <p:grpSpPr>
            <a:xfrm>
              <a:off x="0" y="700376"/>
              <a:ext cx="10444041" cy="203808"/>
              <a:chOff x="0" y="0"/>
              <a:chExt cx="2063021" cy="40258"/>
            </a:xfrm>
          </p:grpSpPr>
          <p:sp>
            <p:nvSpPr>
              <p:cNvPr id="57" name="Freeform 57"/>
              <p:cNvSpPr/>
              <p:nvPr/>
            </p:nvSpPr>
            <p:spPr>
              <a:xfrm>
                <a:off x="0" y="0"/>
                <a:ext cx="2063021" cy="40258"/>
              </a:xfrm>
              <a:custGeom>
                <a:avLst/>
                <a:gdLst/>
                <a:ahLst/>
                <a:cxnLst/>
                <a:rect l="l" t="t" r="r" b="b"/>
                <a:pathLst>
                  <a:path w="2063021" h="40258">
                    <a:moveTo>
                      <a:pt x="0" y="0"/>
                    </a:moveTo>
                    <a:lnTo>
                      <a:pt x="2063021" y="0"/>
                    </a:lnTo>
                    <a:lnTo>
                      <a:pt x="2063021"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58" name="TextBox 58"/>
              <p:cNvSpPr txBox="1"/>
              <p:nvPr/>
            </p:nvSpPr>
            <p:spPr>
              <a:xfrm>
                <a:off x="0" y="-228600"/>
                <a:ext cx="2063021" cy="268858"/>
              </a:xfrm>
              <a:prstGeom prst="rect">
                <a:avLst/>
              </a:prstGeom>
            </p:spPr>
            <p:txBody>
              <a:bodyPr lIns="50800" tIns="50800" rIns="50800" bIns="50800" rtlCol="0" anchor="ctr"/>
              <a:lstStyle/>
              <a:p>
                <a:pPr algn="ctr">
                  <a:lnSpc>
                    <a:spcPts val="2800"/>
                  </a:lnSpc>
                </a:pPr>
                <a:endParaRPr/>
              </a:p>
            </p:txBody>
          </p:sp>
        </p:grpSp>
      </p:grpSp>
      <p:sp>
        <p:nvSpPr>
          <p:cNvPr id="59" name="TextBox 59"/>
          <p:cNvSpPr txBox="1"/>
          <p:nvPr/>
        </p:nvSpPr>
        <p:spPr>
          <a:xfrm>
            <a:off x="13519846" y="6661894"/>
            <a:ext cx="1399319"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Noto Sans JP Bold"/>
                <a:ea typeface="Noto Sans JP Bold"/>
                <a:cs typeface="Noto Sans JP Bold"/>
                <a:sym typeface="Noto Sans JP Bold"/>
              </a:rPr>
              <a:t>Strategy</a:t>
            </a:r>
          </a:p>
        </p:txBody>
      </p:sp>
      <p:sp>
        <p:nvSpPr>
          <p:cNvPr id="2" name="Freeform 33">
            <a:extLst>
              <a:ext uri="{FF2B5EF4-FFF2-40B4-BE49-F238E27FC236}">
                <a16:creationId xmlns:a16="http://schemas.microsoft.com/office/drawing/2014/main" id="{679CC551-B729-AB6E-FBC0-C02D0A37FDBD}"/>
              </a:ext>
            </a:extLst>
          </p:cNvPr>
          <p:cNvSpPr/>
          <p:nvPr/>
        </p:nvSpPr>
        <p:spPr>
          <a:xfrm>
            <a:off x="6679209" y="1366161"/>
            <a:ext cx="2980081" cy="883027"/>
          </a:xfrm>
          <a:custGeom>
            <a:avLst/>
            <a:gdLst/>
            <a:ahLst/>
            <a:cxnLst/>
            <a:rect l="l" t="t" r="r" b="b"/>
            <a:pathLst>
              <a:path w="4423478" h="883027">
                <a:moveTo>
                  <a:pt x="0" y="0"/>
                </a:moveTo>
                <a:lnTo>
                  <a:pt x="4423478" y="0"/>
                </a:lnTo>
                <a:lnTo>
                  <a:pt x="4423478"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
        <p:nvSpPr>
          <p:cNvPr id="3" name="Freeform 33">
            <a:extLst>
              <a:ext uri="{FF2B5EF4-FFF2-40B4-BE49-F238E27FC236}">
                <a16:creationId xmlns:a16="http://schemas.microsoft.com/office/drawing/2014/main" id="{A3EFD0D2-9126-6531-F4F2-492A2E653F00}"/>
              </a:ext>
            </a:extLst>
          </p:cNvPr>
          <p:cNvSpPr/>
          <p:nvPr/>
        </p:nvSpPr>
        <p:spPr>
          <a:xfrm>
            <a:off x="9711286" y="1358774"/>
            <a:ext cx="2980081" cy="883027"/>
          </a:xfrm>
          <a:custGeom>
            <a:avLst/>
            <a:gdLst/>
            <a:ahLst/>
            <a:cxnLst/>
            <a:rect l="l" t="t" r="r" b="b"/>
            <a:pathLst>
              <a:path w="4423478" h="883027">
                <a:moveTo>
                  <a:pt x="0" y="0"/>
                </a:moveTo>
                <a:lnTo>
                  <a:pt x="4423478" y="0"/>
                </a:lnTo>
                <a:lnTo>
                  <a:pt x="4423478"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
        <p:nvSpPr>
          <p:cNvPr id="4" name="Freeform 33">
            <a:extLst>
              <a:ext uri="{FF2B5EF4-FFF2-40B4-BE49-F238E27FC236}">
                <a16:creationId xmlns:a16="http://schemas.microsoft.com/office/drawing/2014/main" id="{9BC6351A-0B5A-4239-C599-2ADBEE04388A}"/>
              </a:ext>
            </a:extLst>
          </p:cNvPr>
          <p:cNvSpPr/>
          <p:nvPr/>
        </p:nvSpPr>
        <p:spPr>
          <a:xfrm>
            <a:off x="12729466" y="1366161"/>
            <a:ext cx="2980081" cy="883027"/>
          </a:xfrm>
          <a:custGeom>
            <a:avLst/>
            <a:gdLst/>
            <a:ahLst/>
            <a:cxnLst/>
            <a:rect l="l" t="t" r="r" b="b"/>
            <a:pathLst>
              <a:path w="4423478" h="883027">
                <a:moveTo>
                  <a:pt x="0" y="0"/>
                </a:moveTo>
                <a:lnTo>
                  <a:pt x="4423478" y="0"/>
                </a:lnTo>
                <a:lnTo>
                  <a:pt x="4423478"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
        <p:nvSpPr>
          <p:cNvPr id="60" name="Freeform 33">
            <a:extLst>
              <a:ext uri="{FF2B5EF4-FFF2-40B4-BE49-F238E27FC236}">
                <a16:creationId xmlns:a16="http://schemas.microsoft.com/office/drawing/2014/main" id="{14AFF5DA-66B1-0E75-8808-67104315274E}"/>
              </a:ext>
            </a:extLst>
          </p:cNvPr>
          <p:cNvSpPr/>
          <p:nvPr/>
        </p:nvSpPr>
        <p:spPr>
          <a:xfrm>
            <a:off x="13940783" y="1380153"/>
            <a:ext cx="2980081" cy="883027"/>
          </a:xfrm>
          <a:custGeom>
            <a:avLst/>
            <a:gdLst/>
            <a:ahLst/>
            <a:cxnLst/>
            <a:rect l="l" t="t" r="r" b="b"/>
            <a:pathLst>
              <a:path w="4423478" h="883027">
                <a:moveTo>
                  <a:pt x="0" y="0"/>
                </a:moveTo>
                <a:lnTo>
                  <a:pt x="4423478" y="0"/>
                </a:lnTo>
                <a:lnTo>
                  <a:pt x="4423478"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440945" y="7952316"/>
            <a:ext cx="17406111" cy="1920898"/>
            <a:chOff x="0" y="0"/>
            <a:chExt cx="4584325" cy="505915"/>
          </a:xfrm>
        </p:grpSpPr>
        <p:sp>
          <p:nvSpPr>
            <p:cNvPr id="6" name="Freeform 6"/>
            <p:cNvSpPr/>
            <p:nvPr/>
          </p:nvSpPr>
          <p:spPr>
            <a:xfrm>
              <a:off x="0" y="0"/>
              <a:ext cx="4584326" cy="505915"/>
            </a:xfrm>
            <a:custGeom>
              <a:avLst/>
              <a:gdLst/>
              <a:ahLst/>
              <a:cxnLst/>
              <a:rect l="l" t="t" r="r" b="b"/>
              <a:pathLst>
                <a:path w="4584326" h="505915">
                  <a:moveTo>
                    <a:pt x="5337" y="0"/>
                  </a:moveTo>
                  <a:lnTo>
                    <a:pt x="4578988" y="0"/>
                  </a:lnTo>
                  <a:cubicBezTo>
                    <a:pt x="4580404" y="0"/>
                    <a:pt x="4581761" y="562"/>
                    <a:pt x="4582762" y="1563"/>
                  </a:cubicBezTo>
                  <a:cubicBezTo>
                    <a:pt x="4583763" y="2564"/>
                    <a:pt x="4584326" y="3922"/>
                    <a:pt x="4584326" y="5337"/>
                  </a:cubicBezTo>
                  <a:lnTo>
                    <a:pt x="4584326" y="500578"/>
                  </a:lnTo>
                  <a:cubicBezTo>
                    <a:pt x="4584326" y="501994"/>
                    <a:pt x="4583763" y="503351"/>
                    <a:pt x="4582762" y="504352"/>
                  </a:cubicBezTo>
                  <a:cubicBezTo>
                    <a:pt x="4581761" y="505353"/>
                    <a:pt x="4580404" y="505915"/>
                    <a:pt x="4578988" y="505915"/>
                  </a:cubicBezTo>
                  <a:lnTo>
                    <a:pt x="5337" y="505915"/>
                  </a:lnTo>
                  <a:cubicBezTo>
                    <a:pt x="3922" y="505915"/>
                    <a:pt x="2564" y="505353"/>
                    <a:pt x="1563" y="504352"/>
                  </a:cubicBezTo>
                  <a:cubicBezTo>
                    <a:pt x="562" y="503351"/>
                    <a:pt x="0" y="501994"/>
                    <a:pt x="0" y="500578"/>
                  </a:cubicBezTo>
                  <a:lnTo>
                    <a:pt x="0" y="5337"/>
                  </a:lnTo>
                  <a:cubicBezTo>
                    <a:pt x="0" y="3922"/>
                    <a:pt x="562" y="2564"/>
                    <a:pt x="1563" y="1563"/>
                  </a:cubicBezTo>
                  <a:cubicBezTo>
                    <a:pt x="2564" y="562"/>
                    <a:pt x="3922" y="0"/>
                    <a:pt x="5337"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4584325" cy="544015"/>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440945" y="7952316"/>
            <a:ext cx="17406111" cy="678138"/>
            <a:chOff x="0" y="0"/>
            <a:chExt cx="23208147" cy="904183"/>
          </a:xfrm>
        </p:grpSpPr>
        <p:grpSp>
          <p:nvGrpSpPr>
            <p:cNvPr id="9" name="Group 9"/>
            <p:cNvGrpSpPr/>
            <p:nvPr/>
          </p:nvGrpSpPr>
          <p:grpSpPr>
            <a:xfrm>
              <a:off x="0" y="0"/>
              <a:ext cx="23208147" cy="904183"/>
              <a:chOff x="0" y="0"/>
              <a:chExt cx="4584325" cy="178604"/>
            </a:xfrm>
          </p:grpSpPr>
          <p:sp>
            <p:nvSpPr>
              <p:cNvPr id="10" name="Freeform 10"/>
              <p:cNvSpPr/>
              <p:nvPr/>
            </p:nvSpPr>
            <p:spPr>
              <a:xfrm>
                <a:off x="0" y="0"/>
                <a:ext cx="4584326" cy="178604"/>
              </a:xfrm>
              <a:custGeom>
                <a:avLst/>
                <a:gdLst/>
                <a:ahLst/>
                <a:cxnLst/>
                <a:rect l="l" t="t" r="r" b="b"/>
                <a:pathLst>
                  <a:path w="4584326" h="178604">
                    <a:moveTo>
                      <a:pt x="5337" y="0"/>
                    </a:moveTo>
                    <a:lnTo>
                      <a:pt x="4578988" y="0"/>
                    </a:lnTo>
                    <a:cubicBezTo>
                      <a:pt x="4580404" y="0"/>
                      <a:pt x="4581761" y="562"/>
                      <a:pt x="4582762" y="1563"/>
                    </a:cubicBezTo>
                    <a:cubicBezTo>
                      <a:pt x="4583763" y="2564"/>
                      <a:pt x="4584326" y="3922"/>
                      <a:pt x="4584326" y="5337"/>
                    </a:cubicBezTo>
                    <a:lnTo>
                      <a:pt x="4584326" y="173267"/>
                    </a:lnTo>
                    <a:cubicBezTo>
                      <a:pt x="4584326" y="174682"/>
                      <a:pt x="4583763" y="176040"/>
                      <a:pt x="4582762" y="177041"/>
                    </a:cubicBezTo>
                    <a:cubicBezTo>
                      <a:pt x="4581761" y="178042"/>
                      <a:pt x="4580404" y="178604"/>
                      <a:pt x="4578988" y="178604"/>
                    </a:cubicBezTo>
                    <a:lnTo>
                      <a:pt x="5337" y="178604"/>
                    </a:lnTo>
                    <a:cubicBezTo>
                      <a:pt x="3922" y="178604"/>
                      <a:pt x="2564" y="178042"/>
                      <a:pt x="1563" y="177041"/>
                    </a:cubicBezTo>
                    <a:cubicBezTo>
                      <a:pt x="562" y="176040"/>
                      <a:pt x="0" y="174682"/>
                      <a:pt x="0" y="173267"/>
                    </a:cubicBezTo>
                    <a:lnTo>
                      <a:pt x="0" y="5337"/>
                    </a:lnTo>
                    <a:cubicBezTo>
                      <a:pt x="0" y="3922"/>
                      <a:pt x="562" y="2564"/>
                      <a:pt x="1563" y="1563"/>
                    </a:cubicBezTo>
                    <a:cubicBezTo>
                      <a:pt x="2564" y="562"/>
                      <a:pt x="3922" y="0"/>
                      <a:pt x="5337"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11" name="TextBox 11"/>
              <p:cNvSpPr txBox="1"/>
              <p:nvPr/>
            </p:nvSpPr>
            <p:spPr>
              <a:xfrm>
                <a:off x="0" y="-228600"/>
                <a:ext cx="4584325" cy="407204"/>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0" y="700376"/>
              <a:ext cx="23208147" cy="203808"/>
              <a:chOff x="0" y="0"/>
              <a:chExt cx="4584325" cy="40258"/>
            </a:xfrm>
          </p:grpSpPr>
          <p:sp>
            <p:nvSpPr>
              <p:cNvPr id="13" name="Freeform 13"/>
              <p:cNvSpPr/>
              <p:nvPr/>
            </p:nvSpPr>
            <p:spPr>
              <a:xfrm>
                <a:off x="0" y="0"/>
                <a:ext cx="4584326" cy="40258"/>
              </a:xfrm>
              <a:custGeom>
                <a:avLst/>
                <a:gdLst/>
                <a:ahLst/>
                <a:cxnLst/>
                <a:rect l="l" t="t" r="r" b="b"/>
                <a:pathLst>
                  <a:path w="4584326" h="40258">
                    <a:moveTo>
                      <a:pt x="0" y="0"/>
                    </a:moveTo>
                    <a:lnTo>
                      <a:pt x="4584326" y="0"/>
                    </a:lnTo>
                    <a:lnTo>
                      <a:pt x="4584326"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14" name="TextBox 14"/>
              <p:cNvSpPr txBox="1"/>
              <p:nvPr/>
            </p:nvSpPr>
            <p:spPr>
              <a:xfrm>
                <a:off x="0" y="-228600"/>
                <a:ext cx="4584325" cy="268858"/>
              </a:xfrm>
              <a:prstGeom prst="rect">
                <a:avLst/>
              </a:prstGeom>
            </p:spPr>
            <p:txBody>
              <a:bodyPr lIns="50800" tIns="50800" rIns="50800" bIns="50800" rtlCol="0" anchor="ctr"/>
              <a:lstStyle/>
              <a:p>
                <a:pPr algn="ctr">
                  <a:lnSpc>
                    <a:spcPts val="2800"/>
                  </a:lnSpc>
                </a:pPr>
                <a:endParaRPr/>
              </a:p>
            </p:txBody>
          </p:sp>
        </p:grpSp>
      </p:grpSp>
      <p:grpSp>
        <p:nvGrpSpPr>
          <p:cNvPr id="15" name="Group 15"/>
          <p:cNvGrpSpPr/>
          <p:nvPr/>
        </p:nvGrpSpPr>
        <p:grpSpPr>
          <a:xfrm>
            <a:off x="5471592" y="401956"/>
            <a:ext cx="7450989" cy="932558"/>
            <a:chOff x="0" y="0"/>
            <a:chExt cx="8181891" cy="1284677"/>
          </a:xfrm>
        </p:grpSpPr>
        <p:sp>
          <p:nvSpPr>
            <p:cNvPr id="16" name="Freeform 16"/>
            <p:cNvSpPr/>
            <p:nvPr/>
          </p:nvSpPr>
          <p:spPr>
            <a:xfrm>
              <a:off x="0" y="62070"/>
              <a:ext cx="6564336" cy="1222608"/>
            </a:xfrm>
            <a:custGeom>
              <a:avLst/>
              <a:gdLst/>
              <a:ahLst/>
              <a:cxnLst/>
              <a:rect l="l" t="t" r="r" b="b"/>
              <a:pathLst>
                <a:path w="6564336" h="1222608">
                  <a:moveTo>
                    <a:pt x="0" y="0"/>
                  </a:moveTo>
                  <a:lnTo>
                    <a:pt x="6564336" y="0"/>
                  </a:lnTo>
                  <a:lnTo>
                    <a:pt x="6564336" y="1222607"/>
                  </a:lnTo>
                  <a:lnTo>
                    <a:pt x="0" y="122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17" name="Freeform 17"/>
            <p:cNvSpPr/>
            <p:nvPr/>
          </p:nvSpPr>
          <p:spPr>
            <a:xfrm>
              <a:off x="5951698" y="0"/>
              <a:ext cx="2230192" cy="1222608"/>
            </a:xfrm>
            <a:custGeom>
              <a:avLst/>
              <a:gdLst/>
              <a:ahLst/>
              <a:cxnLst/>
              <a:rect l="l" t="t" r="r" b="b"/>
              <a:pathLst>
                <a:path w="2230192" h="1222608">
                  <a:moveTo>
                    <a:pt x="0" y="0"/>
                  </a:moveTo>
                  <a:lnTo>
                    <a:pt x="2230193" y="0"/>
                  </a:lnTo>
                  <a:lnTo>
                    <a:pt x="2230193" y="1222608"/>
                  </a:lnTo>
                  <a:lnTo>
                    <a:pt x="0" y="1222608"/>
                  </a:lnTo>
                  <a:lnTo>
                    <a:pt x="0" y="0"/>
                  </a:lnTo>
                  <a:close/>
                </a:path>
              </a:pathLst>
            </a:custGeom>
            <a:blipFill>
              <a:blip r:embed="rId4">
                <a:extLst>
                  <a:ext uri="{96DAC541-7B7A-43D3-8B79-37D633B846F1}">
                    <asvg:svgBlip xmlns:asvg="http://schemas.microsoft.com/office/drawing/2016/SVG/main" r:embed="rId5"/>
                  </a:ext>
                </a:extLst>
              </a:blip>
              <a:stretch>
                <a:fillRect l="-194339"/>
              </a:stretch>
            </a:blipFill>
          </p:spPr>
          <p:txBody>
            <a:bodyPr/>
            <a:lstStyle/>
            <a:p>
              <a:endParaRPr lang="ja-JP" altLang="en-US"/>
            </a:p>
          </p:txBody>
        </p:sp>
      </p:grpSp>
      <p:sp>
        <p:nvSpPr>
          <p:cNvPr id="18" name="TextBox 18"/>
          <p:cNvSpPr txBox="1"/>
          <p:nvPr/>
        </p:nvSpPr>
        <p:spPr>
          <a:xfrm>
            <a:off x="5648127" y="333742"/>
            <a:ext cx="7246242" cy="696024"/>
          </a:xfrm>
          <a:prstGeom prst="rect">
            <a:avLst/>
          </a:prstGeom>
        </p:spPr>
        <p:txBody>
          <a:bodyPr wrap="square" lIns="0" tIns="0" rIns="0" bIns="0" rtlCol="0" anchor="t">
            <a:spAutoFit/>
          </a:bodyPr>
          <a:lstStyle/>
          <a:p>
            <a:pPr>
              <a:lnSpc>
                <a:spcPts val="5880"/>
              </a:lnSpc>
            </a:pPr>
            <a:r>
              <a:rPr lang="en-US" sz="4200" b="1" spc="180" dirty="0">
                <a:solidFill>
                  <a:srgbClr val="178A8B"/>
                </a:solidFill>
                <a:latin typeface="Noto Sans JP Bold"/>
                <a:ea typeface="Noto Sans JP Bold"/>
                <a:cs typeface="Noto Sans JP Bold"/>
                <a:sym typeface="Noto Sans JP Bold"/>
              </a:rPr>
              <a:t>Product/Service Features</a:t>
            </a:r>
          </a:p>
        </p:txBody>
      </p:sp>
      <p:sp>
        <p:nvSpPr>
          <p:cNvPr id="19" name="TextBox 19"/>
          <p:cNvSpPr txBox="1"/>
          <p:nvPr/>
        </p:nvSpPr>
        <p:spPr>
          <a:xfrm>
            <a:off x="740950" y="8864600"/>
            <a:ext cx="16914895" cy="774700"/>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Describe how the product or service is customized to align with local culture and consumer needs.</a:t>
            </a:r>
            <a:br>
              <a:rPr lang="en-US" altLang="ja-JP" sz="2000" dirty="0">
                <a:solidFill>
                  <a:srgbClr val="222222"/>
                </a:solidFill>
                <a:latin typeface="Noto Sans JP" panose="020B0200000000000000" pitchFamily="34" charset="-128"/>
                <a:ea typeface="Noto Sans JP" panose="020B0200000000000000" pitchFamily="34" charset="-128"/>
              </a:rPr>
            </a:br>
            <a:r>
              <a:rPr lang="en-US" altLang="ja-JP" sz="2000" dirty="0">
                <a:solidFill>
                  <a:srgbClr val="222222"/>
                </a:solidFill>
                <a:latin typeface="Noto Sans JP" panose="020B0200000000000000" pitchFamily="34" charset="-128"/>
                <a:ea typeface="Noto Sans JP" panose="020B0200000000000000" pitchFamily="34" charset="-128"/>
              </a:rPr>
              <a:t>Outline improvements reflecting unique characteristics of the local market.</a:t>
            </a:r>
            <a:endParaRPr lang="en-US" sz="2000" dirty="0">
              <a:solidFill>
                <a:srgbClr val="343434"/>
              </a:solidFill>
              <a:latin typeface="Noto Sans JP"/>
              <a:ea typeface="Noto Sans JP"/>
              <a:cs typeface="Noto Sans JP"/>
              <a:sym typeface="Noto Sans JP"/>
            </a:endParaRPr>
          </a:p>
        </p:txBody>
      </p:sp>
      <p:sp>
        <p:nvSpPr>
          <p:cNvPr id="20" name="TextBox 20"/>
          <p:cNvSpPr txBox="1"/>
          <p:nvPr/>
        </p:nvSpPr>
        <p:spPr>
          <a:xfrm>
            <a:off x="6077645" y="8088683"/>
            <a:ext cx="6241504"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Noto Sans JP Bold"/>
                <a:ea typeface="Noto Sans JP Bold"/>
                <a:cs typeface="Noto Sans JP Bold"/>
                <a:sym typeface="Noto Sans JP Bold"/>
              </a:rPr>
              <a:t>Customization for the Local Market</a:t>
            </a:r>
          </a:p>
        </p:txBody>
      </p:sp>
      <p:grpSp>
        <p:nvGrpSpPr>
          <p:cNvPr id="21" name="Group 21"/>
          <p:cNvGrpSpPr/>
          <p:nvPr/>
        </p:nvGrpSpPr>
        <p:grpSpPr>
          <a:xfrm>
            <a:off x="440945" y="2423142"/>
            <a:ext cx="17370543" cy="618860"/>
            <a:chOff x="0" y="0"/>
            <a:chExt cx="4574958" cy="162992"/>
          </a:xfrm>
        </p:grpSpPr>
        <p:sp>
          <p:nvSpPr>
            <p:cNvPr id="22" name="Freeform 22"/>
            <p:cNvSpPr/>
            <p:nvPr/>
          </p:nvSpPr>
          <p:spPr>
            <a:xfrm>
              <a:off x="0" y="0"/>
              <a:ext cx="4574958" cy="162992"/>
            </a:xfrm>
            <a:custGeom>
              <a:avLst/>
              <a:gdLst/>
              <a:ahLst/>
              <a:cxnLst/>
              <a:rect l="l" t="t" r="r" b="b"/>
              <a:pathLst>
                <a:path w="4574958" h="162992">
                  <a:moveTo>
                    <a:pt x="5348" y="0"/>
                  </a:moveTo>
                  <a:lnTo>
                    <a:pt x="4569610" y="0"/>
                  </a:lnTo>
                  <a:cubicBezTo>
                    <a:pt x="4572564" y="0"/>
                    <a:pt x="4574958" y="2395"/>
                    <a:pt x="4574958" y="5348"/>
                  </a:cubicBezTo>
                  <a:lnTo>
                    <a:pt x="4574958" y="157644"/>
                  </a:lnTo>
                  <a:cubicBezTo>
                    <a:pt x="4574958" y="160597"/>
                    <a:pt x="4572564" y="162992"/>
                    <a:pt x="4569610" y="162992"/>
                  </a:cubicBezTo>
                  <a:lnTo>
                    <a:pt x="5348" y="162992"/>
                  </a:lnTo>
                  <a:cubicBezTo>
                    <a:pt x="2395" y="162992"/>
                    <a:pt x="0" y="160597"/>
                    <a:pt x="0" y="157644"/>
                  </a:cubicBezTo>
                  <a:lnTo>
                    <a:pt x="0" y="5348"/>
                  </a:lnTo>
                  <a:cubicBezTo>
                    <a:pt x="0" y="2395"/>
                    <a:pt x="2395" y="0"/>
                    <a:pt x="5348" y="0"/>
                  </a:cubicBezTo>
                  <a:close/>
                </a:path>
              </a:pathLst>
            </a:custGeom>
            <a:solidFill>
              <a:srgbClr val="F3F2F3"/>
            </a:solidFill>
          </p:spPr>
          <p:txBody>
            <a:bodyPr/>
            <a:lstStyle/>
            <a:p>
              <a:endParaRPr lang="ja-JP" altLang="en-US"/>
            </a:p>
          </p:txBody>
        </p:sp>
        <p:sp>
          <p:nvSpPr>
            <p:cNvPr id="23" name="TextBox 23"/>
            <p:cNvSpPr txBox="1"/>
            <p:nvPr/>
          </p:nvSpPr>
          <p:spPr>
            <a:xfrm>
              <a:off x="0" y="-38100"/>
              <a:ext cx="4574958" cy="201092"/>
            </a:xfrm>
            <a:prstGeom prst="rect">
              <a:avLst/>
            </a:prstGeom>
          </p:spPr>
          <p:txBody>
            <a:bodyPr lIns="50800" tIns="50800" rIns="50800" bIns="50800" rtlCol="0" anchor="ctr"/>
            <a:lstStyle/>
            <a:p>
              <a:pPr algn="ctr">
                <a:lnSpc>
                  <a:spcPts val="2940"/>
                </a:lnSpc>
              </a:pPr>
              <a:endParaRPr/>
            </a:p>
          </p:txBody>
        </p:sp>
      </p:grpSp>
      <p:grpSp>
        <p:nvGrpSpPr>
          <p:cNvPr id="24" name="Group 24"/>
          <p:cNvGrpSpPr/>
          <p:nvPr/>
        </p:nvGrpSpPr>
        <p:grpSpPr>
          <a:xfrm>
            <a:off x="440945" y="4012105"/>
            <a:ext cx="17370543" cy="1276284"/>
            <a:chOff x="0" y="0"/>
            <a:chExt cx="4574958" cy="336141"/>
          </a:xfrm>
        </p:grpSpPr>
        <p:sp>
          <p:nvSpPr>
            <p:cNvPr id="25" name="Freeform 25"/>
            <p:cNvSpPr/>
            <p:nvPr/>
          </p:nvSpPr>
          <p:spPr>
            <a:xfrm>
              <a:off x="0" y="0"/>
              <a:ext cx="4574958" cy="336141"/>
            </a:xfrm>
            <a:custGeom>
              <a:avLst/>
              <a:gdLst/>
              <a:ahLst/>
              <a:cxnLst/>
              <a:rect l="l" t="t" r="r" b="b"/>
              <a:pathLst>
                <a:path w="4574958" h="336141">
                  <a:moveTo>
                    <a:pt x="5348" y="0"/>
                  </a:moveTo>
                  <a:lnTo>
                    <a:pt x="4569610" y="0"/>
                  </a:lnTo>
                  <a:cubicBezTo>
                    <a:pt x="4572564" y="0"/>
                    <a:pt x="4574958" y="2395"/>
                    <a:pt x="4574958" y="5348"/>
                  </a:cubicBezTo>
                  <a:lnTo>
                    <a:pt x="4574958" y="330792"/>
                  </a:lnTo>
                  <a:cubicBezTo>
                    <a:pt x="4574958" y="333746"/>
                    <a:pt x="4572564" y="336141"/>
                    <a:pt x="4569610" y="336141"/>
                  </a:cubicBezTo>
                  <a:lnTo>
                    <a:pt x="5348" y="336141"/>
                  </a:lnTo>
                  <a:cubicBezTo>
                    <a:pt x="2395" y="336141"/>
                    <a:pt x="0" y="333746"/>
                    <a:pt x="0" y="330792"/>
                  </a:cubicBezTo>
                  <a:lnTo>
                    <a:pt x="0" y="5348"/>
                  </a:lnTo>
                  <a:cubicBezTo>
                    <a:pt x="0" y="2395"/>
                    <a:pt x="2395" y="0"/>
                    <a:pt x="5348" y="0"/>
                  </a:cubicBezTo>
                  <a:close/>
                </a:path>
              </a:pathLst>
            </a:custGeom>
            <a:solidFill>
              <a:srgbClr val="F3F2F3"/>
            </a:solidFill>
          </p:spPr>
          <p:txBody>
            <a:bodyPr/>
            <a:lstStyle/>
            <a:p>
              <a:endParaRPr lang="ja-JP" altLang="en-US"/>
            </a:p>
          </p:txBody>
        </p:sp>
        <p:sp>
          <p:nvSpPr>
            <p:cNvPr id="26" name="TextBox 26"/>
            <p:cNvSpPr txBox="1"/>
            <p:nvPr/>
          </p:nvSpPr>
          <p:spPr>
            <a:xfrm>
              <a:off x="0" y="-38100"/>
              <a:ext cx="4574958" cy="374241"/>
            </a:xfrm>
            <a:prstGeom prst="rect">
              <a:avLst/>
            </a:prstGeom>
          </p:spPr>
          <p:txBody>
            <a:bodyPr lIns="50800" tIns="50800" rIns="50800" bIns="50800" rtlCol="0" anchor="ctr"/>
            <a:lstStyle/>
            <a:p>
              <a:pPr algn="ctr">
                <a:lnSpc>
                  <a:spcPts val="2940"/>
                </a:lnSpc>
              </a:pPr>
              <a:endParaRPr/>
            </a:p>
          </p:txBody>
        </p:sp>
      </p:grpSp>
      <p:sp>
        <p:nvSpPr>
          <p:cNvPr id="27" name="TextBox 27"/>
          <p:cNvSpPr txBox="1"/>
          <p:nvPr/>
        </p:nvSpPr>
        <p:spPr>
          <a:xfrm>
            <a:off x="440944" y="3364491"/>
            <a:ext cx="4598600"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178A8B"/>
                </a:solidFill>
                <a:latin typeface="Noto Sans JP Bold"/>
                <a:ea typeface="Noto Sans JP Bold"/>
                <a:cs typeface="Noto Sans JP Bold"/>
                <a:sym typeface="Noto Sans JP Bold"/>
              </a:rPr>
              <a:t>Product/Service Overview</a:t>
            </a:r>
          </a:p>
        </p:txBody>
      </p:sp>
      <p:sp>
        <p:nvSpPr>
          <p:cNvPr id="28" name="TextBox 28"/>
          <p:cNvSpPr txBox="1"/>
          <p:nvPr/>
        </p:nvSpPr>
        <p:spPr>
          <a:xfrm>
            <a:off x="673944" y="2543659"/>
            <a:ext cx="11021003" cy="339725"/>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Okinawa Pure Tea</a:t>
            </a:r>
            <a:endParaRPr lang="en-US" sz="2000" dirty="0">
              <a:solidFill>
                <a:srgbClr val="343434"/>
              </a:solidFill>
              <a:latin typeface="Noto Sans JP"/>
              <a:ea typeface="Noto Sans JP"/>
              <a:cs typeface="Noto Sans JP"/>
              <a:sym typeface="Noto Sans JP"/>
            </a:endParaRPr>
          </a:p>
        </p:txBody>
      </p:sp>
      <p:sp>
        <p:nvSpPr>
          <p:cNvPr id="29" name="TextBox 29"/>
          <p:cNvSpPr txBox="1"/>
          <p:nvPr/>
        </p:nvSpPr>
        <p:spPr>
          <a:xfrm>
            <a:off x="440944" y="1479435"/>
            <a:ext cx="4310567" cy="495713"/>
          </a:xfrm>
          <a:prstGeom prst="rect">
            <a:avLst/>
          </a:prstGeom>
        </p:spPr>
        <p:txBody>
          <a:bodyPr wrap="square" lIns="0" tIns="0" rIns="0" bIns="0" rtlCol="0" anchor="t">
            <a:spAutoFit/>
          </a:bodyPr>
          <a:lstStyle/>
          <a:p>
            <a:pPr>
              <a:lnSpc>
                <a:spcPts val="4199"/>
              </a:lnSpc>
              <a:spcBef>
                <a:spcPct val="0"/>
              </a:spcBef>
            </a:pPr>
            <a:r>
              <a:rPr lang="en-US" sz="2999" b="1" dirty="0">
                <a:solidFill>
                  <a:srgbClr val="178A8B"/>
                </a:solidFill>
                <a:latin typeface="Noto Sans JP Bold"/>
                <a:ea typeface="Noto Sans JP Bold"/>
                <a:cs typeface="Noto Sans JP Bold"/>
                <a:sym typeface="Noto Sans JP Bold"/>
              </a:rPr>
              <a:t>Product/Service Name</a:t>
            </a:r>
          </a:p>
        </p:txBody>
      </p:sp>
      <p:sp>
        <p:nvSpPr>
          <p:cNvPr id="30" name="TextBox 30"/>
          <p:cNvSpPr txBox="1"/>
          <p:nvPr/>
        </p:nvSpPr>
        <p:spPr>
          <a:xfrm>
            <a:off x="635867" y="4208059"/>
            <a:ext cx="17019977" cy="779381"/>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Offers Okinawa Pure Tea, an organic herbal tea produced in Okinawa Prefecture. </a:t>
            </a:r>
            <a:br>
              <a:rPr lang="en-US" altLang="ja-JP" sz="2000" dirty="0">
                <a:solidFill>
                  <a:srgbClr val="222222"/>
                </a:solidFill>
                <a:latin typeface="Noto Sans JP" panose="020B0200000000000000" pitchFamily="34" charset="-128"/>
                <a:ea typeface="Noto Sans JP" panose="020B0200000000000000" pitchFamily="34" charset="-128"/>
              </a:rPr>
            </a:br>
            <a:r>
              <a:rPr lang="en-US" altLang="ja-JP" sz="2000" dirty="0">
                <a:solidFill>
                  <a:srgbClr val="222222"/>
                </a:solidFill>
                <a:latin typeface="Noto Sans JP" panose="020B0200000000000000" pitchFamily="34" charset="-128"/>
                <a:ea typeface="Noto Sans JP" panose="020B0200000000000000" pitchFamily="34" charset="-128"/>
              </a:rPr>
              <a:t>Pesticide-free and additive-free, supplied to luxury hotels and cafes.</a:t>
            </a:r>
            <a:endParaRPr lang="en-US" sz="2000" dirty="0">
              <a:solidFill>
                <a:srgbClr val="343434"/>
              </a:solidFill>
              <a:latin typeface="Noto Sans JP"/>
              <a:ea typeface="Noto Sans JP"/>
              <a:cs typeface="Noto Sans JP"/>
              <a:sym typeface="Noto Sans JP"/>
            </a:endParaRPr>
          </a:p>
        </p:txBody>
      </p:sp>
      <p:grpSp>
        <p:nvGrpSpPr>
          <p:cNvPr id="31" name="Group 31"/>
          <p:cNvGrpSpPr/>
          <p:nvPr/>
        </p:nvGrpSpPr>
        <p:grpSpPr>
          <a:xfrm>
            <a:off x="11467843" y="5606390"/>
            <a:ext cx="6343645" cy="2058306"/>
            <a:chOff x="0" y="0"/>
            <a:chExt cx="1670754" cy="542105"/>
          </a:xfrm>
        </p:grpSpPr>
        <p:sp>
          <p:nvSpPr>
            <p:cNvPr id="32" name="Freeform 32"/>
            <p:cNvSpPr/>
            <p:nvPr/>
          </p:nvSpPr>
          <p:spPr>
            <a:xfrm>
              <a:off x="0" y="0"/>
              <a:ext cx="1670754" cy="542105"/>
            </a:xfrm>
            <a:custGeom>
              <a:avLst/>
              <a:gdLst/>
              <a:ahLst/>
              <a:cxnLst/>
              <a:rect l="l" t="t" r="r" b="b"/>
              <a:pathLst>
                <a:path w="1670754" h="542105">
                  <a:moveTo>
                    <a:pt x="14645" y="0"/>
                  </a:moveTo>
                  <a:lnTo>
                    <a:pt x="1656109" y="0"/>
                  </a:lnTo>
                  <a:cubicBezTo>
                    <a:pt x="1659993" y="0"/>
                    <a:pt x="1663718" y="1543"/>
                    <a:pt x="1666465" y="4289"/>
                  </a:cubicBezTo>
                  <a:cubicBezTo>
                    <a:pt x="1669211" y="7036"/>
                    <a:pt x="1670754" y="10761"/>
                    <a:pt x="1670754" y="14645"/>
                  </a:cubicBezTo>
                  <a:lnTo>
                    <a:pt x="1670754" y="527460"/>
                  </a:lnTo>
                  <a:cubicBezTo>
                    <a:pt x="1670754" y="535548"/>
                    <a:pt x="1664197" y="542105"/>
                    <a:pt x="1656109" y="542105"/>
                  </a:cubicBezTo>
                  <a:lnTo>
                    <a:pt x="14645" y="542105"/>
                  </a:lnTo>
                  <a:cubicBezTo>
                    <a:pt x="10761" y="542105"/>
                    <a:pt x="7036" y="540562"/>
                    <a:pt x="4289" y="537816"/>
                  </a:cubicBezTo>
                  <a:cubicBezTo>
                    <a:pt x="1543" y="535069"/>
                    <a:pt x="0" y="531344"/>
                    <a:pt x="0" y="527460"/>
                  </a:cubicBezTo>
                  <a:lnTo>
                    <a:pt x="0" y="14645"/>
                  </a:lnTo>
                  <a:cubicBezTo>
                    <a:pt x="0" y="10761"/>
                    <a:pt x="1543" y="7036"/>
                    <a:pt x="4289" y="4289"/>
                  </a:cubicBezTo>
                  <a:cubicBezTo>
                    <a:pt x="7036" y="1543"/>
                    <a:pt x="10761" y="0"/>
                    <a:pt x="1464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33" name="TextBox 33"/>
            <p:cNvSpPr txBox="1"/>
            <p:nvPr/>
          </p:nvSpPr>
          <p:spPr>
            <a:xfrm>
              <a:off x="0" y="-38100"/>
              <a:ext cx="1670754" cy="580205"/>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359024" y="6373862"/>
            <a:ext cx="2654383" cy="425822"/>
          </a:xfrm>
          <a:prstGeom prst="rect">
            <a:avLst/>
          </a:prstGeom>
        </p:spPr>
        <p:txBody>
          <a:bodyPr wrap="square" lIns="0" tIns="0" rIns="0" bIns="0" rtlCol="0" anchor="t">
            <a:spAutoFit/>
          </a:bodyPr>
          <a:lstStyle/>
          <a:p>
            <a:pPr algn="just">
              <a:lnSpc>
                <a:spcPts val="3639"/>
              </a:lnSpc>
            </a:pPr>
            <a:r>
              <a:rPr lang="en-US" sz="2599" b="1" dirty="0">
                <a:solidFill>
                  <a:srgbClr val="178A8B"/>
                </a:solidFill>
                <a:latin typeface="Noto Sans JP Bold"/>
                <a:ea typeface="Noto Sans JP Bold"/>
                <a:cs typeface="Noto Sans JP Bold"/>
                <a:sym typeface="Noto Sans JP Bold"/>
              </a:rPr>
              <a:t>Features</a:t>
            </a:r>
          </a:p>
        </p:txBody>
      </p:sp>
      <p:sp>
        <p:nvSpPr>
          <p:cNvPr id="35" name="TextBox 35"/>
          <p:cNvSpPr txBox="1"/>
          <p:nvPr/>
        </p:nvSpPr>
        <p:spPr>
          <a:xfrm>
            <a:off x="8927976" y="5962627"/>
            <a:ext cx="2553155" cy="1349152"/>
          </a:xfrm>
          <a:prstGeom prst="rect">
            <a:avLst/>
          </a:prstGeom>
        </p:spPr>
        <p:txBody>
          <a:bodyPr wrap="square" lIns="0" tIns="0" rIns="0" bIns="0" rtlCol="0" anchor="t">
            <a:spAutoFit/>
          </a:bodyPr>
          <a:lstStyle/>
          <a:p>
            <a:pPr>
              <a:lnSpc>
                <a:spcPts val="3639"/>
              </a:lnSpc>
            </a:pPr>
            <a:r>
              <a:rPr lang="en-US" sz="2599" b="1" dirty="0">
                <a:solidFill>
                  <a:srgbClr val="178A8B"/>
                </a:solidFill>
                <a:latin typeface="Noto Sans JP Bold"/>
                <a:ea typeface="Noto Sans JP Bold"/>
                <a:cs typeface="Noto Sans JP Bold"/>
                <a:sym typeface="Noto Sans JP Bold"/>
              </a:rPr>
              <a:t>Differentiation Points from Competitors</a:t>
            </a:r>
          </a:p>
        </p:txBody>
      </p:sp>
      <p:sp>
        <p:nvSpPr>
          <p:cNvPr id="36" name="Freeform 36"/>
          <p:cNvSpPr/>
          <p:nvPr/>
        </p:nvSpPr>
        <p:spPr>
          <a:xfrm>
            <a:off x="12731509" y="1359139"/>
            <a:ext cx="3936899" cy="883027"/>
          </a:xfrm>
          <a:custGeom>
            <a:avLst/>
            <a:gdLst/>
            <a:ahLst/>
            <a:cxnLst/>
            <a:rect l="l" t="t" r="r" b="b"/>
            <a:pathLst>
              <a:path w="3936899" h="883027">
                <a:moveTo>
                  <a:pt x="0" y="0"/>
                </a:moveTo>
                <a:lnTo>
                  <a:pt x="3936899" y="0"/>
                </a:lnTo>
                <a:lnTo>
                  <a:pt x="3936899" y="883028"/>
                </a:lnTo>
                <a:lnTo>
                  <a:pt x="0" y="883028"/>
                </a:lnTo>
                <a:lnTo>
                  <a:pt x="0" y="0"/>
                </a:lnTo>
                <a:close/>
              </a:path>
            </a:pathLst>
          </a:custGeom>
          <a:blipFill>
            <a:blip r:embed="rId6">
              <a:extLst>
                <a:ext uri="{96DAC541-7B7A-43D3-8B79-37D633B846F1}">
                  <asvg:svgBlip xmlns:asvg="http://schemas.microsoft.com/office/drawing/2016/SVG/main" r:embed="rId7"/>
                </a:ext>
              </a:extLst>
            </a:blip>
            <a:stretch>
              <a:fillRect r="-42409"/>
            </a:stretch>
          </a:blipFill>
        </p:spPr>
        <p:txBody>
          <a:bodyPr/>
          <a:lstStyle/>
          <a:p>
            <a:endParaRPr lang="ja-JP" altLang="en-US"/>
          </a:p>
        </p:txBody>
      </p:sp>
      <p:sp>
        <p:nvSpPr>
          <p:cNvPr id="37" name="Freeform 37"/>
          <p:cNvSpPr/>
          <p:nvPr/>
        </p:nvSpPr>
        <p:spPr>
          <a:xfrm>
            <a:off x="8279818" y="1359139"/>
            <a:ext cx="4423478" cy="883027"/>
          </a:xfrm>
          <a:custGeom>
            <a:avLst/>
            <a:gdLst/>
            <a:ahLst/>
            <a:cxnLst/>
            <a:rect l="l" t="t" r="r" b="b"/>
            <a:pathLst>
              <a:path w="4423478" h="883027">
                <a:moveTo>
                  <a:pt x="0" y="0"/>
                </a:moveTo>
                <a:lnTo>
                  <a:pt x="4423478" y="0"/>
                </a:lnTo>
                <a:lnTo>
                  <a:pt x="4423478" y="883028"/>
                </a:lnTo>
                <a:lnTo>
                  <a:pt x="0" y="883028"/>
                </a:lnTo>
                <a:lnTo>
                  <a:pt x="0" y="0"/>
                </a:lnTo>
                <a:close/>
              </a:path>
            </a:pathLst>
          </a:custGeom>
          <a:blipFill>
            <a:blip r:embed="rId6">
              <a:extLst>
                <a:ext uri="{96DAC541-7B7A-43D3-8B79-37D633B846F1}">
                  <asvg:svgBlip xmlns:asvg="http://schemas.microsoft.com/office/drawing/2016/SVG/main" r:embed="rId7"/>
                </a:ext>
              </a:extLst>
            </a:blip>
            <a:stretch>
              <a:fillRect r="-26744"/>
            </a:stretch>
          </a:blipFill>
        </p:spPr>
        <p:txBody>
          <a:bodyPr/>
          <a:lstStyle/>
          <a:p>
            <a:endParaRPr lang="ja-JP" altLang="en-US"/>
          </a:p>
        </p:txBody>
      </p:sp>
      <p:sp>
        <p:nvSpPr>
          <p:cNvPr id="38" name="Freeform 38"/>
          <p:cNvSpPr/>
          <p:nvPr/>
        </p:nvSpPr>
        <p:spPr>
          <a:xfrm>
            <a:off x="4720522" y="1358246"/>
            <a:ext cx="4423478" cy="883027"/>
          </a:xfrm>
          <a:custGeom>
            <a:avLst/>
            <a:gdLst/>
            <a:ahLst/>
            <a:cxnLst/>
            <a:rect l="l" t="t" r="r" b="b"/>
            <a:pathLst>
              <a:path w="4423478" h="883027">
                <a:moveTo>
                  <a:pt x="0" y="0"/>
                </a:moveTo>
                <a:lnTo>
                  <a:pt x="4423478" y="0"/>
                </a:lnTo>
                <a:lnTo>
                  <a:pt x="4423478" y="883028"/>
                </a:lnTo>
                <a:lnTo>
                  <a:pt x="0" y="883028"/>
                </a:lnTo>
                <a:lnTo>
                  <a:pt x="0" y="0"/>
                </a:lnTo>
                <a:close/>
              </a:path>
            </a:pathLst>
          </a:custGeom>
          <a:blipFill>
            <a:blip r:embed="rId6">
              <a:extLst>
                <a:ext uri="{96DAC541-7B7A-43D3-8B79-37D633B846F1}">
                  <asvg:svgBlip xmlns:asvg="http://schemas.microsoft.com/office/drawing/2016/SVG/main" r:embed="rId7"/>
                </a:ext>
              </a:extLst>
            </a:blip>
            <a:stretch>
              <a:fillRect r="-26744"/>
            </a:stretch>
          </a:blipFill>
        </p:spPr>
        <p:txBody>
          <a:bodyPr/>
          <a:lstStyle/>
          <a:p>
            <a:endParaRPr lang="ja-JP" altLang="en-US"/>
          </a:p>
        </p:txBody>
      </p:sp>
      <p:sp>
        <p:nvSpPr>
          <p:cNvPr id="39" name="Freeform 39"/>
          <p:cNvSpPr/>
          <p:nvPr/>
        </p:nvSpPr>
        <p:spPr>
          <a:xfrm>
            <a:off x="16916058" y="1168639"/>
            <a:ext cx="909882" cy="1035427"/>
          </a:xfrm>
          <a:custGeom>
            <a:avLst/>
            <a:gdLst/>
            <a:ahLst/>
            <a:cxnLst/>
            <a:rect l="l" t="t" r="r" b="b"/>
            <a:pathLst>
              <a:path w="909882" h="1035427">
                <a:moveTo>
                  <a:pt x="0" y="0"/>
                </a:moveTo>
                <a:lnTo>
                  <a:pt x="909882" y="0"/>
                </a:lnTo>
                <a:lnTo>
                  <a:pt x="909882" y="1035428"/>
                </a:lnTo>
                <a:lnTo>
                  <a:pt x="0" y="10354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40" name="TextBox 40"/>
          <p:cNvSpPr txBox="1"/>
          <p:nvPr/>
        </p:nvSpPr>
        <p:spPr>
          <a:xfrm>
            <a:off x="11664280" y="5744995"/>
            <a:ext cx="5960897" cy="1600118"/>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Differentiated as an eco-conscious brand through 100% Okinawan ingredients, high-quality aroma and taste, and eco-friendly packaging compared to competitors.</a:t>
            </a:r>
            <a:endParaRPr lang="en-US" sz="2000" dirty="0">
              <a:solidFill>
                <a:srgbClr val="343434"/>
              </a:solidFill>
              <a:latin typeface="Noto Sans JP"/>
              <a:ea typeface="Noto Sans JP"/>
              <a:cs typeface="Noto Sans JP"/>
              <a:sym typeface="Noto Sans JP"/>
            </a:endParaRPr>
          </a:p>
        </p:txBody>
      </p:sp>
      <p:grpSp>
        <p:nvGrpSpPr>
          <p:cNvPr id="41" name="Group 41"/>
          <p:cNvGrpSpPr/>
          <p:nvPr/>
        </p:nvGrpSpPr>
        <p:grpSpPr>
          <a:xfrm>
            <a:off x="1976073" y="5588232"/>
            <a:ext cx="6343645" cy="2058306"/>
            <a:chOff x="0" y="0"/>
            <a:chExt cx="1670754" cy="542105"/>
          </a:xfrm>
        </p:grpSpPr>
        <p:sp>
          <p:nvSpPr>
            <p:cNvPr id="42" name="Freeform 42"/>
            <p:cNvSpPr/>
            <p:nvPr/>
          </p:nvSpPr>
          <p:spPr>
            <a:xfrm>
              <a:off x="0" y="0"/>
              <a:ext cx="1670754" cy="542105"/>
            </a:xfrm>
            <a:custGeom>
              <a:avLst/>
              <a:gdLst/>
              <a:ahLst/>
              <a:cxnLst/>
              <a:rect l="l" t="t" r="r" b="b"/>
              <a:pathLst>
                <a:path w="1670754" h="542105">
                  <a:moveTo>
                    <a:pt x="14645" y="0"/>
                  </a:moveTo>
                  <a:lnTo>
                    <a:pt x="1656109" y="0"/>
                  </a:lnTo>
                  <a:cubicBezTo>
                    <a:pt x="1659993" y="0"/>
                    <a:pt x="1663718" y="1543"/>
                    <a:pt x="1666465" y="4289"/>
                  </a:cubicBezTo>
                  <a:cubicBezTo>
                    <a:pt x="1669211" y="7036"/>
                    <a:pt x="1670754" y="10761"/>
                    <a:pt x="1670754" y="14645"/>
                  </a:cubicBezTo>
                  <a:lnTo>
                    <a:pt x="1670754" y="527460"/>
                  </a:lnTo>
                  <a:cubicBezTo>
                    <a:pt x="1670754" y="535548"/>
                    <a:pt x="1664197" y="542105"/>
                    <a:pt x="1656109" y="542105"/>
                  </a:cubicBezTo>
                  <a:lnTo>
                    <a:pt x="14645" y="542105"/>
                  </a:lnTo>
                  <a:cubicBezTo>
                    <a:pt x="10761" y="542105"/>
                    <a:pt x="7036" y="540562"/>
                    <a:pt x="4289" y="537816"/>
                  </a:cubicBezTo>
                  <a:cubicBezTo>
                    <a:pt x="1543" y="535069"/>
                    <a:pt x="0" y="531344"/>
                    <a:pt x="0" y="527460"/>
                  </a:cubicBezTo>
                  <a:lnTo>
                    <a:pt x="0" y="14645"/>
                  </a:lnTo>
                  <a:cubicBezTo>
                    <a:pt x="0" y="10761"/>
                    <a:pt x="1543" y="7036"/>
                    <a:pt x="4289" y="4289"/>
                  </a:cubicBezTo>
                  <a:cubicBezTo>
                    <a:pt x="7036" y="1543"/>
                    <a:pt x="10761" y="0"/>
                    <a:pt x="1464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43" name="TextBox 43"/>
            <p:cNvSpPr txBox="1"/>
            <p:nvPr/>
          </p:nvSpPr>
          <p:spPr>
            <a:xfrm>
              <a:off x="0" y="-38100"/>
              <a:ext cx="1670754" cy="580205"/>
            </a:xfrm>
            <a:prstGeom prst="rect">
              <a:avLst/>
            </a:prstGeom>
          </p:spPr>
          <p:txBody>
            <a:bodyPr lIns="50800" tIns="50800" rIns="50800" bIns="50800" rtlCol="0" anchor="ctr"/>
            <a:lstStyle/>
            <a:p>
              <a:pPr algn="ctr">
                <a:lnSpc>
                  <a:spcPts val="2800"/>
                </a:lnSpc>
              </a:pPr>
              <a:endParaRPr/>
            </a:p>
          </p:txBody>
        </p:sp>
      </p:grpSp>
      <p:sp>
        <p:nvSpPr>
          <p:cNvPr id="44" name="TextBox 44"/>
          <p:cNvSpPr txBox="1"/>
          <p:nvPr/>
        </p:nvSpPr>
        <p:spPr>
          <a:xfrm>
            <a:off x="2160990" y="5753951"/>
            <a:ext cx="6190922" cy="1189749"/>
          </a:xfrm>
          <a:prstGeom prst="rect">
            <a:avLst/>
          </a:prstGeom>
        </p:spPr>
        <p:txBody>
          <a:bodyPr wrap="square"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Describe the uniqueness of the product or service, including characteristics, technology, design, and functions.</a:t>
            </a:r>
            <a:endParaRPr lang="en-US" sz="2000" dirty="0">
              <a:solidFill>
                <a:srgbClr val="343434"/>
              </a:solidFill>
              <a:latin typeface="Noto Sans JP"/>
              <a:ea typeface="Noto Sans JP"/>
              <a:cs typeface="Noto Sans JP"/>
              <a:sym typeface="Noto Sans J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323673" y="1781427"/>
            <a:ext cx="4262539" cy="915866"/>
            <a:chOff x="0" y="0"/>
            <a:chExt cx="1122644" cy="241216"/>
          </a:xfrm>
        </p:grpSpPr>
        <p:sp>
          <p:nvSpPr>
            <p:cNvPr id="6" name="Freeform 6"/>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7" name="TextBox 7"/>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4783044" y="1781427"/>
            <a:ext cx="4262539" cy="915866"/>
            <a:chOff x="0" y="0"/>
            <a:chExt cx="1122644" cy="241216"/>
          </a:xfrm>
        </p:grpSpPr>
        <p:sp>
          <p:nvSpPr>
            <p:cNvPr id="9" name="Freeform 9"/>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0" name="TextBox 10"/>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a:off x="9242416" y="1781427"/>
            <a:ext cx="4262539" cy="915866"/>
            <a:chOff x="0" y="0"/>
            <a:chExt cx="1122644" cy="241216"/>
          </a:xfrm>
        </p:grpSpPr>
        <p:sp>
          <p:nvSpPr>
            <p:cNvPr id="12" name="Freeform 12"/>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3" name="TextBox 13"/>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14" name="Group 14"/>
          <p:cNvGrpSpPr/>
          <p:nvPr/>
        </p:nvGrpSpPr>
        <p:grpSpPr>
          <a:xfrm>
            <a:off x="13701788" y="2806275"/>
            <a:ext cx="4262539" cy="2942779"/>
            <a:chOff x="0" y="0"/>
            <a:chExt cx="1122644" cy="775053"/>
          </a:xfrm>
        </p:grpSpPr>
        <p:sp>
          <p:nvSpPr>
            <p:cNvPr id="15" name="Freeform 15"/>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6" name="TextBox 16"/>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17" name="Group 17"/>
          <p:cNvGrpSpPr/>
          <p:nvPr/>
        </p:nvGrpSpPr>
        <p:grpSpPr>
          <a:xfrm>
            <a:off x="320480" y="2806275"/>
            <a:ext cx="4262539" cy="2942779"/>
            <a:chOff x="0" y="0"/>
            <a:chExt cx="1122644" cy="775053"/>
          </a:xfrm>
        </p:grpSpPr>
        <p:sp>
          <p:nvSpPr>
            <p:cNvPr id="18" name="Freeform 18"/>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9" name="TextBox 19"/>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20" name="Group 20"/>
          <p:cNvGrpSpPr/>
          <p:nvPr/>
        </p:nvGrpSpPr>
        <p:grpSpPr>
          <a:xfrm>
            <a:off x="587583" y="3647237"/>
            <a:ext cx="3722164" cy="1784225"/>
            <a:chOff x="0" y="0"/>
            <a:chExt cx="980323" cy="469919"/>
          </a:xfrm>
        </p:grpSpPr>
        <p:sp>
          <p:nvSpPr>
            <p:cNvPr id="21" name="Freeform 21"/>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dirty="0"/>
            </a:p>
          </p:txBody>
        </p:sp>
        <p:sp>
          <p:nvSpPr>
            <p:cNvPr id="22" name="TextBox 22"/>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23" name="Group 23"/>
          <p:cNvGrpSpPr/>
          <p:nvPr/>
        </p:nvGrpSpPr>
        <p:grpSpPr>
          <a:xfrm>
            <a:off x="4783044" y="2806275"/>
            <a:ext cx="4262539" cy="2942779"/>
            <a:chOff x="0" y="0"/>
            <a:chExt cx="1122644" cy="775053"/>
          </a:xfrm>
        </p:grpSpPr>
        <p:sp>
          <p:nvSpPr>
            <p:cNvPr id="24" name="Freeform 24"/>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25" name="TextBox 25"/>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5053232" y="3647237"/>
            <a:ext cx="3722164" cy="1784225"/>
            <a:chOff x="0" y="0"/>
            <a:chExt cx="980323" cy="469919"/>
          </a:xfrm>
        </p:grpSpPr>
        <p:sp>
          <p:nvSpPr>
            <p:cNvPr id="27" name="Freeform 27"/>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28" name="TextBox 28"/>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29" name="Group 29"/>
          <p:cNvGrpSpPr/>
          <p:nvPr/>
        </p:nvGrpSpPr>
        <p:grpSpPr>
          <a:xfrm>
            <a:off x="9245609" y="2806275"/>
            <a:ext cx="4262539" cy="2942779"/>
            <a:chOff x="0" y="0"/>
            <a:chExt cx="1122644" cy="775053"/>
          </a:xfrm>
        </p:grpSpPr>
        <p:sp>
          <p:nvSpPr>
            <p:cNvPr id="30" name="Freeform 30"/>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31" name="TextBox 31"/>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a:off x="9521834" y="3647237"/>
            <a:ext cx="3722164" cy="1784225"/>
            <a:chOff x="0" y="0"/>
            <a:chExt cx="980323" cy="469919"/>
          </a:xfrm>
        </p:grpSpPr>
        <p:sp>
          <p:nvSpPr>
            <p:cNvPr id="33" name="Freeform 33"/>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34" name="TextBox 34"/>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35" name="Group 35"/>
          <p:cNvGrpSpPr/>
          <p:nvPr/>
        </p:nvGrpSpPr>
        <p:grpSpPr>
          <a:xfrm>
            <a:off x="13984398" y="3647237"/>
            <a:ext cx="3722164" cy="1784225"/>
            <a:chOff x="0" y="0"/>
            <a:chExt cx="980323" cy="469919"/>
          </a:xfrm>
        </p:grpSpPr>
        <p:sp>
          <p:nvSpPr>
            <p:cNvPr id="36" name="Freeform 36"/>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37" name="TextBox 37"/>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38" name="Group 38"/>
          <p:cNvGrpSpPr/>
          <p:nvPr/>
        </p:nvGrpSpPr>
        <p:grpSpPr>
          <a:xfrm>
            <a:off x="13701788" y="1783422"/>
            <a:ext cx="4262539" cy="915866"/>
            <a:chOff x="0" y="0"/>
            <a:chExt cx="1122644" cy="241216"/>
          </a:xfrm>
        </p:grpSpPr>
        <p:sp>
          <p:nvSpPr>
            <p:cNvPr id="39" name="Freeform 39"/>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0" name="TextBox 40"/>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41" name="Group 41"/>
          <p:cNvGrpSpPr/>
          <p:nvPr/>
        </p:nvGrpSpPr>
        <p:grpSpPr>
          <a:xfrm>
            <a:off x="340475" y="5949079"/>
            <a:ext cx="4262539" cy="915866"/>
            <a:chOff x="0" y="0"/>
            <a:chExt cx="1122644" cy="241216"/>
          </a:xfrm>
        </p:grpSpPr>
        <p:sp>
          <p:nvSpPr>
            <p:cNvPr id="42" name="Freeform 42"/>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3" name="TextBox 43"/>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44" name="Group 44"/>
          <p:cNvGrpSpPr/>
          <p:nvPr/>
        </p:nvGrpSpPr>
        <p:grpSpPr>
          <a:xfrm>
            <a:off x="4799847" y="5949079"/>
            <a:ext cx="4262539" cy="915866"/>
            <a:chOff x="0" y="0"/>
            <a:chExt cx="1122644" cy="241216"/>
          </a:xfrm>
        </p:grpSpPr>
        <p:sp>
          <p:nvSpPr>
            <p:cNvPr id="45" name="Freeform 45"/>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6" name="TextBox 46"/>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47" name="Group 47"/>
          <p:cNvGrpSpPr/>
          <p:nvPr/>
        </p:nvGrpSpPr>
        <p:grpSpPr>
          <a:xfrm>
            <a:off x="9259218" y="5949079"/>
            <a:ext cx="4262539" cy="915866"/>
            <a:chOff x="0" y="0"/>
            <a:chExt cx="1122644" cy="241216"/>
          </a:xfrm>
        </p:grpSpPr>
        <p:sp>
          <p:nvSpPr>
            <p:cNvPr id="48" name="Freeform 48"/>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9" name="TextBox 49"/>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50" name="Group 50"/>
          <p:cNvGrpSpPr/>
          <p:nvPr/>
        </p:nvGrpSpPr>
        <p:grpSpPr>
          <a:xfrm>
            <a:off x="13718590" y="6973927"/>
            <a:ext cx="4262539" cy="2942779"/>
            <a:chOff x="0" y="0"/>
            <a:chExt cx="1122644" cy="775053"/>
          </a:xfrm>
        </p:grpSpPr>
        <p:sp>
          <p:nvSpPr>
            <p:cNvPr id="51" name="Freeform 51"/>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52" name="TextBox 52"/>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53" name="Group 53"/>
          <p:cNvGrpSpPr/>
          <p:nvPr/>
        </p:nvGrpSpPr>
        <p:grpSpPr>
          <a:xfrm>
            <a:off x="337282" y="6973927"/>
            <a:ext cx="4262539" cy="2942779"/>
            <a:chOff x="0" y="0"/>
            <a:chExt cx="1122644" cy="775053"/>
          </a:xfrm>
        </p:grpSpPr>
        <p:sp>
          <p:nvSpPr>
            <p:cNvPr id="54" name="Freeform 54"/>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55" name="TextBox 55"/>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56" name="Group 56"/>
          <p:cNvGrpSpPr/>
          <p:nvPr/>
        </p:nvGrpSpPr>
        <p:grpSpPr>
          <a:xfrm>
            <a:off x="604386" y="7814889"/>
            <a:ext cx="3722164" cy="1784225"/>
            <a:chOff x="0" y="0"/>
            <a:chExt cx="980323" cy="469919"/>
          </a:xfrm>
        </p:grpSpPr>
        <p:sp>
          <p:nvSpPr>
            <p:cNvPr id="57" name="Freeform 57"/>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58" name="TextBox 58"/>
            <p:cNvSpPr txBox="1"/>
            <p:nvPr/>
          </p:nvSpPr>
          <p:spPr>
            <a:xfrm>
              <a:off x="0" y="-38100"/>
              <a:ext cx="980323" cy="508019"/>
            </a:xfrm>
            <a:prstGeom prst="rect">
              <a:avLst/>
            </a:prstGeom>
          </p:spPr>
          <p:txBody>
            <a:bodyPr lIns="50800" tIns="50800" rIns="50800" bIns="50800" rtlCol="0" anchor="ctr"/>
            <a:lstStyle/>
            <a:p>
              <a:pPr algn="ctr">
                <a:lnSpc>
                  <a:spcPts val="2940"/>
                </a:lnSpc>
              </a:pPr>
              <a:endParaRPr dirty="0"/>
            </a:p>
          </p:txBody>
        </p:sp>
      </p:grpSp>
      <p:grpSp>
        <p:nvGrpSpPr>
          <p:cNvPr id="59" name="Group 59"/>
          <p:cNvGrpSpPr/>
          <p:nvPr/>
        </p:nvGrpSpPr>
        <p:grpSpPr>
          <a:xfrm>
            <a:off x="4799847" y="6973927"/>
            <a:ext cx="4262539" cy="2942779"/>
            <a:chOff x="0" y="0"/>
            <a:chExt cx="1122644" cy="775053"/>
          </a:xfrm>
        </p:grpSpPr>
        <p:sp>
          <p:nvSpPr>
            <p:cNvPr id="60" name="Freeform 60"/>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61" name="TextBox 61"/>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62" name="Group 62"/>
          <p:cNvGrpSpPr/>
          <p:nvPr/>
        </p:nvGrpSpPr>
        <p:grpSpPr>
          <a:xfrm>
            <a:off x="5070034" y="7814889"/>
            <a:ext cx="3722164" cy="1784225"/>
            <a:chOff x="0" y="0"/>
            <a:chExt cx="980323" cy="469919"/>
          </a:xfrm>
        </p:grpSpPr>
        <p:sp>
          <p:nvSpPr>
            <p:cNvPr id="63" name="Freeform 63"/>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64" name="TextBox 64"/>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65" name="Group 65"/>
          <p:cNvGrpSpPr/>
          <p:nvPr/>
        </p:nvGrpSpPr>
        <p:grpSpPr>
          <a:xfrm>
            <a:off x="9262411" y="6973927"/>
            <a:ext cx="4262539" cy="2942779"/>
            <a:chOff x="0" y="0"/>
            <a:chExt cx="1122644" cy="775053"/>
          </a:xfrm>
        </p:grpSpPr>
        <p:sp>
          <p:nvSpPr>
            <p:cNvPr id="66" name="Freeform 66"/>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67" name="TextBox 67"/>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68" name="Group 68"/>
          <p:cNvGrpSpPr/>
          <p:nvPr/>
        </p:nvGrpSpPr>
        <p:grpSpPr>
          <a:xfrm>
            <a:off x="9538636" y="7814889"/>
            <a:ext cx="3722164" cy="1784225"/>
            <a:chOff x="0" y="0"/>
            <a:chExt cx="980323" cy="469919"/>
          </a:xfrm>
        </p:grpSpPr>
        <p:sp>
          <p:nvSpPr>
            <p:cNvPr id="69" name="Freeform 69"/>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70" name="TextBox 70"/>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1" name="Group 71"/>
          <p:cNvGrpSpPr/>
          <p:nvPr/>
        </p:nvGrpSpPr>
        <p:grpSpPr>
          <a:xfrm>
            <a:off x="14001200" y="7814889"/>
            <a:ext cx="3722164" cy="1784225"/>
            <a:chOff x="0" y="0"/>
            <a:chExt cx="980323" cy="469919"/>
          </a:xfrm>
        </p:grpSpPr>
        <p:sp>
          <p:nvSpPr>
            <p:cNvPr id="72" name="Freeform 72"/>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73" name="TextBox 73"/>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4" name="Group 74"/>
          <p:cNvGrpSpPr/>
          <p:nvPr/>
        </p:nvGrpSpPr>
        <p:grpSpPr>
          <a:xfrm>
            <a:off x="13718590" y="5951075"/>
            <a:ext cx="4262539" cy="915866"/>
            <a:chOff x="0" y="0"/>
            <a:chExt cx="1122644" cy="241216"/>
          </a:xfrm>
        </p:grpSpPr>
        <p:sp>
          <p:nvSpPr>
            <p:cNvPr id="75" name="Freeform 75"/>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76" name="TextBox 76"/>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sp>
        <p:nvSpPr>
          <p:cNvPr id="77" name="TextBox 77"/>
          <p:cNvSpPr txBox="1"/>
          <p:nvPr/>
        </p:nvSpPr>
        <p:spPr>
          <a:xfrm>
            <a:off x="1079551" y="2033770"/>
            <a:ext cx="2771833"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April–June 2025</a:t>
            </a:r>
          </a:p>
        </p:txBody>
      </p:sp>
      <p:sp>
        <p:nvSpPr>
          <p:cNvPr id="78" name="TextBox 78"/>
          <p:cNvSpPr txBox="1"/>
          <p:nvPr/>
        </p:nvSpPr>
        <p:spPr>
          <a:xfrm>
            <a:off x="804215" y="3764728"/>
            <a:ext cx="3301454" cy="936731"/>
          </a:xfrm>
          <a:prstGeom prst="rect">
            <a:avLst/>
          </a:prstGeom>
        </p:spPr>
        <p:txBody>
          <a:bodyPr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On-site inspections</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Consumer surveys </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Competitor analysis</a:t>
            </a:r>
            <a:endParaRPr lang="en-US" altLang="ja-JP" sz="1800" dirty="0">
              <a:solidFill>
                <a:srgbClr val="343434"/>
              </a:solidFill>
              <a:latin typeface="Noto Sans JP"/>
              <a:ea typeface="Noto Sans JP"/>
              <a:cs typeface="Noto Sans JP"/>
              <a:sym typeface="Noto Sans JP"/>
            </a:endParaRPr>
          </a:p>
        </p:txBody>
      </p:sp>
      <p:sp>
        <p:nvSpPr>
          <p:cNvPr id="79" name="TextBox 79"/>
          <p:cNvSpPr txBox="1"/>
          <p:nvPr/>
        </p:nvSpPr>
        <p:spPr>
          <a:xfrm>
            <a:off x="1154752" y="3011711"/>
            <a:ext cx="2782185" cy="425822"/>
          </a:xfrm>
          <a:prstGeom prst="rect">
            <a:avLst/>
          </a:prstGeom>
        </p:spPr>
        <p:txBody>
          <a:bodyPr wrap="square" lIns="0" tIns="0" rIns="0" bIns="0" rtlCol="0" anchor="t">
            <a:spAutoFit/>
          </a:bodyPr>
          <a:lstStyle/>
          <a:p>
            <a:pPr>
              <a:lnSpc>
                <a:spcPts val="3639"/>
              </a:lnSpc>
              <a:spcBef>
                <a:spcPct val="0"/>
              </a:spcBef>
            </a:pPr>
            <a:r>
              <a:rPr lang="en-US" altLang="ja-JP" sz="2599" b="1" dirty="0">
                <a:solidFill>
                  <a:srgbClr val="FAFAFA"/>
                </a:solidFill>
                <a:latin typeface="Noto Sans JP Bold"/>
                <a:ea typeface="Noto Sans JP Bold"/>
                <a:cs typeface="Noto Sans JP Bold"/>
                <a:sym typeface="Noto Sans JP Bold"/>
              </a:rPr>
              <a:t>Market Research</a:t>
            </a:r>
            <a:endParaRPr lang="en-US" sz="2599" b="1" dirty="0">
              <a:solidFill>
                <a:srgbClr val="FAFAFA"/>
              </a:solidFill>
              <a:latin typeface="Noto Sans JP Bold"/>
              <a:ea typeface="Noto Sans JP Bold"/>
              <a:cs typeface="Noto Sans JP Bold"/>
              <a:sym typeface="Noto Sans JP Bold"/>
            </a:endParaRPr>
          </a:p>
        </p:txBody>
      </p:sp>
      <p:sp>
        <p:nvSpPr>
          <p:cNvPr id="80" name="TextBox 80"/>
          <p:cNvSpPr txBox="1"/>
          <p:nvPr/>
        </p:nvSpPr>
        <p:spPr>
          <a:xfrm>
            <a:off x="4629351" y="2831369"/>
            <a:ext cx="4658665" cy="799963"/>
          </a:xfrm>
          <a:prstGeom prst="rect">
            <a:avLst/>
          </a:prstGeom>
        </p:spPr>
        <p:txBody>
          <a:bodyPr wrap="square" lIns="0" tIns="0" rIns="0" bIns="0" rtlCol="0" anchor="t">
            <a:spAutoFit/>
          </a:bodyPr>
          <a:lstStyle/>
          <a:p>
            <a:pPr algn="ctr">
              <a:spcBef>
                <a:spcPct val="0"/>
              </a:spcBef>
            </a:pPr>
            <a:r>
              <a:rPr lang="en-US" altLang="ja-JP" sz="2599" b="1" dirty="0">
                <a:solidFill>
                  <a:srgbClr val="FAFAFA"/>
                </a:solidFill>
                <a:latin typeface="Noto Sans JP Bold"/>
                <a:ea typeface="Noto Sans JP Bold"/>
                <a:cs typeface="Noto Sans JP Bold"/>
                <a:sym typeface="Noto Sans JP Bold"/>
              </a:rPr>
              <a:t>Sales Channel </a:t>
            </a:r>
            <a:br>
              <a:rPr lang="en-US" altLang="ja-JP" sz="2599" b="1" dirty="0">
                <a:solidFill>
                  <a:srgbClr val="FAFAFA"/>
                </a:solidFill>
                <a:latin typeface="Noto Sans JP Bold"/>
                <a:ea typeface="Noto Sans JP Bold"/>
                <a:cs typeface="Noto Sans JP Bold"/>
                <a:sym typeface="Noto Sans JP Bold"/>
              </a:rPr>
            </a:br>
            <a:r>
              <a:rPr lang="en-US" altLang="ja-JP" sz="2599" b="1" dirty="0">
                <a:solidFill>
                  <a:srgbClr val="FAFAFA"/>
                </a:solidFill>
                <a:latin typeface="Noto Sans JP Bold"/>
                <a:ea typeface="Noto Sans JP Bold"/>
                <a:cs typeface="Noto Sans JP Bold"/>
                <a:sym typeface="Noto Sans JP Bold"/>
              </a:rPr>
              <a:t>Development</a:t>
            </a:r>
          </a:p>
        </p:txBody>
      </p:sp>
      <p:sp>
        <p:nvSpPr>
          <p:cNvPr id="81" name="TextBox 81"/>
          <p:cNvSpPr txBox="1"/>
          <p:nvPr/>
        </p:nvSpPr>
        <p:spPr>
          <a:xfrm>
            <a:off x="5269864" y="3775348"/>
            <a:ext cx="3370080" cy="616131"/>
          </a:xfrm>
          <a:prstGeom prst="rect">
            <a:avLst/>
          </a:prstGeom>
        </p:spPr>
        <p:txBody>
          <a:bodyPr wrap="square" lIns="0" tIns="0" rIns="0" bIns="0" rtlCol="0" anchor="t">
            <a:spAutoFit/>
          </a:bodyPr>
          <a:lstStyle/>
          <a:p>
            <a:pPr>
              <a:lnSpc>
                <a:spcPts val="2520"/>
              </a:lnSpc>
            </a:pPr>
            <a:r>
              <a:rPr lang="en-US" dirty="0">
                <a:solidFill>
                  <a:srgbClr val="343434"/>
                </a:solidFill>
                <a:latin typeface="Noto Sans JP"/>
                <a:ea typeface="Noto Sans JP"/>
                <a:cs typeface="Noto Sans JP"/>
                <a:sym typeface="Noto Sans JP"/>
              </a:rPr>
              <a:t>・Contracts with local retailers and e-commerce sites</a:t>
            </a:r>
            <a:endParaRPr lang="en-US" sz="1800" dirty="0">
              <a:solidFill>
                <a:srgbClr val="343434"/>
              </a:solidFill>
              <a:latin typeface="Noto Sans JP"/>
              <a:ea typeface="Noto Sans JP"/>
              <a:cs typeface="Noto Sans JP"/>
              <a:sym typeface="Noto Sans JP"/>
            </a:endParaRPr>
          </a:p>
        </p:txBody>
      </p:sp>
      <p:sp>
        <p:nvSpPr>
          <p:cNvPr id="82" name="TextBox 82"/>
          <p:cNvSpPr txBox="1"/>
          <p:nvPr/>
        </p:nvSpPr>
        <p:spPr>
          <a:xfrm>
            <a:off x="5269864" y="2027289"/>
            <a:ext cx="3657014"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July–September 2025</a:t>
            </a:r>
          </a:p>
        </p:txBody>
      </p:sp>
      <p:sp>
        <p:nvSpPr>
          <p:cNvPr id="83" name="TextBox 83"/>
          <p:cNvSpPr txBox="1"/>
          <p:nvPr/>
        </p:nvSpPr>
        <p:spPr>
          <a:xfrm>
            <a:off x="10463639" y="3011957"/>
            <a:ext cx="1850827"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AFAFA"/>
                </a:solidFill>
                <a:latin typeface="Noto Sans JP Bold"/>
                <a:ea typeface="Noto Sans JP Bold"/>
                <a:cs typeface="Noto Sans JP Bold"/>
                <a:sym typeface="Noto Sans JP Bold"/>
              </a:rPr>
              <a:t>Test Sales</a:t>
            </a:r>
          </a:p>
        </p:txBody>
      </p:sp>
      <p:sp>
        <p:nvSpPr>
          <p:cNvPr id="84" name="TextBox 84"/>
          <p:cNvSpPr txBox="1"/>
          <p:nvPr/>
        </p:nvSpPr>
        <p:spPr>
          <a:xfrm>
            <a:off x="9738464" y="3764728"/>
            <a:ext cx="3450951" cy="936731"/>
          </a:xfrm>
          <a:prstGeom prst="rect">
            <a:avLst/>
          </a:prstGeom>
        </p:spPr>
        <p:txBody>
          <a:bodyPr wrap="square" lIns="0" tIns="0" rIns="0" bIns="0" rtlCol="0" anchor="t">
            <a:spAutoFit/>
          </a:bodyPr>
          <a:lstStyle/>
          <a:p>
            <a:pPr>
              <a:lnSpc>
                <a:spcPts val="2520"/>
              </a:lnSpc>
            </a:pPr>
            <a:r>
              <a:rPr lang="en-US" dirty="0">
                <a:solidFill>
                  <a:srgbClr val="343434"/>
                </a:solidFill>
                <a:latin typeface="Noto Sans JP"/>
                <a:ea typeface="Noto Sans JP"/>
                <a:cs typeface="Noto Sans JP"/>
                <a:sym typeface="Noto Sans JP"/>
              </a:rPr>
              <a:t>・Sample distribution to target       </a:t>
            </a:r>
            <a:br>
              <a:rPr lang="en-US" dirty="0">
                <a:solidFill>
                  <a:srgbClr val="343434"/>
                </a:solidFill>
                <a:latin typeface="Noto Sans JP"/>
                <a:ea typeface="Noto Sans JP"/>
                <a:cs typeface="Noto Sans JP"/>
                <a:sym typeface="Noto Sans JP"/>
              </a:rPr>
            </a:br>
            <a:r>
              <a:rPr lang="en-US" dirty="0">
                <a:solidFill>
                  <a:srgbClr val="343434"/>
                </a:solidFill>
                <a:latin typeface="Noto Sans JP"/>
                <a:ea typeface="Noto Sans JP"/>
                <a:cs typeface="Noto Sans JP"/>
                <a:sym typeface="Noto Sans JP"/>
              </a:rPr>
              <a:t>    customers </a:t>
            </a:r>
            <a:br>
              <a:rPr lang="en-US" dirty="0">
                <a:solidFill>
                  <a:srgbClr val="343434"/>
                </a:solidFill>
                <a:latin typeface="Noto Sans JP"/>
                <a:ea typeface="Noto Sans JP"/>
                <a:cs typeface="Noto Sans JP"/>
                <a:sym typeface="Noto Sans JP"/>
              </a:rPr>
            </a:br>
            <a:r>
              <a:rPr lang="en-US" dirty="0">
                <a:solidFill>
                  <a:srgbClr val="343434"/>
                </a:solidFill>
                <a:latin typeface="Noto Sans JP"/>
                <a:ea typeface="Noto Sans JP"/>
                <a:cs typeface="Noto Sans JP"/>
                <a:sym typeface="Noto Sans JP"/>
              </a:rPr>
              <a:t>・Social media promotion</a:t>
            </a:r>
            <a:endParaRPr lang="en-US" sz="1800" dirty="0">
              <a:solidFill>
                <a:srgbClr val="343434"/>
              </a:solidFill>
              <a:latin typeface="Noto Sans JP"/>
              <a:ea typeface="Noto Sans JP"/>
              <a:cs typeface="Noto Sans JP"/>
              <a:sym typeface="Noto Sans JP"/>
            </a:endParaRPr>
          </a:p>
        </p:txBody>
      </p:sp>
      <p:sp>
        <p:nvSpPr>
          <p:cNvPr id="85" name="TextBox 85"/>
          <p:cNvSpPr txBox="1"/>
          <p:nvPr/>
        </p:nvSpPr>
        <p:spPr>
          <a:xfrm>
            <a:off x="13701788" y="2797773"/>
            <a:ext cx="4187325" cy="887487"/>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AFAFA"/>
                </a:solidFill>
                <a:latin typeface="Noto Sans JP Bold"/>
                <a:ea typeface="Noto Sans JP Bold"/>
                <a:cs typeface="Noto Sans JP Bold"/>
                <a:sym typeface="Noto Sans JP Bold"/>
              </a:rPr>
              <a:t> Official Launch and Brand Establishment</a:t>
            </a:r>
          </a:p>
        </p:txBody>
      </p:sp>
      <p:sp>
        <p:nvSpPr>
          <p:cNvPr id="86" name="TextBox 86"/>
          <p:cNvSpPr txBox="1"/>
          <p:nvPr/>
        </p:nvSpPr>
        <p:spPr>
          <a:xfrm>
            <a:off x="14201030" y="3764728"/>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87" name="TextBox 87"/>
          <p:cNvSpPr txBox="1"/>
          <p:nvPr/>
        </p:nvSpPr>
        <p:spPr>
          <a:xfrm>
            <a:off x="9401082" y="2027289"/>
            <a:ext cx="4215205"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October–December 2025</a:t>
            </a:r>
          </a:p>
        </p:txBody>
      </p:sp>
      <p:sp>
        <p:nvSpPr>
          <p:cNvPr id="88" name="TextBox 88"/>
          <p:cNvSpPr txBox="1"/>
          <p:nvPr/>
        </p:nvSpPr>
        <p:spPr>
          <a:xfrm>
            <a:off x="14150502" y="2027289"/>
            <a:ext cx="3556059" cy="438785"/>
          </a:xfrm>
          <a:prstGeom prst="rect">
            <a:avLst/>
          </a:prstGeom>
        </p:spPr>
        <p:txBody>
          <a:bodyPr wrap="square" lIns="0" tIns="0" rIns="0" bIns="0" rtlCol="0" anchor="t">
            <a:spAutoFit/>
          </a:bodyPr>
          <a:lstStyle/>
          <a:p>
            <a:pPr algn="ctr">
              <a:lnSpc>
                <a:spcPts val="3639"/>
              </a:lnSpc>
              <a:spcBef>
                <a:spcPct val="0"/>
              </a:spcBef>
            </a:pPr>
            <a:r>
              <a:rPr lang="en-US" altLang="ja-JP" sz="2599" b="1" dirty="0">
                <a:solidFill>
                  <a:srgbClr val="FAFAFA"/>
                </a:solidFill>
                <a:latin typeface="Noto Sans JP Bold"/>
                <a:ea typeface="Noto Sans JP Bold"/>
                <a:cs typeface="Noto Sans JP Bold"/>
                <a:sym typeface="Noto Sans JP Bold"/>
              </a:rPr>
              <a:t>January–March 2026</a:t>
            </a:r>
          </a:p>
        </p:txBody>
      </p:sp>
      <p:sp>
        <p:nvSpPr>
          <p:cNvPr id="89" name="TextBox 89"/>
          <p:cNvSpPr txBox="1"/>
          <p:nvPr/>
        </p:nvSpPr>
        <p:spPr>
          <a:xfrm>
            <a:off x="431032" y="6151612"/>
            <a:ext cx="413330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Month XXXX–Month XXXX</a:t>
            </a:r>
          </a:p>
        </p:txBody>
      </p:sp>
      <p:sp>
        <p:nvSpPr>
          <p:cNvPr id="90" name="TextBox 90"/>
          <p:cNvSpPr txBox="1"/>
          <p:nvPr/>
        </p:nvSpPr>
        <p:spPr>
          <a:xfrm>
            <a:off x="821017" y="7932381"/>
            <a:ext cx="3301454" cy="936731"/>
          </a:xfrm>
          <a:prstGeom prst="rect">
            <a:avLst/>
          </a:prstGeom>
        </p:spPr>
        <p:txBody>
          <a:bodyPr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endParaRPr lang="en-US" altLang="ja-JP" sz="1800" dirty="0">
              <a:solidFill>
                <a:srgbClr val="343434"/>
              </a:solidFill>
              <a:latin typeface="Noto Sans JP"/>
              <a:ea typeface="Noto Sans JP"/>
              <a:cs typeface="Noto Sans JP"/>
              <a:sym typeface="Noto Sans JP"/>
            </a:endParaRPr>
          </a:p>
        </p:txBody>
      </p:sp>
      <p:sp>
        <p:nvSpPr>
          <p:cNvPr id="91" name="TextBox 91"/>
          <p:cNvSpPr txBox="1"/>
          <p:nvPr/>
        </p:nvSpPr>
        <p:spPr>
          <a:xfrm>
            <a:off x="1765439" y="7193528"/>
            <a:ext cx="1400055" cy="438785"/>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 Phase 5</a:t>
            </a:r>
          </a:p>
        </p:txBody>
      </p:sp>
      <p:sp>
        <p:nvSpPr>
          <p:cNvPr id="92" name="TextBox 92"/>
          <p:cNvSpPr txBox="1"/>
          <p:nvPr/>
        </p:nvSpPr>
        <p:spPr>
          <a:xfrm>
            <a:off x="6240065" y="7193652"/>
            <a:ext cx="1382101" cy="438785"/>
          </a:xfrm>
          <a:prstGeom prst="rect">
            <a:avLst/>
          </a:prstGeom>
        </p:spPr>
        <p:txBody>
          <a:bodyPr wrap="square" lIns="0" tIns="0" rIns="0" bIns="0" rtlCol="0" anchor="t">
            <a:spAutoFit/>
          </a:bodyPr>
          <a:lstStyle/>
          <a:p>
            <a:pPr>
              <a:lnSpc>
                <a:spcPts val="3639"/>
              </a:lnSpc>
              <a:spcBef>
                <a:spcPct val="0"/>
              </a:spcBef>
            </a:pPr>
            <a:r>
              <a:rPr lang="en-US" altLang="ja-JP" sz="2599" b="1" dirty="0">
                <a:solidFill>
                  <a:srgbClr val="FAFAFA"/>
                </a:solidFill>
                <a:latin typeface="Noto Sans JP Bold"/>
                <a:ea typeface="Noto Sans JP Bold"/>
                <a:cs typeface="Noto Sans JP Bold"/>
                <a:sym typeface="Noto Sans JP Bold"/>
              </a:rPr>
              <a:t> Phase 6</a:t>
            </a:r>
          </a:p>
        </p:txBody>
      </p:sp>
      <p:sp>
        <p:nvSpPr>
          <p:cNvPr id="93" name="TextBox 93"/>
          <p:cNvSpPr txBox="1"/>
          <p:nvPr/>
        </p:nvSpPr>
        <p:spPr>
          <a:xfrm>
            <a:off x="5286666" y="7932381"/>
            <a:ext cx="1600200" cy="944880"/>
          </a:xfrm>
          <a:prstGeom prst="rect">
            <a:avLst/>
          </a:prstGeom>
        </p:spPr>
        <p:txBody>
          <a:bodyPr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p>
        </p:txBody>
      </p:sp>
      <p:sp>
        <p:nvSpPr>
          <p:cNvPr id="94" name="TextBox 94"/>
          <p:cNvSpPr txBox="1"/>
          <p:nvPr/>
        </p:nvSpPr>
        <p:spPr>
          <a:xfrm>
            <a:off x="4880945" y="6170799"/>
            <a:ext cx="4194033"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Month XXXX–Month XXXX</a:t>
            </a:r>
          </a:p>
        </p:txBody>
      </p:sp>
      <p:sp>
        <p:nvSpPr>
          <p:cNvPr id="95" name="TextBox 95"/>
          <p:cNvSpPr txBox="1"/>
          <p:nvPr/>
        </p:nvSpPr>
        <p:spPr>
          <a:xfrm>
            <a:off x="10710720" y="7197116"/>
            <a:ext cx="1377996" cy="438785"/>
          </a:xfrm>
          <a:prstGeom prst="rect">
            <a:avLst/>
          </a:prstGeom>
        </p:spPr>
        <p:txBody>
          <a:bodyPr wrap="square" lIns="0" tIns="0" rIns="0" bIns="0" rtlCol="0" anchor="t">
            <a:spAutoFit/>
          </a:bodyPr>
          <a:lstStyle/>
          <a:p>
            <a:pPr>
              <a:lnSpc>
                <a:spcPts val="3639"/>
              </a:lnSpc>
              <a:spcBef>
                <a:spcPct val="0"/>
              </a:spcBef>
            </a:pPr>
            <a:r>
              <a:rPr lang="en-US" altLang="ja-JP" sz="2599" b="1" dirty="0">
                <a:solidFill>
                  <a:srgbClr val="FAFAFA"/>
                </a:solidFill>
                <a:latin typeface="Noto Sans JP Bold"/>
                <a:ea typeface="Noto Sans JP Bold"/>
                <a:cs typeface="Noto Sans JP Bold"/>
                <a:sym typeface="Noto Sans JP Bold"/>
              </a:rPr>
              <a:t> Phase 7</a:t>
            </a:r>
          </a:p>
        </p:txBody>
      </p:sp>
      <p:sp>
        <p:nvSpPr>
          <p:cNvPr id="96" name="TextBox 96"/>
          <p:cNvSpPr txBox="1"/>
          <p:nvPr/>
        </p:nvSpPr>
        <p:spPr>
          <a:xfrm>
            <a:off x="9755268" y="7932381"/>
            <a:ext cx="1600200" cy="944880"/>
          </a:xfrm>
          <a:prstGeom prst="rect">
            <a:avLst/>
          </a:prstGeom>
        </p:spPr>
        <p:txBody>
          <a:bodyPr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p>
        </p:txBody>
      </p:sp>
      <p:sp>
        <p:nvSpPr>
          <p:cNvPr id="97" name="TextBox 97"/>
          <p:cNvSpPr txBox="1"/>
          <p:nvPr/>
        </p:nvSpPr>
        <p:spPr>
          <a:xfrm>
            <a:off x="15172318" y="7193527"/>
            <a:ext cx="1379927" cy="438785"/>
          </a:xfrm>
          <a:prstGeom prst="rect">
            <a:avLst/>
          </a:prstGeom>
        </p:spPr>
        <p:txBody>
          <a:bodyPr wrap="square" lIns="0" tIns="0" rIns="0" bIns="0" rtlCol="0" anchor="t">
            <a:spAutoFit/>
          </a:bodyPr>
          <a:lstStyle/>
          <a:p>
            <a:pPr>
              <a:lnSpc>
                <a:spcPts val="3639"/>
              </a:lnSpc>
              <a:spcBef>
                <a:spcPct val="0"/>
              </a:spcBef>
            </a:pPr>
            <a:r>
              <a:rPr lang="en-US" altLang="ja-JP" sz="2599" b="1" dirty="0">
                <a:solidFill>
                  <a:srgbClr val="FAFAFA"/>
                </a:solidFill>
                <a:latin typeface="Noto Sans JP Bold"/>
                <a:ea typeface="Noto Sans JP Bold"/>
                <a:cs typeface="Noto Sans JP Bold"/>
                <a:sym typeface="Noto Sans JP Bold"/>
              </a:rPr>
              <a:t> Phase 8</a:t>
            </a:r>
          </a:p>
        </p:txBody>
      </p:sp>
      <p:sp>
        <p:nvSpPr>
          <p:cNvPr id="98" name="TextBox 98"/>
          <p:cNvSpPr txBox="1"/>
          <p:nvPr/>
        </p:nvSpPr>
        <p:spPr>
          <a:xfrm>
            <a:off x="14217832" y="7932381"/>
            <a:ext cx="1600200" cy="944880"/>
          </a:xfrm>
          <a:prstGeom prst="rect">
            <a:avLst/>
          </a:prstGeom>
        </p:spPr>
        <p:txBody>
          <a:bodyPr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p>
        </p:txBody>
      </p:sp>
      <p:sp>
        <p:nvSpPr>
          <p:cNvPr id="99" name="TextBox 99"/>
          <p:cNvSpPr txBox="1"/>
          <p:nvPr/>
        </p:nvSpPr>
        <p:spPr>
          <a:xfrm>
            <a:off x="9330983" y="6162851"/>
            <a:ext cx="4137470"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Month XXXX–Month XXXX</a:t>
            </a:r>
          </a:p>
        </p:txBody>
      </p:sp>
      <p:sp>
        <p:nvSpPr>
          <p:cNvPr id="100" name="TextBox 100"/>
          <p:cNvSpPr txBox="1"/>
          <p:nvPr/>
        </p:nvSpPr>
        <p:spPr>
          <a:xfrm>
            <a:off x="13841680" y="6177260"/>
            <a:ext cx="4193719"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FAFAFA"/>
                </a:solidFill>
                <a:latin typeface="Noto Sans JP Bold"/>
                <a:ea typeface="Noto Sans JP Bold"/>
                <a:cs typeface="Noto Sans JP Bold"/>
                <a:sym typeface="Noto Sans JP Bold"/>
              </a:rPr>
              <a:t>Month XXXX–Month XXXX</a:t>
            </a:r>
          </a:p>
        </p:txBody>
      </p:sp>
      <p:sp>
        <p:nvSpPr>
          <p:cNvPr id="101" name="Freeform 101"/>
          <p:cNvSpPr/>
          <p:nvPr/>
        </p:nvSpPr>
        <p:spPr>
          <a:xfrm>
            <a:off x="5947781" y="414585"/>
            <a:ext cx="6460559" cy="890850"/>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102" name="TextBox 102"/>
          <p:cNvSpPr txBox="1"/>
          <p:nvPr/>
        </p:nvSpPr>
        <p:spPr>
          <a:xfrm>
            <a:off x="5947782" y="325668"/>
            <a:ext cx="6392436" cy="696024"/>
          </a:xfrm>
          <a:prstGeom prst="rect">
            <a:avLst/>
          </a:prstGeom>
        </p:spPr>
        <p:txBody>
          <a:bodyPr wrap="square" lIns="0" tIns="0" rIns="0" bIns="0" rtlCol="0" anchor="t">
            <a:spAutoFit/>
          </a:bodyPr>
          <a:lstStyle/>
          <a:p>
            <a:pPr algn="ctr">
              <a:lnSpc>
                <a:spcPts val="5880"/>
              </a:lnSpc>
            </a:pPr>
            <a:r>
              <a:rPr lang="en-US" sz="4200" b="1" spc="-150" dirty="0">
                <a:solidFill>
                  <a:srgbClr val="178A8B"/>
                </a:solidFill>
                <a:latin typeface="Noto Sans JP Bold"/>
                <a:ea typeface="Noto Sans JP Bold"/>
                <a:cs typeface="Noto Sans JP Bold"/>
                <a:sym typeface="Noto Sans JP Bold"/>
              </a:rPr>
              <a:t>Implementation Schedule</a:t>
            </a: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template_light-blue</Template>
  <TotalTime>130</TotalTime>
  <Words>718</Words>
  <Application>Microsoft Office PowerPoint</Application>
  <PresentationFormat>ユーザー設定</PresentationFormat>
  <Paragraphs>85</Paragraphs>
  <Slides>6</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Noto Sans JP Bold</vt:lpstr>
      <vt:lpstr>Calibri</vt:lpstr>
      <vt:lpstr>Arial</vt:lpstr>
      <vt:lpstr>Areej Bold</vt:lpstr>
      <vt:lpstr>Noto Sans JP</vt:lpstr>
      <vt:lpstr>游ゴシック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玲大 中村</dc:creator>
  <cp:lastModifiedBy>玲大 中村</cp:lastModifiedBy>
  <cp:revision>1</cp:revision>
  <dcterms:created xsi:type="dcterms:W3CDTF">2026-01-30T00:59:28Z</dcterms:created>
  <dcterms:modified xsi:type="dcterms:W3CDTF">2026-01-30T03:10:06Z</dcterms:modified>
  <dc:identifier>DAGeG9D4deo</dc:identifier>
</cp:coreProperties>
</file>