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8288000" cy="10287000"/>
  <p:notesSz cx="6858000" cy="9144000"/>
  <p:embeddedFontLst>
    <p:embeddedFont>
      <p:font typeface="筑紫A丸ゴシック Bold" panose="020B0600070205080204" charset="-128"/>
      <p:regular r:id="rId9"/>
      <p:bold r:id="rId10"/>
    </p:embeddedFont>
    <p:embeddedFont>
      <p:font typeface="Noto Sans JP" panose="020B0200000000000000" pitchFamily="50" charset="-128"/>
      <p:regular r:id="rId11"/>
      <p:bold r:id="rId12"/>
    </p:embeddedFont>
    <p:embeddedFont>
      <p:font typeface="筑紫A丸ゴシック" panose="020B0600070205080204" charset="0"/>
      <p:regular r:id="rId13"/>
      <p:bold r:id="rId14"/>
      <p:italic r:id="rId15"/>
      <p:boldItalic r:id="rId16"/>
    </p:embeddedFont>
    <p:embeddedFont>
      <p:font typeface="游ゴシック" panose="020B0400000000000000" pitchFamily="50" charset="-128"/>
      <p:regular r:id="rId17"/>
      <p:bold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A02580-B9BC-426B-BEAD-21593204FF37}" v="83" dt="2026-02-06T09:07:10.3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558" autoAdjust="0"/>
  </p:normalViewPr>
  <p:slideViewPr>
    <p:cSldViewPr>
      <p:cViewPr varScale="1">
        <p:scale>
          <a:sx n="70" d="100"/>
          <a:sy n="70" d="100"/>
        </p:scale>
        <p:origin x="81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microsoft.com/office/2016/11/relationships/changesInfo" Target="changesInfos/changesInfo1.xml"/><Relationship Id="rId10" Type="http://schemas.openxmlformats.org/officeDocument/2006/relationships/font" Target="fonts/font2.fntdata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玲大 中村" userId="1a7de7d354f4b5d1" providerId="LiveId" clId="{77D6E796-5ACF-457C-9575-8A09B6203C03}"/>
    <pc:docChg chg="undo custSel modSld">
      <pc:chgData name="玲大 中村" userId="1a7de7d354f4b5d1" providerId="LiveId" clId="{77D6E796-5ACF-457C-9575-8A09B6203C03}" dt="2026-02-06T09:07:15.586" v="144" actId="20577"/>
      <pc:docMkLst>
        <pc:docMk/>
      </pc:docMkLst>
      <pc:sldChg chg="modSp mod">
        <pc:chgData name="玲大 中村" userId="1a7de7d354f4b5d1" providerId="LiveId" clId="{77D6E796-5ACF-457C-9575-8A09B6203C03}" dt="2026-02-06T08:55:58.787" v="8" actId="1076"/>
        <pc:sldMkLst>
          <pc:docMk/>
          <pc:sldMk cId="0" sldId="256"/>
        </pc:sldMkLst>
        <pc:spChg chg="mod">
          <ac:chgData name="玲大 中村" userId="1a7de7d354f4b5d1" providerId="LiveId" clId="{77D6E796-5ACF-457C-9575-8A09B6203C03}" dt="2026-02-06T08:55:29.255" v="1"/>
          <ac:spMkLst>
            <pc:docMk/>
            <pc:sldMk cId="0" sldId="256"/>
            <ac:spMk id="8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55:24.787" v="0"/>
          <ac:spMkLst>
            <pc:docMk/>
            <pc:sldMk cId="0" sldId="256"/>
            <ac:spMk id="9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55:58.787" v="8" actId="1076"/>
          <ac:spMkLst>
            <pc:docMk/>
            <pc:sldMk cId="0" sldId="256"/>
            <ac:spMk id="10" creationId="{00000000-0000-0000-0000-000000000000}"/>
          </ac:spMkLst>
        </pc:spChg>
      </pc:sldChg>
      <pc:sldChg chg="modSp mod">
        <pc:chgData name="玲大 中村" userId="1a7de7d354f4b5d1" providerId="LiveId" clId="{77D6E796-5ACF-457C-9575-8A09B6203C03}" dt="2026-02-06T08:57:43.673" v="27"/>
        <pc:sldMkLst>
          <pc:docMk/>
          <pc:sldMk cId="0" sldId="257"/>
        </pc:sldMkLst>
        <pc:spChg chg="mod">
          <ac:chgData name="玲大 中村" userId="1a7de7d354f4b5d1" providerId="LiveId" clId="{77D6E796-5ACF-457C-9575-8A09B6203C03}" dt="2026-02-06T08:56:19.808" v="11"/>
          <ac:spMkLst>
            <pc:docMk/>
            <pc:sldMk cId="0" sldId="257"/>
            <ac:spMk id="18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56:27.382" v="12"/>
          <ac:spMkLst>
            <pc:docMk/>
            <pc:sldMk cId="0" sldId="257"/>
            <ac:spMk id="23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56:36.767" v="13"/>
          <ac:spMkLst>
            <pc:docMk/>
            <pc:sldMk cId="0" sldId="257"/>
            <ac:spMk id="30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56:48.397" v="15"/>
          <ac:spMkLst>
            <pc:docMk/>
            <pc:sldMk cId="0" sldId="257"/>
            <ac:spMk id="31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57:08.752" v="20" actId="20577"/>
          <ac:spMkLst>
            <pc:docMk/>
            <pc:sldMk cId="0" sldId="257"/>
            <ac:spMk id="32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56:42.842" v="14"/>
          <ac:spMkLst>
            <pc:docMk/>
            <pc:sldMk cId="0" sldId="257"/>
            <ac:spMk id="33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56:53.582" v="16"/>
          <ac:spMkLst>
            <pc:docMk/>
            <pc:sldMk cId="0" sldId="257"/>
            <ac:spMk id="34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57:06.062" v="18"/>
          <ac:spMkLst>
            <pc:docMk/>
            <pc:sldMk cId="0" sldId="257"/>
            <ac:spMk id="35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57:14.889" v="21"/>
          <ac:spMkLst>
            <pc:docMk/>
            <pc:sldMk cId="0" sldId="257"/>
            <ac:spMk id="36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57:18.860" v="22"/>
          <ac:spMkLst>
            <pc:docMk/>
            <pc:sldMk cId="0" sldId="257"/>
            <ac:spMk id="37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57:24.264" v="23"/>
          <ac:spMkLst>
            <pc:docMk/>
            <pc:sldMk cId="0" sldId="257"/>
            <ac:spMk id="38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57:32.402" v="25" actId="20577"/>
          <ac:spMkLst>
            <pc:docMk/>
            <pc:sldMk cId="0" sldId="257"/>
            <ac:spMk id="39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57:38.681" v="26"/>
          <ac:spMkLst>
            <pc:docMk/>
            <pc:sldMk cId="0" sldId="257"/>
            <ac:spMk id="40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57:43.673" v="27"/>
          <ac:spMkLst>
            <pc:docMk/>
            <pc:sldMk cId="0" sldId="257"/>
            <ac:spMk id="41" creationId="{00000000-0000-0000-0000-000000000000}"/>
          </ac:spMkLst>
        </pc:spChg>
      </pc:sldChg>
      <pc:sldChg chg="modSp mod">
        <pc:chgData name="玲大 中村" userId="1a7de7d354f4b5d1" providerId="LiveId" clId="{77D6E796-5ACF-457C-9575-8A09B6203C03}" dt="2026-02-06T08:58:52.524" v="40"/>
        <pc:sldMkLst>
          <pc:docMk/>
          <pc:sldMk cId="0" sldId="258"/>
        </pc:sldMkLst>
        <pc:spChg chg="mod">
          <ac:chgData name="玲大 中村" userId="1a7de7d354f4b5d1" providerId="LiveId" clId="{77D6E796-5ACF-457C-9575-8A09B6203C03}" dt="2026-02-06T08:58:00.807" v="29"/>
          <ac:spMkLst>
            <pc:docMk/>
            <pc:sldMk cId="0" sldId="258"/>
            <ac:spMk id="27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58:05.254" v="30"/>
          <ac:spMkLst>
            <pc:docMk/>
            <pc:sldMk cId="0" sldId="258"/>
            <ac:spMk id="28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58:16.468" v="33" actId="1076"/>
          <ac:spMkLst>
            <pc:docMk/>
            <pc:sldMk cId="0" sldId="258"/>
            <ac:spMk id="29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58:20.807" v="34"/>
          <ac:spMkLst>
            <pc:docMk/>
            <pc:sldMk cId="0" sldId="258"/>
            <ac:spMk id="30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58:34.433" v="37" actId="1076"/>
          <ac:spMkLst>
            <pc:docMk/>
            <pc:sldMk cId="0" sldId="258"/>
            <ac:spMk id="31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58:39.393" v="38"/>
          <ac:spMkLst>
            <pc:docMk/>
            <pc:sldMk cId="0" sldId="258"/>
            <ac:spMk id="32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58:52.524" v="40"/>
          <ac:spMkLst>
            <pc:docMk/>
            <pc:sldMk cId="0" sldId="258"/>
            <ac:spMk id="33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58:47.653" v="39"/>
          <ac:spMkLst>
            <pc:docMk/>
            <pc:sldMk cId="0" sldId="258"/>
            <ac:spMk id="34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57:54.932" v="28"/>
          <ac:spMkLst>
            <pc:docMk/>
            <pc:sldMk cId="0" sldId="258"/>
            <ac:spMk id="35" creationId="{305C130D-FB04-91FD-75B7-B2A5E4063C41}"/>
          </ac:spMkLst>
        </pc:spChg>
      </pc:sldChg>
      <pc:sldChg chg="modSp mod">
        <pc:chgData name="玲大 中村" userId="1a7de7d354f4b5d1" providerId="LiveId" clId="{77D6E796-5ACF-457C-9575-8A09B6203C03}" dt="2026-02-06T09:01:42.913" v="68" actId="20577"/>
        <pc:sldMkLst>
          <pc:docMk/>
          <pc:sldMk cId="0" sldId="259"/>
        </pc:sldMkLst>
        <pc:spChg chg="mod">
          <ac:chgData name="玲大 中村" userId="1a7de7d354f4b5d1" providerId="LiveId" clId="{77D6E796-5ACF-457C-9575-8A09B6203C03}" dt="2026-02-06T08:59:12.297" v="42"/>
          <ac:spMkLst>
            <pc:docMk/>
            <pc:sldMk cId="0" sldId="259"/>
            <ac:spMk id="17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59:16.301" v="43"/>
          <ac:spMkLst>
            <pc:docMk/>
            <pc:sldMk cId="0" sldId="259"/>
            <ac:spMk id="18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59:46.441" v="47"/>
          <ac:spMkLst>
            <pc:docMk/>
            <pc:sldMk cId="0" sldId="259"/>
            <ac:spMk id="19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00:48.727" v="58"/>
          <ac:spMkLst>
            <pc:docMk/>
            <pc:sldMk cId="0" sldId="259"/>
            <ac:spMk id="20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00:59.795" v="60"/>
          <ac:spMkLst>
            <pc:docMk/>
            <pc:sldMk cId="0" sldId="259"/>
            <ac:spMk id="21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59:31.737" v="44"/>
          <ac:spMkLst>
            <pc:docMk/>
            <pc:sldMk cId="0" sldId="259"/>
            <ac:spMk id="25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00:53.359" v="59"/>
          <ac:spMkLst>
            <pc:docMk/>
            <pc:sldMk cId="0" sldId="259"/>
            <ac:spMk id="29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01:09.804" v="62"/>
          <ac:spMkLst>
            <pc:docMk/>
            <pc:sldMk cId="0" sldId="259"/>
            <ac:spMk id="33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01:42.913" v="68" actId="20577"/>
          <ac:spMkLst>
            <pc:docMk/>
            <pc:sldMk cId="0" sldId="259"/>
            <ac:spMk id="34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01:27.635" v="64"/>
          <ac:spMkLst>
            <pc:docMk/>
            <pc:sldMk cId="0" sldId="259"/>
            <ac:spMk id="38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01:38.245" v="66"/>
          <ac:spMkLst>
            <pc:docMk/>
            <pc:sldMk cId="0" sldId="259"/>
            <ac:spMk id="39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59:50.821" v="48"/>
          <ac:spMkLst>
            <pc:docMk/>
            <pc:sldMk cId="0" sldId="259"/>
            <ac:spMk id="43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01:04.348" v="61"/>
          <ac:spMkLst>
            <pc:docMk/>
            <pc:sldMk cId="0" sldId="259"/>
            <ac:spMk id="47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59:06.640" v="41"/>
          <ac:spMkLst>
            <pc:docMk/>
            <pc:sldMk cId="0" sldId="259"/>
            <ac:spMk id="59" creationId="{54E7461C-9FA3-0D90-C71C-9B54D02F19E7}"/>
          </ac:spMkLst>
        </pc:spChg>
        <pc:grpChg chg="mod">
          <ac:chgData name="玲大 中村" userId="1a7de7d354f4b5d1" providerId="LiveId" clId="{77D6E796-5ACF-457C-9575-8A09B6203C03}" dt="2026-02-06T09:00:45.145" v="57" actId="1076"/>
          <ac:grpSpMkLst>
            <pc:docMk/>
            <pc:sldMk cId="0" sldId="259"/>
            <ac:grpSpMk id="6" creationId="{00000000-0000-0000-0000-000000000000}"/>
          </ac:grpSpMkLst>
        </pc:grpChg>
      </pc:sldChg>
      <pc:sldChg chg="modSp mod">
        <pc:chgData name="玲大 中村" userId="1a7de7d354f4b5d1" providerId="LiveId" clId="{77D6E796-5ACF-457C-9575-8A09B6203C03}" dt="2026-02-06T09:03:43.678" v="81"/>
        <pc:sldMkLst>
          <pc:docMk/>
          <pc:sldMk cId="0" sldId="260"/>
        </pc:sldMkLst>
        <pc:spChg chg="mod">
          <ac:chgData name="玲大 中村" userId="1a7de7d354f4b5d1" providerId="LiveId" clId="{77D6E796-5ACF-457C-9575-8A09B6203C03}" dt="2026-02-06T09:02:05.399" v="70"/>
          <ac:spMkLst>
            <pc:docMk/>
            <pc:sldMk cId="0" sldId="260"/>
            <ac:spMk id="20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02:12.680" v="71"/>
          <ac:spMkLst>
            <pc:docMk/>
            <pc:sldMk cId="0" sldId="260"/>
            <ac:spMk id="24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02:18.389" v="72"/>
          <ac:spMkLst>
            <pc:docMk/>
            <pc:sldMk cId="0" sldId="260"/>
            <ac:spMk id="31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02:27.410" v="73"/>
          <ac:spMkLst>
            <pc:docMk/>
            <pc:sldMk cId="0" sldId="260"/>
            <ac:spMk id="32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03:07.751" v="74"/>
          <ac:spMkLst>
            <pc:docMk/>
            <pc:sldMk cId="0" sldId="260"/>
            <ac:spMk id="33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03:27.800" v="78"/>
          <ac:spMkLst>
            <pc:docMk/>
            <pc:sldMk cId="0" sldId="260"/>
            <ac:spMk id="34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03:16.027" v="75"/>
          <ac:spMkLst>
            <pc:docMk/>
            <pc:sldMk cId="0" sldId="260"/>
            <ac:spMk id="35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03:43.678" v="81"/>
          <ac:spMkLst>
            <pc:docMk/>
            <pc:sldMk cId="0" sldId="260"/>
            <ac:spMk id="42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03:38.313" v="80"/>
          <ac:spMkLst>
            <pc:docMk/>
            <pc:sldMk cId="0" sldId="260"/>
            <ac:spMk id="43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03:33.265" v="79"/>
          <ac:spMkLst>
            <pc:docMk/>
            <pc:sldMk cId="0" sldId="260"/>
            <ac:spMk id="44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01:56.343" v="69"/>
          <ac:spMkLst>
            <pc:docMk/>
            <pc:sldMk cId="0" sldId="260"/>
            <ac:spMk id="50" creationId="{995CB834-39EC-5C06-6B57-669845EAF69C}"/>
          </ac:spMkLst>
        </pc:spChg>
        <pc:grpChg chg="mod">
          <ac:chgData name="玲大 中村" userId="1a7de7d354f4b5d1" providerId="LiveId" clId="{77D6E796-5ACF-457C-9575-8A09B6203C03}" dt="2026-02-06T09:03:24.245" v="77" actId="1076"/>
          <ac:grpSpMkLst>
            <pc:docMk/>
            <pc:sldMk cId="0" sldId="260"/>
            <ac:grpSpMk id="6" creationId="{00000000-0000-0000-0000-000000000000}"/>
          </ac:grpSpMkLst>
        </pc:grpChg>
      </pc:sldChg>
      <pc:sldChg chg="modSp mod">
        <pc:chgData name="玲大 中村" userId="1a7de7d354f4b5d1" providerId="LiveId" clId="{77D6E796-5ACF-457C-9575-8A09B6203C03}" dt="2026-02-06T09:07:15.586" v="144" actId="20577"/>
        <pc:sldMkLst>
          <pc:docMk/>
          <pc:sldMk cId="0" sldId="261"/>
        </pc:sldMkLst>
        <pc:spChg chg="mod">
          <ac:chgData name="玲大 中村" userId="1a7de7d354f4b5d1" providerId="LiveId" clId="{77D6E796-5ACF-457C-9575-8A09B6203C03}" dt="2026-02-06T09:04:13.751" v="84" actId="122"/>
          <ac:spMkLst>
            <pc:docMk/>
            <pc:sldMk cId="0" sldId="261"/>
            <ac:spMk id="50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04:46.147" v="98" actId="20577"/>
          <ac:spMkLst>
            <pc:docMk/>
            <pc:sldMk cId="0" sldId="261"/>
            <ac:spMk id="51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04:31.882" v="95"/>
          <ac:spMkLst>
            <pc:docMk/>
            <pc:sldMk cId="0" sldId="261"/>
            <ac:spMk id="52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04:55.371" v="99"/>
          <ac:spMkLst>
            <pc:docMk/>
            <pc:sldMk cId="0" sldId="261"/>
            <ac:spMk id="53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05:08.015" v="105" actId="20577"/>
          <ac:spMkLst>
            <pc:docMk/>
            <pc:sldMk cId="0" sldId="261"/>
            <ac:spMk id="54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04:24.834" v="94" actId="20577"/>
          <ac:spMkLst>
            <pc:docMk/>
            <pc:sldMk cId="0" sldId="261"/>
            <ac:spMk id="55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05:24.784" v="109"/>
          <ac:spMkLst>
            <pc:docMk/>
            <pc:sldMk cId="0" sldId="261"/>
            <ac:spMk id="56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05:36.988" v="112" actId="20577"/>
          <ac:spMkLst>
            <pc:docMk/>
            <pc:sldMk cId="0" sldId="261"/>
            <ac:spMk id="57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06:01.135" v="117" actId="1076"/>
          <ac:spMkLst>
            <pc:docMk/>
            <pc:sldMk cId="0" sldId="261"/>
            <ac:spMk id="58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06:13.984" v="120" actId="14100"/>
          <ac:spMkLst>
            <pc:docMk/>
            <pc:sldMk cId="0" sldId="261"/>
            <ac:spMk id="59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05:17.209" v="107" actId="122"/>
          <ac:spMkLst>
            <pc:docMk/>
            <pc:sldMk cId="0" sldId="261"/>
            <ac:spMk id="60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05:46.411" v="114" actId="122"/>
          <ac:spMkLst>
            <pc:docMk/>
            <pc:sldMk cId="0" sldId="261"/>
            <ac:spMk id="61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06:51.573" v="135" actId="20577"/>
          <ac:spMkLst>
            <pc:docMk/>
            <pc:sldMk cId="0" sldId="261"/>
            <ac:spMk id="86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06:27.724" v="122" actId="122"/>
          <ac:spMkLst>
            <pc:docMk/>
            <pc:sldMk cId="0" sldId="261"/>
            <ac:spMk id="87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06:33.332" v="125" actId="20577"/>
          <ac:spMkLst>
            <pc:docMk/>
            <pc:sldMk cId="0" sldId="261"/>
            <ac:spMk id="88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06:58.784" v="138" actId="20577"/>
          <ac:spMkLst>
            <pc:docMk/>
            <pc:sldMk cId="0" sldId="261"/>
            <ac:spMk id="89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06:37.480" v="128" actId="20577"/>
          <ac:spMkLst>
            <pc:docMk/>
            <pc:sldMk cId="0" sldId="261"/>
            <ac:spMk id="90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07:05.744" v="141" actId="20577"/>
          <ac:spMkLst>
            <pc:docMk/>
            <pc:sldMk cId="0" sldId="261"/>
            <ac:spMk id="91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06:40.488" v="131" actId="20577"/>
          <ac:spMkLst>
            <pc:docMk/>
            <pc:sldMk cId="0" sldId="261"/>
            <ac:spMk id="92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07:15.586" v="144" actId="20577"/>
          <ac:spMkLst>
            <pc:docMk/>
            <pc:sldMk cId="0" sldId="261"/>
            <ac:spMk id="93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03:52.199" v="82"/>
          <ac:spMkLst>
            <pc:docMk/>
            <pc:sldMk cId="0" sldId="261"/>
            <ac:spMk id="114" creationId="{18462A09-CF4C-3EBA-DB96-2AA530C7C03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FBBD39-5722-F342-84A8-73E2690D6BB1}" type="datetimeFigureOut">
              <a:rPr kumimoji="1" lang="ja-JP" altLang="en-US" smtClean="0"/>
              <a:t>2026/2/6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19EDFA-A726-DD41-8C61-0B499B562A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3228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9EDFA-A726-DD41-8C61-0B499B562AAF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6511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9EDFA-A726-DD41-8C61-0B499B562AAF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1484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 t="-79424" b="-87409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-767860">
            <a:off x="14088714" y="8072091"/>
            <a:ext cx="4221364" cy="2015701"/>
          </a:xfrm>
          <a:custGeom>
            <a:avLst/>
            <a:gdLst/>
            <a:ahLst/>
            <a:cxnLst/>
            <a:rect l="l" t="t" r="r" b="b"/>
            <a:pathLst>
              <a:path w="4221364" h="2015701">
                <a:moveTo>
                  <a:pt x="0" y="0"/>
                </a:moveTo>
                <a:lnTo>
                  <a:pt x="4221363" y="0"/>
                </a:lnTo>
                <a:lnTo>
                  <a:pt x="4221363" y="2015701"/>
                </a:lnTo>
                <a:lnTo>
                  <a:pt x="0" y="20157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8" name="TextBox 8"/>
          <p:cNvSpPr txBox="1"/>
          <p:nvPr/>
        </p:nvSpPr>
        <p:spPr>
          <a:xfrm>
            <a:off x="5334222" y="3447072"/>
            <a:ext cx="7771805" cy="19757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799"/>
              </a:lnSpc>
              <a:spcBef>
                <a:spcPct val="0"/>
              </a:spcBef>
            </a:pPr>
            <a:r>
              <a:rPr lang="ja-JP" altLang="en-US" sz="11999" b="1" dirty="0">
                <a:solidFill>
                  <a:srgbClr val="0D0D0D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事業計畫書</a:t>
            </a:r>
            <a:endParaRPr lang="en-US" sz="11999" b="1" dirty="0">
              <a:solidFill>
                <a:srgbClr val="0D0D0D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486474" y="2389410"/>
            <a:ext cx="7619554" cy="1057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zh-TW" altLang="en-US" sz="6399" b="1" dirty="0">
                <a:solidFill>
                  <a:srgbClr val="0D0D0D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株式會社〇〇〇〇〇</a:t>
            </a:r>
            <a:endParaRPr lang="en-US" sz="6399" b="1" dirty="0">
              <a:solidFill>
                <a:srgbClr val="0D0D0D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343179" y="6305416"/>
            <a:ext cx="6192441" cy="2648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99"/>
              </a:lnSpc>
              <a:spcBef>
                <a:spcPct val="0"/>
              </a:spcBef>
            </a:pPr>
            <a:r>
              <a:rPr lang="ja-JP" altLang="en-US" sz="2999" b="1" dirty="0">
                <a:solidFill>
                  <a:srgbClr val="0D0D0D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－事業概要 </a:t>
            </a:r>
            <a:r>
              <a:rPr lang="en-US" altLang="ja-JP" sz="2999" b="1" dirty="0">
                <a:solidFill>
                  <a:srgbClr val="0D0D0D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[P2]</a:t>
            </a:r>
            <a:br>
              <a:rPr lang="en-US" altLang="ja-JP" sz="2999" b="1" dirty="0">
                <a:solidFill>
                  <a:srgbClr val="0D0D0D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</a:br>
            <a:r>
              <a:rPr lang="ja-JP" altLang="en-US" sz="2999" b="1" dirty="0">
                <a:solidFill>
                  <a:srgbClr val="0D0D0D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－目的・目標</a:t>
            </a:r>
            <a:r>
              <a:rPr lang="en-US" altLang="ja-JP" sz="2999" b="1" dirty="0">
                <a:solidFill>
                  <a:srgbClr val="0D0D0D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[P3]</a:t>
            </a:r>
            <a:br>
              <a:rPr lang="en-US" altLang="ja-JP" sz="2999" b="1" dirty="0">
                <a:solidFill>
                  <a:srgbClr val="0D0D0D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</a:br>
            <a:r>
              <a:rPr lang="ja-JP" altLang="en-US" sz="2999" b="1" dirty="0">
                <a:solidFill>
                  <a:srgbClr val="0D0D0D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－市場分析・策略</a:t>
            </a:r>
            <a:r>
              <a:rPr lang="en-US" altLang="ja-JP" sz="2999" b="1" dirty="0">
                <a:solidFill>
                  <a:srgbClr val="0D0D0D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[P4]</a:t>
            </a:r>
            <a:br>
              <a:rPr lang="en-US" altLang="ja-JP" sz="2999" b="1" dirty="0">
                <a:solidFill>
                  <a:srgbClr val="0D0D0D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</a:br>
            <a:r>
              <a:rPr lang="ja-JP" altLang="en-US" sz="2999" b="1" dirty="0">
                <a:solidFill>
                  <a:srgbClr val="0D0D0D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－產品・服務特色</a:t>
            </a:r>
            <a:r>
              <a:rPr lang="en-US" altLang="ja-JP" sz="2999" b="1" dirty="0">
                <a:solidFill>
                  <a:srgbClr val="0D0D0D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[P5]</a:t>
            </a:r>
            <a:br>
              <a:rPr lang="en-US" altLang="ja-JP" sz="2999" b="1" dirty="0">
                <a:solidFill>
                  <a:srgbClr val="0D0D0D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</a:br>
            <a:r>
              <a:rPr lang="ja-JP" altLang="en-US" sz="2999" b="1" dirty="0">
                <a:solidFill>
                  <a:srgbClr val="0D0D0D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－執行時程表</a:t>
            </a:r>
            <a:r>
              <a:rPr lang="en-US" altLang="ja-JP" sz="2999" b="1" dirty="0">
                <a:solidFill>
                  <a:srgbClr val="0D0D0D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[P6]</a:t>
            </a:r>
            <a:endParaRPr lang="en-US" sz="2999" b="1" dirty="0">
              <a:solidFill>
                <a:srgbClr val="0D0D0D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42083" y="-30862"/>
            <a:ext cx="10297317" cy="15167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 dirty="0">
                <a:solidFill>
                  <a:srgbClr val="FFFFFF">
                    <a:alpha val="69804"/>
                  </a:srgbClr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BUSINESS PLANS</a:t>
            </a:r>
          </a:p>
        </p:txBody>
      </p:sp>
      <p:sp>
        <p:nvSpPr>
          <p:cNvPr id="12" name="Freeform 12"/>
          <p:cNvSpPr/>
          <p:nvPr/>
        </p:nvSpPr>
        <p:spPr>
          <a:xfrm rot="-671676">
            <a:off x="-546718" y="1019553"/>
            <a:ext cx="4851053" cy="2401271"/>
          </a:xfrm>
          <a:custGeom>
            <a:avLst/>
            <a:gdLst/>
            <a:ahLst/>
            <a:cxnLst/>
            <a:rect l="l" t="t" r="r" b="b"/>
            <a:pathLst>
              <a:path w="4851053" h="2401271">
                <a:moveTo>
                  <a:pt x="0" y="0"/>
                </a:moveTo>
                <a:lnTo>
                  <a:pt x="4851053" y="0"/>
                </a:lnTo>
                <a:lnTo>
                  <a:pt x="4851053" y="2401271"/>
                </a:lnTo>
                <a:lnTo>
                  <a:pt x="0" y="24012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370683" y="367383"/>
            <a:ext cx="8065033" cy="9542921"/>
            <a:chOff x="0" y="0"/>
            <a:chExt cx="2124124" cy="251336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24124" cy="2513362"/>
            </a:xfrm>
            <a:custGeom>
              <a:avLst/>
              <a:gdLst/>
              <a:ahLst/>
              <a:cxnLst/>
              <a:rect l="l" t="t" r="r" b="b"/>
              <a:pathLst>
                <a:path w="2124124" h="2513362">
                  <a:moveTo>
                    <a:pt x="38397" y="0"/>
                  </a:moveTo>
                  <a:lnTo>
                    <a:pt x="2085726" y="0"/>
                  </a:lnTo>
                  <a:cubicBezTo>
                    <a:pt x="2106933" y="0"/>
                    <a:pt x="2124124" y="17191"/>
                    <a:pt x="2124124" y="38397"/>
                  </a:cubicBezTo>
                  <a:lnTo>
                    <a:pt x="2124124" y="2474964"/>
                  </a:lnTo>
                  <a:cubicBezTo>
                    <a:pt x="2124124" y="2485148"/>
                    <a:pt x="2120078" y="2494915"/>
                    <a:pt x="2112877" y="2502115"/>
                  </a:cubicBezTo>
                  <a:cubicBezTo>
                    <a:pt x="2105677" y="2509316"/>
                    <a:pt x="2095910" y="2513362"/>
                    <a:pt x="2085726" y="2513362"/>
                  </a:cubicBezTo>
                  <a:lnTo>
                    <a:pt x="38397" y="2513362"/>
                  </a:lnTo>
                  <a:cubicBezTo>
                    <a:pt x="28214" y="2513362"/>
                    <a:pt x="18447" y="2509316"/>
                    <a:pt x="11246" y="2502115"/>
                  </a:cubicBezTo>
                  <a:cubicBezTo>
                    <a:pt x="4045" y="2494915"/>
                    <a:pt x="0" y="2485148"/>
                    <a:pt x="0" y="2474964"/>
                  </a:cubicBezTo>
                  <a:lnTo>
                    <a:pt x="0" y="38397"/>
                  </a:lnTo>
                  <a:cubicBezTo>
                    <a:pt x="0" y="28214"/>
                    <a:pt x="4045" y="18447"/>
                    <a:pt x="11246" y="11246"/>
                  </a:cubicBezTo>
                  <a:cubicBezTo>
                    <a:pt x="18447" y="4045"/>
                    <a:pt x="28214" y="0"/>
                    <a:pt x="3839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38125"/>
              <a:ext cx="2124124" cy="27514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883391" y="367383"/>
            <a:ext cx="9023833" cy="6176679"/>
            <a:chOff x="0" y="0"/>
            <a:chExt cx="2376647" cy="162678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76647" cy="1626780"/>
            </a:xfrm>
            <a:custGeom>
              <a:avLst/>
              <a:gdLst/>
              <a:ahLst/>
              <a:cxnLst/>
              <a:rect l="l" t="t" r="r" b="b"/>
              <a:pathLst>
                <a:path w="2376647" h="1626780">
                  <a:moveTo>
                    <a:pt x="34318" y="0"/>
                  </a:moveTo>
                  <a:lnTo>
                    <a:pt x="2342330" y="0"/>
                  </a:lnTo>
                  <a:cubicBezTo>
                    <a:pt x="2361283" y="0"/>
                    <a:pt x="2376647" y="15365"/>
                    <a:pt x="2376647" y="34318"/>
                  </a:cubicBezTo>
                  <a:lnTo>
                    <a:pt x="2376647" y="1592462"/>
                  </a:lnTo>
                  <a:cubicBezTo>
                    <a:pt x="2376647" y="1611415"/>
                    <a:pt x="2361283" y="1626780"/>
                    <a:pt x="2342330" y="1626780"/>
                  </a:cubicBezTo>
                  <a:lnTo>
                    <a:pt x="34318" y="1626780"/>
                  </a:lnTo>
                  <a:cubicBezTo>
                    <a:pt x="15365" y="1626780"/>
                    <a:pt x="0" y="1611415"/>
                    <a:pt x="0" y="1592462"/>
                  </a:cubicBezTo>
                  <a:lnTo>
                    <a:pt x="0" y="34318"/>
                  </a:lnTo>
                  <a:cubicBezTo>
                    <a:pt x="0" y="15365"/>
                    <a:pt x="15365" y="0"/>
                    <a:pt x="3431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38125"/>
              <a:ext cx="2376647" cy="18649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883391" y="6849861"/>
            <a:ext cx="9023833" cy="3060442"/>
            <a:chOff x="0" y="0"/>
            <a:chExt cx="2376647" cy="80604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376647" cy="806042"/>
            </a:xfrm>
            <a:custGeom>
              <a:avLst/>
              <a:gdLst/>
              <a:ahLst/>
              <a:cxnLst/>
              <a:rect l="l" t="t" r="r" b="b"/>
              <a:pathLst>
                <a:path w="2376647" h="806042">
                  <a:moveTo>
                    <a:pt x="34318" y="0"/>
                  </a:moveTo>
                  <a:lnTo>
                    <a:pt x="2342330" y="0"/>
                  </a:lnTo>
                  <a:cubicBezTo>
                    <a:pt x="2361283" y="0"/>
                    <a:pt x="2376647" y="15365"/>
                    <a:pt x="2376647" y="34318"/>
                  </a:cubicBezTo>
                  <a:lnTo>
                    <a:pt x="2376647" y="771725"/>
                  </a:lnTo>
                  <a:cubicBezTo>
                    <a:pt x="2376647" y="780826"/>
                    <a:pt x="2373032" y="789555"/>
                    <a:pt x="2366596" y="795991"/>
                  </a:cubicBezTo>
                  <a:cubicBezTo>
                    <a:pt x="2360160" y="802427"/>
                    <a:pt x="2351431" y="806042"/>
                    <a:pt x="2342330" y="806042"/>
                  </a:cubicBezTo>
                  <a:lnTo>
                    <a:pt x="34318" y="806042"/>
                  </a:lnTo>
                  <a:cubicBezTo>
                    <a:pt x="15365" y="806042"/>
                    <a:pt x="0" y="790678"/>
                    <a:pt x="0" y="771725"/>
                  </a:cubicBezTo>
                  <a:lnTo>
                    <a:pt x="0" y="34318"/>
                  </a:lnTo>
                  <a:cubicBezTo>
                    <a:pt x="0" y="15365"/>
                    <a:pt x="15365" y="0"/>
                    <a:pt x="3431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38125"/>
              <a:ext cx="2376647" cy="104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394081" y="-1996013"/>
            <a:ext cx="8452341" cy="3793879"/>
            <a:chOff x="0" y="-238125"/>
            <a:chExt cx="2226131" cy="999211"/>
          </a:xfrm>
        </p:grpSpPr>
        <p:sp>
          <p:nvSpPr>
            <p:cNvPr id="16" name="Freeform 16"/>
            <p:cNvSpPr/>
            <p:nvPr/>
          </p:nvSpPr>
          <p:spPr>
            <a:xfrm>
              <a:off x="43583" y="219856"/>
              <a:ext cx="2182548" cy="541230"/>
            </a:xfrm>
            <a:custGeom>
              <a:avLst/>
              <a:gdLst/>
              <a:ahLst/>
              <a:cxnLst/>
              <a:rect l="l" t="t" r="r" b="b"/>
              <a:pathLst>
                <a:path w="2226131" h="761086">
                  <a:moveTo>
                    <a:pt x="46713" y="0"/>
                  </a:moveTo>
                  <a:lnTo>
                    <a:pt x="2179418" y="0"/>
                  </a:lnTo>
                  <a:cubicBezTo>
                    <a:pt x="2205217" y="0"/>
                    <a:pt x="2226131" y="20914"/>
                    <a:pt x="2226131" y="46713"/>
                  </a:cubicBezTo>
                  <a:lnTo>
                    <a:pt x="2226131" y="714372"/>
                  </a:lnTo>
                  <a:cubicBezTo>
                    <a:pt x="2226131" y="740171"/>
                    <a:pt x="2205217" y="761086"/>
                    <a:pt x="2179418" y="761086"/>
                  </a:cubicBezTo>
                  <a:lnTo>
                    <a:pt x="46713" y="761086"/>
                  </a:lnTo>
                  <a:cubicBezTo>
                    <a:pt x="20914" y="761086"/>
                    <a:pt x="0" y="740171"/>
                    <a:pt x="0" y="714372"/>
                  </a:cubicBezTo>
                  <a:lnTo>
                    <a:pt x="0" y="46713"/>
                  </a:lnTo>
                  <a:cubicBezTo>
                    <a:pt x="0" y="20914"/>
                    <a:pt x="20914" y="0"/>
                    <a:pt x="46713" y="0"/>
                  </a:cubicBezTo>
                  <a:close/>
                </a:path>
              </a:pathLst>
            </a:custGeom>
            <a:solidFill>
              <a:srgbClr val="956D51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38125"/>
              <a:ext cx="2226131" cy="9992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2562214" y="168617"/>
            <a:ext cx="2619386" cy="823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ja-JP" altLang="en-US" sz="5000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事業概要</a:t>
            </a:r>
            <a:endParaRPr lang="en-US" sz="5000" b="1" dirty="0">
              <a:solidFill>
                <a:srgbClr val="FFFFFF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3139369" y="991919"/>
            <a:ext cx="1585031" cy="493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ABOUT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785282" y="2840729"/>
            <a:ext cx="7235834" cy="549275"/>
            <a:chOff x="0" y="0"/>
            <a:chExt cx="1905734" cy="14466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905734" cy="144665"/>
            </a:xfrm>
            <a:custGeom>
              <a:avLst/>
              <a:gdLst/>
              <a:ahLst/>
              <a:cxnLst/>
              <a:rect l="l" t="t" r="r" b="b"/>
              <a:pathLst>
                <a:path w="1905734" h="144665">
                  <a:moveTo>
                    <a:pt x="12839" y="0"/>
                  </a:moveTo>
                  <a:lnTo>
                    <a:pt x="1892895" y="0"/>
                  </a:lnTo>
                  <a:cubicBezTo>
                    <a:pt x="1896300" y="0"/>
                    <a:pt x="1899566" y="1353"/>
                    <a:pt x="1901974" y="3761"/>
                  </a:cubicBezTo>
                  <a:cubicBezTo>
                    <a:pt x="1904382" y="6168"/>
                    <a:pt x="1905734" y="9434"/>
                    <a:pt x="1905734" y="12839"/>
                  </a:cubicBezTo>
                  <a:lnTo>
                    <a:pt x="1905734" y="131826"/>
                  </a:lnTo>
                  <a:cubicBezTo>
                    <a:pt x="1905734" y="135231"/>
                    <a:pt x="1904382" y="138497"/>
                    <a:pt x="1901974" y="140904"/>
                  </a:cubicBezTo>
                  <a:cubicBezTo>
                    <a:pt x="1899566" y="143312"/>
                    <a:pt x="1896300" y="144665"/>
                    <a:pt x="1892895" y="144665"/>
                  </a:cubicBezTo>
                  <a:lnTo>
                    <a:pt x="12839" y="144665"/>
                  </a:lnTo>
                  <a:cubicBezTo>
                    <a:pt x="9434" y="144665"/>
                    <a:pt x="6168" y="143312"/>
                    <a:pt x="3761" y="140904"/>
                  </a:cubicBezTo>
                  <a:cubicBezTo>
                    <a:pt x="1353" y="138497"/>
                    <a:pt x="0" y="135231"/>
                    <a:pt x="0" y="131826"/>
                  </a:cubicBezTo>
                  <a:lnTo>
                    <a:pt x="0" y="12839"/>
                  </a:lnTo>
                  <a:cubicBezTo>
                    <a:pt x="0" y="9434"/>
                    <a:pt x="1353" y="6168"/>
                    <a:pt x="3761" y="3761"/>
                  </a:cubicBezTo>
                  <a:cubicBezTo>
                    <a:pt x="6168" y="1353"/>
                    <a:pt x="9434" y="0"/>
                    <a:pt x="12839" y="0"/>
                  </a:cubicBezTo>
                  <a:close/>
                </a:path>
              </a:pathLst>
            </a:custGeom>
            <a:solidFill>
              <a:srgbClr val="FCF3DD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228600"/>
              <a:ext cx="1905734" cy="3732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785282" y="2058782"/>
            <a:ext cx="1776932" cy="4939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99"/>
              </a:lnSpc>
              <a:spcBef>
                <a:spcPct val="0"/>
              </a:spcBef>
            </a:pPr>
            <a:r>
              <a:rPr lang="ja-JP" altLang="en-US" sz="29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公司資訊</a:t>
            </a:r>
            <a:endParaRPr lang="en-US" sz="2999" b="1" dirty="0">
              <a:solidFill>
                <a:srgbClr val="956D51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grpSp>
        <p:nvGrpSpPr>
          <p:cNvPr id="24" name="Group 24"/>
          <p:cNvGrpSpPr/>
          <p:nvPr/>
        </p:nvGrpSpPr>
        <p:grpSpPr>
          <a:xfrm>
            <a:off x="785282" y="3470966"/>
            <a:ext cx="7235834" cy="549275"/>
            <a:chOff x="0" y="0"/>
            <a:chExt cx="1905734" cy="14466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05734" cy="144665"/>
            </a:xfrm>
            <a:custGeom>
              <a:avLst/>
              <a:gdLst/>
              <a:ahLst/>
              <a:cxnLst/>
              <a:rect l="l" t="t" r="r" b="b"/>
              <a:pathLst>
                <a:path w="1905734" h="144665">
                  <a:moveTo>
                    <a:pt x="12839" y="0"/>
                  </a:moveTo>
                  <a:lnTo>
                    <a:pt x="1892895" y="0"/>
                  </a:lnTo>
                  <a:cubicBezTo>
                    <a:pt x="1896300" y="0"/>
                    <a:pt x="1899566" y="1353"/>
                    <a:pt x="1901974" y="3761"/>
                  </a:cubicBezTo>
                  <a:cubicBezTo>
                    <a:pt x="1904382" y="6168"/>
                    <a:pt x="1905734" y="9434"/>
                    <a:pt x="1905734" y="12839"/>
                  </a:cubicBezTo>
                  <a:lnTo>
                    <a:pt x="1905734" y="131826"/>
                  </a:lnTo>
                  <a:cubicBezTo>
                    <a:pt x="1905734" y="135231"/>
                    <a:pt x="1904382" y="138497"/>
                    <a:pt x="1901974" y="140904"/>
                  </a:cubicBezTo>
                  <a:cubicBezTo>
                    <a:pt x="1899566" y="143312"/>
                    <a:pt x="1896300" y="144665"/>
                    <a:pt x="1892895" y="144665"/>
                  </a:cubicBezTo>
                  <a:lnTo>
                    <a:pt x="12839" y="144665"/>
                  </a:lnTo>
                  <a:cubicBezTo>
                    <a:pt x="9434" y="144665"/>
                    <a:pt x="6168" y="143312"/>
                    <a:pt x="3761" y="140904"/>
                  </a:cubicBezTo>
                  <a:cubicBezTo>
                    <a:pt x="1353" y="138497"/>
                    <a:pt x="0" y="135231"/>
                    <a:pt x="0" y="131826"/>
                  </a:cubicBezTo>
                  <a:lnTo>
                    <a:pt x="0" y="12839"/>
                  </a:lnTo>
                  <a:cubicBezTo>
                    <a:pt x="0" y="9434"/>
                    <a:pt x="1353" y="6168"/>
                    <a:pt x="3761" y="3761"/>
                  </a:cubicBezTo>
                  <a:cubicBezTo>
                    <a:pt x="6168" y="1353"/>
                    <a:pt x="9434" y="0"/>
                    <a:pt x="12839" y="0"/>
                  </a:cubicBezTo>
                  <a:close/>
                </a:path>
              </a:pathLst>
            </a:custGeom>
            <a:solidFill>
              <a:srgbClr val="FCF3DD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28600"/>
              <a:ext cx="1905734" cy="3732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785282" y="4101204"/>
            <a:ext cx="7235834" cy="549275"/>
            <a:chOff x="0" y="0"/>
            <a:chExt cx="1905734" cy="14466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905734" cy="144665"/>
            </a:xfrm>
            <a:custGeom>
              <a:avLst/>
              <a:gdLst/>
              <a:ahLst/>
              <a:cxnLst/>
              <a:rect l="l" t="t" r="r" b="b"/>
              <a:pathLst>
                <a:path w="1905734" h="144665">
                  <a:moveTo>
                    <a:pt x="12839" y="0"/>
                  </a:moveTo>
                  <a:lnTo>
                    <a:pt x="1892895" y="0"/>
                  </a:lnTo>
                  <a:cubicBezTo>
                    <a:pt x="1896300" y="0"/>
                    <a:pt x="1899566" y="1353"/>
                    <a:pt x="1901974" y="3761"/>
                  </a:cubicBezTo>
                  <a:cubicBezTo>
                    <a:pt x="1904382" y="6168"/>
                    <a:pt x="1905734" y="9434"/>
                    <a:pt x="1905734" y="12839"/>
                  </a:cubicBezTo>
                  <a:lnTo>
                    <a:pt x="1905734" y="131826"/>
                  </a:lnTo>
                  <a:cubicBezTo>
                    <a:pt x="1905734" y="135231"/>
                    <a:pt x="1904382" y="138497"/>
                    <a:pt x="1901974" y="140904"/>
                  </a:cubicBezTo>
                  <a:cubicBezTo>
                    <a:pt x="1899566" y="143312"/>
                    <a:pt x="1896300" y="144665"/>
                    <a:pt x="1892895" y="144665"/>
                  </a:cubicBezTo>
                  <a:lnTo>
                    <a:pt x="12839" y="144665"/>
                  </a:lnTo>
                  <a:cubicBezTo>
                    <a:pt x="9434" y="144665"/>
                    <a:pt x="6168" y="143312"/>
                    <a:pt x="3761" y="140904"/>
                  </a:cubicBezTo>
                  <a:cubicBezTo>
                    <a:pt x="1353" y="138497"/>
                    <a:pt x="0" y="135231"/>
                    <a:pt x="0" y="131826"/>
                  </a:cubicBezTo>
                  <a:lnTo>
                    <a:pt x="0" y="12839"/>
                  </a:lnTo>
                  <a:cubicBezTo>
                    <a:pt x="0" y="9434"/>
                    <a:pt x="1353" y="6168"/>
                    <a:pt x="3761" y="3761"/>
                  </a:cubicBezTo>
                  <a:cubicBezTo>
                    <a:pt x="6168" y="1353"/>
                    <a:pt x="9434" y="0"/>
                    <a:pt x="12839" y="0"/>
                  </a:cubicBezTo>
                  <a:close/>
                </a:path>
              </a:pathLst>
            </a:custGeom>
            <a:solidFill>
              <a:srgbClr val="FCF3DD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228600"/>
              <a:ext cx="1905734" cy="3732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935252" y="2944104"/>
            <a:ext cx="2124752" cy="32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ja-JP" altLang="en-US" sz="2000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公司名稱</a:t>
            </a:r>
            <a:r>
              <a:rPr lang="en-US" sz="2000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　　　｜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35252" y="3572436"/>
            <a:ext cx="2204117" cy="32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ja-JP" altLang="en-US" sz="2000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代表人姓名</a:t>
            </a:r>
            <a:r>
              <a:rPr lang="en-US" sz="2000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　　｜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35252" y="4204579"/>
            <a:ext cx="2124752" cy="32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ja-JP" altLang="en-US" sz="2000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設立日期</a:t>
            </a:r>
            <a:r>
              <a:rPr lang="en-US" sz="2000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　</a:t>
            </a:r>
            <a:r>
              <a:rPr lang="ja-JP" altLang="en-US" sz="2000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　　</a:t>
            </a:r>
            <a:r>
              <a:rPr lang="en-US" sz="2000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｜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060004" y="2944104"/>
            <a:ext cx="4712396" cy="32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zh-TW" altLang="en-US" sz="2000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沖繩全球商事股份有限公司</a:t>
            </a:r>
            <a:endParaRPr lang="ja-JP" altLang="en-US" sz="2000" b="1" dirty="0">
              <a:solidFill>
                <a:srgbClr val="956D51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3060004" y="3574341"/>
            <a:ext cx="2037904" cy="32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ja-JP" altLang="en-US" sz="2000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沖繩　太郎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3060004" y="4204579"/>
            <a:ext cx="4559996" cy="32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altLang="ja-JP" sz="2000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2015</a:t>
            </a:r>
            <a:r>
              <a:rPr lang="ja-JP" altLang="en-US" sz="2000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年</a:t>
            </a:r>
            <a:r>
              <a:rPr lang="en-US" altLang="ja-JP" sz="2000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6</a:t>
            </a:r>
            <a:r>
              <a:rPr lang="ja-JP" altLang="en-US" sz="2000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月</a:t>
            </a:r>
            <a:r>
              <a:rPr lang="en-US" altLang="ja-JP" sz="2000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10</a:t>
            </a:r>
            <a:r>
              <a:rPr lang="ja-JP" altLang="en-US" sz="2000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日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85282" y="5206365"/>
            <a:ext cx="1541361" cy="507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  <a:spcBef>
                <a:spcPct val="0"/>
              </a:spcBef>
            </a:pPr>
            <a:r>
              <a:rPr lang="ja-JP" altLang="en-US" sz="29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事業內容</a:t>
            </a:r>
            <a:endParaRPr lang="en-US" sz="2999" b="1" dirty="0">
              <a:solidFill>
                <a:srgbClr val="956D51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787012" y="5949950"/>
            <a:ext cx="7271249" cy="784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TW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從事沖繩縣產食品之出口及當地銷售業務。特別以亞洲市場健康意識高漲為契機，拓展沖繩產食品之需求。</a:t>
            </a:r>
            <a:endParaRPr lang="ja-JP" altLang="en-US" sz="2000" dirty="0">
              <a:solidFill>
                <a:srgbClr val="0D0D0D"/>
              </a:solidFill>
              <a:latin typeface="筑紫A丸ゴシック"/>
              <a:ea typeface="筑紫A丸ゴシック"/>
              <a:cs typeface="筑紫A丸ゴシック"/>
              <a:sym typeface="筑紫A丸ゴシック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9327046" y="678123"/>
            <a:ext cx="5074754" cy="4939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99"/>
              </a:lnSpc>
              <a:spcBef>
                <a:spcPct val="0"/>
              </a:spcBef>
            </a:pPr>
            <a:r>
              <a:rPr lang="zh-TW" altLang="en-US" sz="29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企業願景／使命</a:t>
            </a:r>
            <a:endParaRPr lang="en-US" sz="2999" b="1" dirty="0">
              <a:solidFill>
                <a:srgbClr val="956D51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9327046" y="1644650"/>
            <a:ext cx="8136523" cy="78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TW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以將沖繩豐饒食文化傳遞至全球為使命，</a:t>
            </a:r>
            <a:br>
              <a:rPr lang="en-US" altLang="zh-TW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</a:br>
            <a:r>
              <a:rPr lang="zh-TW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透過高品質食品倡導健康生活方式。</a:t>
            </a:r>
            <a:endParaRPr lang="ja-JP" altLang="en-US" sz="2000" dirty="0">
              <a:solidFill>
                <a:srgbClr val="0D0D0D"/>
              </a:solidFill>
              <a:latin typeface="筑紫A丸ゴシック"/>
              <a:ea typeface="筑紫A丸ゴシック"/>
              <a:cs typeface="筑紫A丸ゴシック"/>
              <a:sym typeface="筑紫A丸ゴシック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9327046" y="7216140"/>
            <a:ext cx="3245954" cy="4939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99"/>
              </a:lnSpc>
              <a:spcBef>
                <a:spcPct val="0"/>
              </a:spcBef>
            </a:pPr>
            <a:r>
              <a:rPr lang="zh-TW" altLang="en-US" sz="29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拓展國家／地區</a:t>
            </a:r>
            <a:endParaRPr lang="en-US" sz="2999" b="1" dirty="0">
              <a:solidFill>
                <a:srgbClr val="956D51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9327046" y="8121650"/>
            <a:ext cx="8136523" cy="370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TW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新加坡、香港、台灣</a:t>
            </a:r>
            <a:endParaRPr lang="ja-JP" altLang="en-US" sz="2000" dirty="0">
              <a:solidFill>
                <a:srgbClr val="0D0D0D"/>
              </a:solidFill>
              <a:latin typeface="筑紫A丸ゴシック"/>
              <a:ea typeface="筑紫A丸ゴシック"/>
              <a:cs typeface="筑紫A丸ゴシック"/>
              <a:sym typeface="筑紫A丸ゴシック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370683" y="352992"/>
            <a:ext cx="8065033" cy="7196957"/>
            <a:chOff x="0" y="0"/>
            <a:chExt cx="2124124" cy="189549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24124" cy="1895495"/>
            </a:xfrm>
            <a:custGeom>
              <a:avLst/>
              <a:gdLst/>
              <a:ahLst/>
              <a:cxnLst/>
              <a:rect l="l" t="t" r="r" b="b"/>
              <a:pathLst>
                <a:path w="2124124" h="1895495">
                  <a:moveTo>
                    <a:pt x="38397" y="0"/>
                  </a:moveTo>
                  <a:lnTo>
                    <a:pt x="2085726" y="0"/>
                  </a:lnTo>
                  <a:cubicBezTo>
                    <a:pt x="2106933" y="0"/>
                    <a:pt x="2124124" y="17191"/>
                    <a:pt x="2124124" y="38397"/>
                  </a:cubicBezTo>
                  <a:lnTo>
                    <a:pt x="2124124" y="1857097"/>
                  </a:lnTo>
                  <a:cubicBezTo>
                    <a:pt x="2124124" y="1867281"/>
                    <a:pt x="2120078" y="1877048"/>
                    <a:pt x="2112877" y="1884249"/>
                  </a:cubicBezTo>
                  <a:cubicBezTo>
                    <a:pt x="2105677" y="1891449"/>
                    <a:pt x="2095910" y="1895495"/>
                    <a:pt x="2085726" y="1895495"/>
                  </a:cubicBezTo>
                  <a:lnTo>
                    <a:pt x="38397" y="1895495"/>
                  </a:lnTo>
                  <a:cubicBezTo>
                    <a:pt x="28214" y="1895495"/>
                    <a:pt x="18447" y="1891449"/>
                    <a:pt x="11246" y="1884249"/>
                  </a:cubicBezTo>
                  <a:cubicBezTo>
                    <a:pt x="4045" y="1877048"/>
                    <a:pt x="0" y="1867281"/>
                    <a:pt x="0" y="1857097"/>
                  </a:cubicBezTo>
                  <a:lnTo>
                    <a:pt x="0" y="38397"/>
                  </a:lnTo>
                  <a:cubicBezTo>
                    <a:pt x="0" y="28214"/>
                    <a:pt x="4045" y="18447"/>
                    <a:pt x="11246" y="11246"/>
                  </a:cubicBezTo>
                  <a:cubicBezTo>
                    <a:pt x="18447" y="4045"/>
                    <a:pt x="28214" y="0"/>
                    <a:pt x="3839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124124" cy="19335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394081" y="-1236543"/>
            <a:ext cx="8452341" cy="3034409"/>
            <a:chOff x="0" y="-38100"/>
            <a:chExt cx="2226131" cy="799186"/>
          </a:xfrm>
        </p:grpSpPr>
        <p:sp>
          <p:nvSpPr>
            <p:cNvPr id="10" name="Freeform 10"/>
            <p:cNvSpPr/>
            <p:nvPr/>
          </p:nvSpPr>
          <p:spPr>
            <a:xfrm>
              <a:off x="24152" y="202615"/>
              <a:ext cx="2201979" cy="558471"/>
            </a:xfrm>
            <a:custGeom>
              <a:avLst/>
              <a:gdLst/>
              <a:ahLst/>
              <a:cxnLst/>
              <a:rect l="l" t="t" r="r" b="b"/>
              <a:pathLst>
                <a:path w="2226131" h="761086">
                  <a:moveTo>
                    <a:pt x="46713" y="0"/>
                  </a:moveTo>
                  <a:lnTo>
                    <a:pt x="2179418" y="0"/>
                  </a:lnTo>
                  <a:cubicBezTo>
                    <a:pt x="2205217" y="0"/>
                    <a:pt x="2226131" y="20914"/>
                    <a:pt x="2226131" y="46713"/>
                  </a:cubicBezTo>
                  <a:lnTo>
                    <a:pt x="2226131" y="714372"/>
                  </a:lnTo>
                  <a:cubicBezTo>
                    <a:pt x="2226131" y="740171"/>
                    <a:pt x="2205217" y="761086"/>
                    <a:pt x="2179418" y="761086"/>
                  </a:cubicBezTo>
                  <a:lnTo>
                    <a:pt x="46713" y="761086"/>
                  </a:lnTo>
                  <a:cubicBezTo>
                    <a:pt x="20914" y="761086"/>
                    <a:pt x="0" y="740171"/>
                    <a:pt x="0" y="714372"/>
                  </a:cubicBezTo>
                  <a:lnTo>
                    <a:pt x="0" y="46713"/>
                  </a:lnTo>
                  <a:cubicBezTo>
                    <a:pt x="0" y="20914"/>
                    <a:pt x="20914" y="0"/>
                    <a:pt x="46713" y="0"/>
                  </a:cubicBezTo>
                  <a:close/>
                </a:path>
              </a:pathLst>
            </a:custGeom>
            <a:solidFill>
              <a:srgbClr val="956D51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226131" cy="7991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905731" y="843961"/>
            <a:ext cx="4260961" cy="6705989"/>
            <a:chOff x="0" y="0"/>
            <a:chExt cx="1122229" cy="176618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22228" cy="1766186"/>
            </a:xfrm>
            <a:custGeom>
              <a:avLst/>
              <a:gdLst/>
              <a:ahLst/>
              <a:cxnLst/>
              <a:rect l="l" t="t" r="r" b="b"/>
              <a:pathLst>
                <a:path w="1122228" h="1766186">
                  <a:moveTo>
                    <a:pt x="72678" y="0"/>
                  </a:moveTo>
                  <a:lnTo>
                    <a:pt x="1049551" y="0"/>
                  </a:lnTo>
                  <a:cubicBezTo>
                    <a:pt x="1068826" y="0"/>
                    <a:pt x="1087312" y="7657"/>
                    <a:pt x="1100942" y="21287"/>
                  </a:cubicBezTo>
                  <a:cubicBezTo>
                    <a:pt x="1114571" y="34917"/>
                    <a:pt x="1122228" y="53402"/>
                    <a:pt x="1122228" y="72678"/>
                  </a:cubicBezTo>
                  <a:lnTo>
                    <a:pt x="1122228" y="1693509"/>
                  </a:lnTo>
                  <a:cubicBezTo>
                    <a:pt x="1122228" y="1712784"/>
                    <a:pt x="1114571" y="1731270"/>
                    <a:pt x="1100942" y="1744900"/>
                  </a:cubicBezTo>
                  <a:cubicBezTo>
                    <a:pt x="1087312" y="1758529"/>
                    <a:pt x="1068826" y="1766186"/>
                    <a:pt x="1049551" y="1766186"/>
                  </a:cubicBezTo>
                  <a:lnTo>
                    <a:pt x="72678" y="1766186"/>
                  </a:lnTo>
                  <a:cubicBezTo>
                    <a:pt x="53402" y="1766186"/>
                    <a:pt x="34917" y="1758529"/>
                    <a:pt x="21287" y="1744900"/>
                  </a:cubicBezTo>
                  <a:cubicBezTo>
                    <a:pt x="7657" y="1731270"/>
                    <a:pt x="0" y="1712784"/>
                    <a:pt x="0" y="1693509"/>
                  </a:cubicBezTo>
                  <a:lnTo>
                    <a:pt x="0" y="72678"/>
                  </a:lnTo>
                  <a:cubicBezTo>
                    <a:pt x="0" y="53402"/>
                    <a:pt x="7657" y="34917"/>
                    <a:pt x="21287" y="21287"/>
                  </a:cubicBezTo>
                  <a:cubicBezTo>
                    <a:pt x="34917" y="7657"/>
                    <a:pt x="53402" y="0"/>
                    <a:pt x="72678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ysDot"/>
              <a:rou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122229" cy="18042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3607738" y="843961"/>
            <a:ext cx="4260961" cy="6705989"/>
            <a:chOff x="0" y="0"/>
            <a:chExt cx="1122229" cy="176618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22228" cy="1766186"/>
            </a:xfrm>
            <a:custGeom>
              <a:avLst/>
              <a:gdLst/>
              <a:ahLst/>
              <a:cxnLst/>
              <a:rect l="l" t="t" r="r" b="b"/>
              <a:pathLst>
                <a:path w="1122228" h="1766186">
                  <a:moveTo>
                    <a:pt x="72678" y="0"/>
                  </a:moveTo>
                  <a:lnTo>
                    <a:pt x="1049551" y="0"/>
                  </a:lnTo>
                  <a:cubicBezTo>
                    <a:pt x="1068826" y="0"/>
                    <a:pt x="1087312" y="7657"/>
                    <a:pt x="1100942" y="21287"/>
                  </a:cubicBezTo>
                  <a:cubicBezTo>
                    <a:pt x="1114571" y="34917"/>
                    <a:pt x="1122228" y="53402"/>
                    <a:pt x="1122228" y="72678"/>
                  </a:cubicBezTo>
                  <a:lnTo>
                    <a:pt x="1122228" y="1693509"/>
                  </a:lnTo>
                  <a:cubicBezTo>
                    <a:pt x="1122228" y="1712784"/>
                    <a:pt x="1114571" y="1731270"/>
                    <a:pt x="1100942" y="1744900"/>
                  </a:cubicBezTo>
                  <a:cubicBezTo>
                    <a:pt x="1087312" y="1758529"/>
                    <a:pt x="1068826" y="1766186"/>
                    <a:pt x="1049551" y="1766186"/>
                  </a:cubicBezTo>
                  <a:lnTo>
                    <a:pt x="72678" y="1766186"/>
                  </a:lnTo>
                  <a:cubicBezTo>
                    <a:pt x="53402" y="1766186"/>
                    <a:pt x="34917" y="1758529"/>
                    <a:pt x="21287" y="1744900"/>
                  </a:cubicBezTo>
                  <a:cubicBezTo>
                    <a:pt x="7657" y="1731270"/>
                    <a:pt x="0" y="1712784"/>
                    <a:pt x="0" y="1693509"/>
                  </a:cubicBezTo>
                  <a:lnTo>
                    <a:pt x="0" y="72678"/>
                  </a:lnTo>
                  <a:cubicBezTo>
                    <a:pt x="0" y="53402"/>
                    <a:pt x="7657" y="34917"/>
                    <a:pt x="21287" y="21287"/>
                  </a:cubicBezTo>
                  <a:cubicBezTo>
                    <a:pt x="34917" y="7657"/>
                    <a:pt x="53402" y="0"/>
                    <a:pt x="72678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ysDot"/>
              <a:rou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122229" cy="18042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370683" y="7921424"/>
            <a:ext cx="17593644" cy="2001080"/>
            <a:chOff x="0" y="0"/>
            <a:chExt cx="4633717" cy="52703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633717" cy="527033"/>
            </a:xfrm>
            <a:custGeom>
              <a:avLst/>
              <a:gdLst/>
              <a:ahLst/>
              <a:cxnLst/>
              <a:rect l="l" t="t" r="r" b="b"/>
              <a:pathLst>
                <a:path w="4633717" h="527033">
                  <a:moveTo>
                    <a:pt x="17602" y="0"/>
                  </a:moveTo>
                  <a:lnTo>
                    <a:pt x="4616116" y="0"/>
                  </a:lnTo>
                  <a:cubicBezTo>
                    <a:pt x="4625837" y="0"/>
                    <a:pt x="4633717" y="7881"/>
                    <a:pt x="4633717" y="17602"/>
                  </a:cubicBezTo>
                  <a:lnTo>
                    <a:pt x="4633717" y="509432"/>
                  </a:lnTo>
                  <a:cubicBezTo>
                    <a:pt x="4633717" y="514100"/>
                    <a:pt x="4631863" y="518577"/>
                    <a:pt x="4628562" y="521878"/>
                  </a:cubicBezTo>
                  <a:cubicBezTo>
                    <a:pt x="4625261" y="525179"/>
                    <a:pt x="4620784" y="527033"/>
                    <a:pt x="4616116" y="527033"/>
                  </a:cubicBezTo>
                  <a:lnTo>
                    <a:pt x="17602" y="527033"/>
                  </a:lnTo>
                  <a:cubicBezTo>
                    <a:pt x="7881" y="527033"/>
                    <a:pt x="0" y="519153"/>
                    <a:pt x="0" y="509432"/>
                  </a:cubicBezTo>
                  <a:lnTo>
                    <a:pt x="0" y="17602"/>
                  </a:lnTo>
                  <a:cubicBezTo>
                    <a:pt x="0" y="7881"/>
                    <a:pt x="7881" y="0"/>
                    <a:pt x="17602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ysDot"/>
              <a:rou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4633717" cy="565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 rot="-5400000">
            <a:off x="10837499" y="2348173"/>
            <a:ext cx="238372" cy="1550954"/>
          </a:xfrm>
          <a:custGeom>
            <a:avLst/>
            <a:gdLst/>
            <a:ahLst/>
            <a:cxnLst/>
            <a:rect l="l" t="t" r="r" b="b"/>
            <a:pathLst>
              <a:path w="238372" h="1550954">
                <a:moveTo>
                  <a:pt x="0" y="0"/>
                </a:moveTo>
                <a:lnTo>
                  <a:pt x="238372" y="0"/>
                </a:lnTo>
                <a:lnTo>
                  <a:pt x="238372" y="1550954"/>
                </a:lnTo>
                <a:lnTo>
                  <a:pt x="0" y="15509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471383"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22" name="Freeform 22"/>
          <p:cNvSpPr/>
          <p:nvPr/>
        </p:nvSpPr>
        <p:spPr>
          <a:xfrm rot="-5400000">
            <a:off x="15633667" y="2472363"/>
            <a:ext cx="364195" cy="1302575"/>
          </a:xfrm>
          <a:custGeom>
            <a:avLst/>
            <a:gdLst/>
            <a:ahLst/>
            <a:cxnLst/>
            <a:rect l="l" t="t" r="r" b="b"/>
            <a:pathLst>
              <a:path w="364195" h="1302575">
                <a:moveTo>
                  <a:pt x="0" y="0"/>
                </a:moveTo>
                <a:lnTo>
                  <a:pt x="364195" y="0"/>
                </a:lnTo>
                <a:lnTo>
                  <a:pt x="364195" y="1302575"/>
                </a:lnTo>
                <a:lnTo>
                  <a:pt x="0" y="13025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12917" r="-101171"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23" name="Freeform 23"/>
          <p:cNvSpPr/>
          <p:nvPr/>
        </p:nvSpPr>
        <p:spPr>
          <a:xfrm>
            <a:off x="9451800" y="352992"/>
            <a:ext cx="3009770" cy="981937"/>
          </a:xfrm>
          <a:custGeom>
            <a:avLst/>
            <a:gdLst/>
            <a:ahLst/>
            <a:cxnLst/>
            <a:rect l="l" t="t" r="r" b="b"/>
            <a:pathLst>
              <a:path w="3009770" h="981937">
                <a:moveTo>
                  <a:pt x="0" y="0"/>
                </a:moveTo>
                <a:lnTo>
                  <a:pt x="3009770" y="0"/>
                </a:lnTo>
                <a:lnTo>
                  <a:pt x="3009770" y="981937"/>
                </a:lnTo>
                <a:lnTo>
                  <a:pt x="0" y="9819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24" name="Freeform 24"/>
          <p:cNvSpPr/>
          <p:nvPr/>
        </p:nvSpPr>
        <p:spPr>
          <a:xfrm>
            <a:off x="14185867" y="352992"/>
            <a:ext cx="3009770" cy="981937"/>
          </a:xfrm>
          <a:custGeom>
            <a:avLst/>
            <a:gdLst/>
            <a:ahLst/>
            <a:cxnLst/>
            <a:rect l="l" t="t" r="r" b="b"/>
            <a:pathLst>
              <a:path w="3009770" h="981937">
                <a:moveTo>
                  <a:pt x="0" y="0"/>
                </a:moveTo>
                <a:lnTo>
                  <a:pt x="3009770" y="0"/>
                </a:lnTo>
                <a:lnTo>
                  <a:pt x="3009770" y="981937"/>
                </a:lnTo>
                <a:lnTo>
                  <a:pt x="0" y="9819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27" name="TextBox 27"/>
          <p:cNvSpPr txBox="1"/>
          <p:nvPr/>
        </p:nvSpPr>
        <p:spPr>
          <a:xfrm>
            <a:off x="695915" y="2078418"/>
            <a:ext cx="3047256" cy="4939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4199"/>
              </a:lnSpc>
              <a:spcBef>
                <a:spcPct val="0"/>
              </a:spcBef>
            </a:pPr>
            <a:r>
              <a:rPr lang="ja-JP" altLang="en-US" sz="29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海外拓展目的</a:t>
            </a:r>
            <a:endParaRPr lang="en-US" sz="2999" b="1" u="none" strike="noStrike" dirty="0">
              <a:solidFill>
                <a:srgbClr val="956D51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695915" y="2946400"/>
            <a:ext cx="7498806" cy="1409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zh-TW" altLang="en-US" sz="2000" spc="16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透過沖繩產食品的出口及當地銷售開拓新市場，實現收益基礎多元化。尤其在健康意識高漲的背景下，藉由擴大亞洲市場對沖繩產食品的需求，提升品牌價值並實現永續成長。同時透過取得當地市場份額，為沖繩經濟注入活力。</a:t>
            </a:r>
            <a:endParaRPr lang="ja-JP" altLang="en-US" sz="2000" spc="160" dirty="0">
              <a:solidFill>
                <a:srgbClr val="0D0D0D"/>
              </a:solidFill>
              <a:latin typeface="筑紫A丸ゴシック"/>
              <a:ea typeface="筑紫A丸ゴシック"/>
              <a:cs typeface="筑紫A丸ゴシック"/>
              <a:sym typeface="筑紫A丸ゴシック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0257225" y="2043846"/>
            <a:ext cx="1550954" cy="4939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4199"/>
              </a:lnSpc>
              <a:spcBef>
                <a:spcPct val="0"/>
              </a:spcBef>
            </a:pPr>
            <a:r>
              <a:rPr lang="ja-JP" altLang="en-US" sz="29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短期目標</a:t>
            </a:r>
            <a:endParaRPr lang="en-US" sz="2999" b="1" u="none" strike="noStrike" dirty="0">
              <a:solidFill>
                <a:srgbClr val="956D51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9241125" y="3625850"/>
            <a:ext cx="3583154" cy="78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TW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於新加坡簽訂當地合作夥伴合約，首年度達成</a:t>
            </a:r>
            <a:r>
              <a:rPr lang="en-US" altLang="zh-TW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1,500</a:t>
            </a:r>
            <a:r>
              <a:rPr lang="zh-TW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萬日圓銷售額。</a:t>
            </a:r>
            <a:endParaRPr lang="ja-JP" altLang="en-US" sz="2000" dirty="0">
              <a:solidFill>
                <a:srgbClr val="0D0D0D"/>
              </a:solidFill>
              <a:latin typeface="筑紫A丸ゴシック"/>
              <a:ea typeface="筑紫A丸ゴシック"/>
              <a:cs typeface="筑紫A丸ゴシック"/>
              <a:sym typeface="筑紫A丸ゴシック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4897661" y="2078418"/>
            <a:ext cx="1681110" cy="4939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4199"/>
              </a:lnSpc>
              <a:spcBef>
                <a:spcPct val="0"/>
              </a:spcBef>
            </a:pPr>
            <a:r>
              <a:rPr lang="ja-JP" altLang="en-US" sz="29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長期目標</a:t>
            </a:r>
            <a:endParaRPr lang="en-US" sz="2999" b="1" u="none" strike="noStrike" dirty="0">
              <a:solidFill>
                <a:srgbClr val="956D51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13948321" y="3625850"/>
            <a:ext cx="3657962" cy="78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TW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三年內拓展至亞洲五國，目標總銷售額達</a:t>
            </a:r>
            <a:r>
              <a:rPr lang="en-US" altLang="zh-TW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3</a:t>
            </a:r>
            <a:r>
              <a:rPr lang="zh-TW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億日圓。</a:t>
            </a:r>
            <a:endParaRPr lang="ja-JP" altLang="en-US" sz="2000" dirty="0">
              <a:solidFill>
                <a:srgbClr val="0D0D0D"/>
              </a:solidFill>
              <a:latin typeface="筑紫A丸ゴシック"/>
              <a:ea typeface="筑紫A丸ゴシック"/>
              <a:cs typeface="筑紫A丸ゴシック"/>
              <a:sym typeface="筑紫A丸ゴシック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695915" y="8877300"/>
            <a:ext cx="16910368" cy="370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TW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新加坡市場佔有率達</a:t>
            </a:r>
            <a:r>
              <a:rPr lang="en-US" altLang="zh-TW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5%</a:t>
            </a:r>
            <a:r>
              <a:rPr lang="zh-TW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，三年後銷售額達</a:t>
            </a:r>
            <a:r>
              <a:rPr lang="en-US" altLang="zh-TW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3</a:t>
            </a:r>
            <a:r>
              <a:rPr lang="zh-TW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億日圓。</a:t>
            </a:r>
            <a:endParaRPr lang="ja-JP" altLang="en-US" sz="2000" dirty="0">
              <a:solidFill>
                <a:srgbClr val="0D0D0D"/>
              </a:solidFill>
              <a:latin typeface="筑紫A丸ゴシック"/>
              <a:ea typeface="筑紫A丸ゴシック"/>
              <a:cs typeface="筑紫A丸ゴシック"/>
              <a:sym typeface="筑紫A丸ゴシック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695914" y="8126960"/>
            <a:ext cx="3190285" cy="4939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4199"/>
              </a:lnSpc>
              <a:spcBef>
                <a:spcPct val="0"/>
              </a:spcBef>
            </a:pPr>
            <a:r>
              <a:rPr lang="zh-TW" altLang="en-US" sz="29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具體數值目標</a:t>
            </a:r>
            <a:endParaRPr lang="en-US" sz="2999" b="1" u="none" strike="noStrike" dirty="0">
              <a:solidFill>
                <a:srgbClr val="956D51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35" name="TextBox 18">
            <a:extLst>
              <a:ext uri="{FF2B5EF4-FFF2-40B4-BE49-F238E27FC236}">
                <a16:creationId xmlns:a16="http://schemas.microsoft.com/office/drawing/2014/main" id="{305C130D-FB04-91FD-75B7-B2A5E4063C41}"/>
              </a:ext>
            </a:extLst>
          </p:cNvPr>
          <p:cNvSpPr txBox="1"/>
          <p:nvPr/>
        </p:nvSpPr>
        <p:spPr>
          <a:xfrm>
            <a:off x="2291056" y="168617"/>
            <a:ext cx="3241712" cy="823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ja-JP" altLang="en-US" sz="5000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目的・目標</a:t>
            </a:r>
            <a:endParaRPr lang="en-US" sz="5000" b="1" dirty="0">
              <a:solidFill>
                <a:srgbClr val="FFFFFF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36" name="TextBox 19">
            <a:extLst>
              <a:ext uri="{FF2B5EF4-FFF2-40B4-BE49-F238E27FC236}">
                <a16:creationId xmlns:a16="http://schemas.microsoft.com/office/drawing/2014/main" id="{2DAC9D37-02FB-963B-7FBE-8B9AF29150EC}"/>
              </a:ext>
            </a:extLst>
          </p:cNvPr>
          <p:cNvSpPr txBox="1"/>
          <p:nvPr/>
        </p:nvSpPr>
        <p:spPr>
          <a:xfrm>
            <a:off x="3119397" y="991919"/>
            <a:ext cx="1585031" cy="493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GOAL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370683" y="352992"/>
            <a:ext cx="11681113" cy="9569512"/>
            <a:chOff x="0" y="0"/>
            <a:chExt cx="3076507" cy="252036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76507" cy="2520365"/>
            </a:xfrm>
            <a:custGeom>
              <a:avLst/>
              <a:gdLst/>
              <a:ahLst/>
              <a:cxnLst/>
              <a:rect l="l" t="t" r="r" b="b"/>
              <a:pathLst>
                <a:path w="3076507" h="2520365">
                  <a:moveTo>
                    <a:pt x="26511" y="0"/>
                  </a:moveTo>
                  <a:lnTo>
                    <a:pt x="3049996" y="0"/>
                  </a:lnTo>
                  <a:cubicBezTo>
                    <a:pt x="3057027" y="0"/>
                    <a:pt x="3063770" y="2793"/>
                    <a:pt x="3068742" y="7765"/>
                  </a:cubicBezTo>
                  <a:cubicBezTo>
                    <a:pt x="3073714" y="12737"/>
                    <a:pt x="3076507" y="19480"/>
                    <a:pt x="3076507" y="26511"/>
                  </a:cubicBezTo>
                  <a:lnTo>
                    <a:pt x="3076507" y="2493854"/>
                  </a:lnTo>
                  <a:cubicBezTo>
                    <a:pt x="3076507" y="2500886"/>
                    <a:pt x="3073714" y="2507629"/>
                    <a:pt x="3068742" y="2512601"/>
                  </a:cubicBezTo>
                  <a:cubicBezTo>
                    <a:pt x="3063770" y="2517572"/>
                    <a:pt x="3057027" y="2520365"/>
                    <a:pt x="3049996" y="2520365"/>
                  </a:cubicBezTo>
                  <a:lnTo>
                    <a:pt x="26511" y="2520365"/>
                  </a:lnTo>
                  <a:cubicBezTo>
                    <a:pt x="19480" y="2520365"/>
                    <a:pt x="12737" y="2517572"/>
                    <a:pt x="7765" y="2512601"/>
                  </a:cubicBezTo>
                  <a:cubicBezTo>
                    <a:pt x="2793" y="2507629"/>
                    <a:pt x="0" y="2500886"/>
                    <a:pt x="0" y="2493854"/>
                  </a:cubicBezTo>
                  <a:lnTo>
                    <a:pt x="0" y="26511"/>
                  </a:lnTo>
                  <a:cubicBezTo>
                    <a:pt x="0" y="19480"/>
                    <a:pt x="2793" y="12737"/>
                    <a:pt x="7765" y="7765"/>
                  </a:cubicBezTo>
                  <a:cubicBezTo>
                    <a:pt x="12737" y="2793"/>
                    <a:pt x="19480" y="0"/>
                    <a:pt x="265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076507" cy="25584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459277" y="352992"/>
            <a:ext cx="5457454" cy="4000528"/>
            <a:chOff x="0" y="0"/>
            <a:chExt cx="1437354" cy="105363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37354" cy="1053637"/>
            </a:xfrm>
            <a:custGeom>
              <a:avLst/>
              <a:gdLst/>
              <a:ahLst/>
              <a:cxnLst/>
              <a:rect l="l" t="t" r="r" b="b"/>
              <a:pathLst>
                <a:path w="1437354" h="1053637">
                  <a:moveTo>
                    <a:pt x="56744" y="0"/>
                  </a:moveTo>
                  <a:lnTo>
                    <a:pt x="1380610" y="0"/>
                  </a:lnTo>
                  <a:cubicBezTo>
                    <a:pt x="1411949" y="0"/>
                    <a:pt x="1437354" y="25405"/>
                    <a:pt x="1437354" y="56744"/>
                  </a:cubicBezTo>
                  <a:lnTo>
                    <a:pt x="1437354" y="996893"/>
                  </a:lnTo>
                  <a:cubicBezTo>
                    <a:pt x="1437354" y="1011943"/>
                    <a:pt x="1431376" y="1026376"/>
                    <a:pt x="1420734" y="1037017"/>
                  </a:cubicBezTo>
                  <a:cubicBezTo>
                    <a:pt x="1410093" y="1047659"/>
                    <a:pt x="1395660" y="1053637"/>
                    <a:pt x="1380610" y="1053637"/>
                  </a:cubicBezTo>
                  <a:lnTo>
                    <a:pt x="56744" y="1053637"/>
                  </a:lnTo>
                  <a:cubicBezTo>
                    <a:pt x="41694" y="1053637"/>
                    <a:pt x="27261" y="1047659"/>
                    <a:pt x="16620" y="1037017"/>
                  </a:cubicBezTo>
                  <a:cubicBezTo>
                    <a:pt x="5978" y="1026376"/>
                    <a:pt x="0" y="1011943"/>
                    <a:pt x="0" y="996893"/>
                  </a:cubicBezTo>
                  <a:lnTo>
                    <a:pt x="0" y="56744"/>
                  </a:lnTo>
                  <a:cubicBezTo>
                    <a:pt x="0" y="41694"/>
                    <a:pt x="5978" y="27261"/>
                    <a:pt x="16620" y="16620"/>
                  </a:cubicBezTo>
                  <a:cubicBezTo>
                    <a:pt x="27261" y="5978"/>
                    <a:pt x="41694" y="0"/>
                    <a:pt x="56744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ysDot"/>
              <a:rou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437354" cy="10917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95914" y="2102644"/>
            <a:ext cx="1742485" cy="4939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4199"/>
              </a:lnSpc>
              <a:spcBef>
                <a:spcPct val="0"/>
              </a:spcBef>
            </a:pPr>
            <a:r>
              <a:rPr lang="ja-JP" altLang="en-US" sz="29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市場調查</a:t>
            </a:r>
            <a:endParaRPr lang="en-US" sz="2999" b="1" dirty="0">
              <a:solidFill>
                <a:srgbClr val="956D51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695915" y="2883311"/>
            <a:ext cx="1742484" cy="3990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3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●</a:t>
            </a:r>
            <a:r>
              <a:rPr lang="ja-JP" altLang="en-US" sz="23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市場調查</a:t>
            </a:r>
            <a:endParaRPr lang="en-US" sz="2399" b="1" dirty="0">
              <a:solidFill>
                <a:srgbClr val="956D51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95914" y="4435277"/>
            <a:ext cx="3059975" cy="3990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3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●</a:t>
            </a:r>
            <a:r>
              <a:rPr lang="ja-JP" altLang="en-US" sz="23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目標客群</a:t>
            </a:r>
            <a:endParaRPr lang="en-US" sz="2399" b="1" dirty="0">
              <a:solidFill>
                <a:srgbClr val="956D51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95914" y="6036580"/>
            <a:ext cx="2885485" cy="3990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3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●</a:t>
            </a:r>
            <a:r>
              <a:rPr lang="zh-TW" altLang="en-US" sz="23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競爭對手分析</a:t>
            </a:r>
            <a:endParaRPr lang="en-US" sz="2399" b="1" dirty="0">
              <a:solidFill>
                <a:srgbClr val="956D51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708784" y="8293512"/>
            <a:ext cx="3177416" cy="3990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3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●</a:t>
            </a:r>
            <a:r>
              <a:rPr lang="zh-TW" altLang="en-US" sz="23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當地消費者需求</a:t>
            </a:r>
            <a:endParaRPr lang="en-US" sz="2399" b="1" dirty="0">
              <a:solidFill>
                <a:srgbClr val="956D51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680841" y="3396035"/>
            <a:ext cx="10830156" cy="630754"/>
            <a:chOff x="0" y="0"/>
            <a:chExt cx="2852387" cy="16612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852387" cy="166125"/>
            </a:xfrm>
            <a:custGeom>
              <a:avLst/>
              <a:gdLst/>
              <a:ahLst/>
              <a:cxnLst/>
              <a:rect l="l" t="t" r="r" b="b"/>
              <a:pathLst>
                <a:path w="2852387" h="166125">
                  <a:moveTo>
                    <a:pt x="8578" y="0"/>
                  </a:moveTo>
                  <a:lnTo>
                    <a:pt x="2843809" y="0"/>
                  </a:lnTo>
                  <a:cubicBezTo>
                    <a:pt x="2846084" y="0"/>
                    <a:pt x="2848265" y="904"/>
                    <a:pt x="2849874" y="2512"/>
                  </a:cubicBezTo>
                  <a:cubicBezTo>
                    <a:pt x="2851483" y="4121"/>
                    <a:pt x="2852387" y="6303"/>
                    <a:pt x="2852387" y="8578"/>
                  </a:cubicBezTo>
                  <a:lnTo>
                    <a:pt x="2852387" y="157546"/>
                  </a:lnTo>
                  <a:cubicBezTo>
                    <a:pt x="2852387" y="159821"/>
                    <a:pt x="2851483" y="162003"/>
                    <a:pt x="2849874" y="163612"/>
                  </a:cubicBezTo>
                  <a:cubicBezTo>
                    <a:pt x="2848265" y="165221"/>
                    <a:pt x="2846084" y="166125"/>
                    <a:pt x="2843809" y="166125"/>
                  </a:cubicBezTo>
                  <a:lnTo>
                    <a:pt x="8578" y="166125"/>
                  </a:lnTo>
                  <a:cubicBezTo>
                    <a:pt x="6303" y="166125"/>
                    <a:pt x="4121" y="165221"/>
                    <a:pt x="2512" y="163612"/>
                  </a:cubicBezTo>
                  <a:cubicBezTo>
                    <a:pt x="904" y="162003"/>
                    <a:pt x="0" y="159821"/>
                    <a:pt x="0" y="157546"/>
                  </a:cubicBezTo>
                  <a:lnTo>
                    <a:pt x="0" y="8578"/>
                  </a:lnTo>
                  <a:cubicBezTo>
                    <a:pt x="0" y="6303"/>
                    <a:pt x="904" y="4121"/>
                    <a:pt x="2512" y="2512"/>
                  </a:cubicBezTo>
                  <a:cubicBezTo>
                    <a:pt x="4121" y="904"/>
                    <a:pt x="6303" y="0"/>
                    <a:pt x="8578" y="0"/>
                  </a:cubicBezTo>
                  <a:close/>
                </a:path>
              </a:pathLst>
            </a:custGeom>
            <a:solidFill>
              <a:srgbClr val="FCF3DD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228600"/>
              <a:ext cx="2852387" cy="394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939313" y="3546475"/>
            <a:ext cx="10755413" cy="332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zh-TW" altLang="en-US" sz="2000" dirty="0">
                <a:solidFill>
                  <a:srgbClr val="000000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市場調查　新加坡有機食品市場規模截至</a:t>
            </a:r>
            <a:r>
              <a:rPr lang="en-US" altLang="zh-TW" sz="2000" dirty="0">
                <a:solidFill>
                  <a:srgbClr val="000000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2023</a:t>
            </a:r>
            <a:r>
              <a:rPr lang="zh-TW" altLang="en-US" sz="2000" dirty="0">
                <a:solidFill>
                  <a:srgbClr val="000000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年約達</a:t>
            </a:r>
            <a:r>
              <a:rPr lang="en-US" altLang="zh-TW" sz="2000" dirty="0">
                <a:solidFill>
                  <a:srgbClr val="000000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500</a:t>
            </a:r>
            <a:r>
              <a:rPr lang="zh-TW" altLang="en-US" sz="2000" dirty="0">
                <a:solidFill>
                  <a:srgbClr val="000000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億日圓，預計每年成長率為</a:t>
            </a:r>
            <a:r>
              <a:rPr lang="en-US" altLang="zh-TW" sz="2000" dirty="0">
                <a:solidFill>
                  <a:srgbClr val="000000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5%</a:t>
            </a:r>
            <a:r>
              <a:rPr lang="zh-TW" altLang="en-US" sz="2000" dirty="0">
                <a:solidFill>
                  <a:srgbClr val="000000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。</a:t>
            </a:r>
            <a:endParaRPr lang="ja-JP" altLang="en-US" sz="2000" dirty="0">
              <a:solidFill>
                <a:srgbClr val="000000"/>
              </a:solidFill>
              <a:latin typeface="筑紫A丸ゴシック"/>
              <a:ea typeface="筑紫A丸ゴシック"/>
              <a:cs typeface="筑紫A丸ゴシック"/>
              <a:sym typeface="筑紫A丸ゴシック"/>
            </a:endParaRPr>
          </a:p>
        </p:txBody>
      </p:sp>
      <p:grpSp>
        <p:nvGrpSpPr>
          <p:cNvPr id="26" name="Group 26"/>
          <p:cNvGrpSpPr/>
          <p:nvPr/>
        </p:nvGrpSpPr>
        <p:grpSpPr>
          <a:xfrm>
            <a:off x="733059" y="6565908"/>
            <a:ext cx="10772820" cy="1356332"/>
            <a:chOff x="0" y="0"/>
            <a:chExt cx="2837286" cy="35722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837286" cy="357223"/>
            </a:xfrm>
            <a:custGeom>
              <a:avLst/>
              <a:gdLst/>
              <a:ahLst/>
              <a:cxnLst/>
              <a:rect l="l" t="t" r="r" b="b"/>
              <a:pathLst>
                <a:path w="2837286" h="357223">
                  <a:moveTo>
                    <a:pt x="8624" y="0"/>
                  </a:moveTo>
                  <a:lnTo>
                    <a:pt x="2828662" y="0"/>
                  </a:lnTo>
                  <a:cubicBezTo>
                    <a:pt x="2833425" y="0"/>
                    <a:pt x="2837286" y="3861"/>
                    <a:pt x="2837286" y="8624"/>
                  </a:cubicBezTo>
                  <a:lnTo>
                    <a:pt x="2837286" y="348599"/>
                  </a:lnTo>
                  <a:cubicBezTo>
                    <a:pt x="2837286" y="353362"/>
                    <a:pt x="2833425" y="357223"/>
                    <a:pt x="2828662" y="357223"/>
                  </a:cubicBezTo>
                  <a:lnTo>
                    <a:pt x="8624" y="357223"/>
                  </a:lnTo>
                  <a:cubicBezTo>
                    <a:pt x="3861" y="357223"/>
                    <a:pt x="0" y="353362"/>
                    <a:pt x="0" y="348599"/>
                  </a:cubicBezTo>
                  <a:lnTo>
                    <a:pt x="0" y="8624"/>
                  </a:lnTo>
                  <a:cubicBezTo>
                    <a:pt x="0" y="3861"/>
                    <a:pt x="3861" y="0"/>
                    <a:pt x="8624" y="0"/>
                  </a:cubicBezTo>
                  <a:close/>
                </a:path>
              </a:pathLst>
            </a:custGeom>
            <a:solidFill>
              <a:srgbClr val="FCF3DD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228600"/>
              <a:ext cx="2837286" cy="5858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912147" y="6707571"/>
            <a:ext cx="10593729" cy="3320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altLang="zh-TW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A</a:t>
            </a:r>
            <a:r>
              <a:rPr lang="zh-TW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公司（有機食品專業連鎖店）、</a:t>
            </a:r>
            <a:r>
              <a:rPr lang="en-US" altLang="zh-TW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B</a:t>
            </a:r>
            <a:r>
              <a:rPr lang="zh-TW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公司（擅長線上銷售的在地企業）</a:t>
            </a:r>
            <a:endParaRPr lang="ja-JP" altLang="en-US" sz="2000" dirty="0">
              <a:solidFill>
                <a:srgbClr val="0D0D0D"/>
              </a:solidFill>
              <a:latin typeface="筑紫A丸ゴシック"/>
              <a:ea typeface="筑紫A丸ゴシック"/>
              <a:cs typeface="筑紫A丸ゴシック"/>
              <a:sym typeface="筑紫A丸ゴシック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2793733" y="552449"/>
            <a:ext cx="2082344" cy="493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4199"/>
              </a:lnSpc>
              <a:spcBef>
                <a:spcPct val="0"/>
              </a:spcBef>
            </a:pPr>
            <a:r>
              <a:rPr lang="ja-JP" altLang="en-US" sz="29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市場分析</a:t>
            </a:r>
            <a:endParaRPr lang="en-US" sz="2999" b="1" dirty="0">
              <a:solidFill>
                <a:srgbClr val="956D51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2793733" y="1263650"/>
            <a:ext cx="4827802" cy="1191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TW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基於數據與調查結果</a:t>
            </a:r>
            <a:r>
              <a:rPr lang="en-US" altLang="zh-TW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,</a:t>
            </a:r>
            <a:r>
              <a:rPr lang="zh-TW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分析市場動向、成長潛力、現存課題及商機。預測事業發展前景，釐清風險與契機。</a:t>
            </a:r>
            <a:endParaRPr lang="ja-JP" altLang="en-US" sz="2000" dirty="0">
              <a:solidFill>
                <a:srgbClr val="0D0D0D"/>
              </a:solidFill>
              <a:latin typeface="筑紫A丸ゴシック"/>
              <a:ea typeface="筑紫A丸ゴシック"/>
              <a:cs typeface="筑紫A丸ゴシック"/>
              <a:sym typeface="筑紫A丸ゴシック"/>
            </a:endParaRPr>
          </a:p>
        </p:txBody>
      </p:sp>
      <p:grpSp>
        <p:nvGrpSpPr>
          <p:cNvPr id="35" name="Group 35"/>
          <p:cNvGrpSpPr/>
          <p:nvPr/>
        </p:nvGrpSpPr>
        <p:grpSpPr>
          <a:xfrm>
            <a:off x="12496489" y="5921976"/>
            <a:ext cx="5457454" cy="4000528"/>
            <a:chOff x="0" y="0"/>
            <a:chExt cx="1437354" cy="1053637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437354" cy="1053637"/>
            </a:xfrm>
            <a:custGeom>
              <a:avLst/>
              <a:gdLst/>
              <a:ahLst/>
              <a:cxnLst/>
              <a:rect l="l" t="t" r="r" b="b"/>
              <a:pathLst>
                <a:path w="1437354" h="1053637">
                  <a:moveTo>
                    <a:pt x="56744" y="0"/>
                  </a:moveTo>
                  <a:lnTo>
                    <a:pt x="1380610" y="0"/>
                  </a:lnTo>
                  <a:cubicBezTo>
                    <a:pt x="1411949" y="0"/>
                    <a:pt x="1437354" y="25405"/>
                    <a:pt x="1437354" y="56744"/>
                  </a:cubicBezTo>
                  <a:lnTo>
                    <a:pt x="1437354" y="996893"/>
                  </a:lnTo>
                  <a:cubicBezTo>
                    <a:pt x="1437354" y="1011943"/>
                    <a:pt x="1431376" y="1026376"/>
                    <a:pt x="1420734" y="1037017"/>
                  </a:cubicBezTo>
                  <a:cubicBezTo>
                    <a:pt x="1410093" y="1047659"/>
                    <a:pt x="1395660" y="1053637"/>
                    <a:pt x="1380610" y="1053637"/>
                  </a:cubicBezTo>
                  <a:lnTo>
                    <a:pt x="56744" y="1053637"/>
                  </a:lnTo>
                  <a:cubicBezTo>
                    <a:pt x="41694" y="1053637"/>
                    <a:pt x="27261" y="1047659"/>
                    <a:pt x="16620" y="1037017"/>
                  </a:cubicBezTo>
                  <a:cubicBezTo>
                    <a:pt x="5978" y="1026376"/>
                    <a:pt x="0" y="1011943"/>
                    <a:pt x="0" y="996893"/>
                  </a:cubicBezTo>
                  <a:lnTo>
                    <a:pt x="0" y="56744"/>
                  </a:lnTo>
                  <a:cubicBezTo>
                    <a:pt x="0" y="41694"/>
                    <a:pt x="5978" y="27261"/>
                    <a:pt x="16620" y="16620"/>
                  </a:cubicBezTo>
                  <a:cubicBezTo>
                    <a:pt x="27261" y="5978"/>
                    <a:pt x="41694" y="0"/>
                    <a:pt x="56744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ysDot"/>
              <a:rou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1437354" cy="10917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12793733" y="6115049"/>
            <a:ext cx="2082344" cy="493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4199"/>
              </a:lnSpc>
              <a:spcBef>
                <a:spcPct val="0"/>
              </a:spcBef>
            </a:pPr>
            <a:r>
              <a:rPr lang="ja-JP" altLang="en-US" sz="29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策略規劃</a:t>
            </a:r>
            <a:endParaRPr lang="en-US" sz="2999" b="1" dirty="0">
              <a:solidFill>
                <a:srgbClr val="956D51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12793733" y="6826250"/>
            <a:ext cx="4827802" cy="1191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TW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依據市場分析結果，明確闡述企業商品與服務的佈局方針。提出建立競爭優勢、定價策略、通路開發等具體行動方案。</a:t>
            </a:r>
            <a:endParaRPr lang="ja-JP" altLang="en-US" sz="2000" dirty="0">
              <a:solidFill>
                <a:srgbClr val="0D0D0D"/>
              </a:solidFill>
              <a:latin typeface="筑紫A丸ゴシック"/>
              <a:ea typeface="筑紫A丸ゴシック"/>
              <a:cs typeface="筑紫A丸ゴシック"/>
              <a:sym typeface="筑紫A丸ゴシック"/>
            </a:endParaRPr>
          </a:p>
        </p:txBody>
      </p:sp>
      <p:grpSp>
        <p:nvGrpSpPr>
          <p:cNvPr id="40" name="Group 40"/>
          <p:cNvGrpSpPr/>
          <p:nvPr/>
        </p:nvGrpSpPr>
        <p:grpSpPr>
          <a:xfrm>
            <a:off x="675722" y="4969169"/>
            <a:ext cx="10830156" cy="630754"/>
            <a:chOff x="0" y="0"/>
            <a:chExt cx="2852387" cy="166125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2852387" cy="166125"/>
            </a:xfrm>
            <a:custGeom>
              <a:avLst/>
              <a:gdLst/>
              <a:ahLst/>
              <a:cxnLst/>
              <a:rect l="l" t="t" r="r" b="b"/>
              <a:pathLst>
                <a:path w="2852387" h="166125">
                  <a:moveTo>
                    <a:pt x="8578" y="0"/>
                  </a:moveTo>
                  <a:lnTo>
                    <a:pt x="2843809" y="0"/>
                  </a:lnTo>
                  <a:cubicBezTo>
                    <a:pt x="2846084" y="0"/>
                    <a:pt x="2848265" y="904"/>
                    <a:pt x="2849874" y="2512"/>
                  </a:cubicBezTo>
                  <a:cubicBezTo>
                    <a:pt x="2851483" y="4121"/>
                    <a:pt x="2852387" y="6303"/>
                    <a:pt x="2852387" y="8578"/>
                  </a:cubicBezTo>
                  <a:lnTo>
                    <a:pt x="2852387" y="157546"/>
                  </a:lnTo>
                  <a:cubicBezTo>
                    <a:pt x="2852387" y="159821"/>
                    <a:pt x="2851483" y="162003"/>
                    <a:pt x="2849874" y="163612"/>
                  </a:cubicBezTo>
                  <a:cubicBezTo>
                    <a:pt x="2848265" y="165221"/>
                    <a:pt x="2846084" y="166125"/>
                    <a:pt x="2843809" y="166125"/>
                  </a:cubicBezTo>
                  <a:lnTo>
                    <a:pt x="8578" y="166125"/>
                  </a:lnTo>
                  <a:cubicBezTo>
                    <a:pt x="6303" y="166125"/>
                    <a:pt x="4121" y="165221"/>
                    <a:pt x="2512" y="163612"/>
                  </a:cubicBezTo>
                  <a:cubicBezTo>
                    <a:pt x="904" y="162003"/>
                    <a:pt x="0" y="159821"/>
                    <a:pt x="0" y="157546"/>
                  </a:cubicBezTo>
                  <a:lnTo>
                    <a:pt x="0" y="8578"/>
                  </a:lnTo>
                  <a:cubicBezTo>
                    <a:pt x="0" y="6303"/>
                    <a:pt x="904" y="4121"/>
                    <a:pt x="2512" y="2512"/>
                  </a:cubicBezTo>
                  <a:cubicBezTo>
                    <a:pt x="4121" y="904"/>
                    <a:pt x="6303" y="0"/>
                    <a:pt x="8578" y="0"/>
                  </a:cubicBezTo>
                  <a:close/>
                </a:path>
              </a:pathLst>
            </a:custGeom>
            <a:solidFill>
              <a:srgbClr val="FCF3DD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228600"/>
              <a:ext cx="2852387" cy="394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934192" y="5098441"/>
            <a:ext cx="10571685" cy="3353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altLang="zh-TW" sz="2000" dirty="0">
                <a:solidFill>
                  <a:srgbClr val="000000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25</a:t>
            </a:r>
            <a:r>
              <a:rPr lang="zh-TW" altLang="en-US" sz="2000" dirty="0">
                <a:solidFill>
                  <a:srgbClr val="000000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至</a:t>
            </a:r>
            <a:r>
              <a:rPr lang="en-US" altLang="zh-TW" sz="2000" dirty="0">
                <a:solidFill>
                  <a:srgbClr val="000000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45</a:t>
            </a:r>
            <a:r>
              <a:rPr lang="zh-TW" altLang="en-US" sz="2000" dirty="0">
                <a:solidFill>
                  <a:srgbClr val="000000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歲注重健康的富裕女性族群，尤以辦公室工作者及高收入家庭主婦為主要目標客群。</a:t>
            </a:r>
            <a:endParaRPr lang="ja-JP" altLang="en-US" sz="2000" dirty="0">
              <a:solidFill>
                <a:srgbClr val="000000"/>
              </a:solidFill>
              <a:latin typeface="筑紫A丸ゴシック"/>
              <a:ea typeface="筑紫A丸ゴシック"/>
              <a:cs typeface="筑紫A丸ゴシック"/>
              <a:sym typeface="筑紫A丸ゴシック"/>
            </a:endParaRPr>
          </a:p>
        </p:txBody>
      </p:sp>
      <p:grpSp>
        <p:nvGrpSpPr>
          <p:cNvPr id="44" name="Group 44"/>
          <p:cNvGrpSpPr/>
          <p:nvPr/>
        </p:nvGrpSpPr>
        <p:grpSpPr>
          <a:xfrm>
            <a:off x="695915" y="8827403"/>
            <a:ext cx="10830156" cy="630754"/>
            <a:chOff x="0" y="0"/>
            <a:chExt cx="2852387" cy="166125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2852387" cy="166125"/>
            </a:xfrm>
            <a:custGeom>
              <a:avLst/>
              <a:gdLst/>
              <a:ahLst/>
              <a:cxnLst/>
              <a:rect l="l" t="t" r="r" b="b"/>
              <a:pathLst>
                <a:path w="2852387" h="166125">
                  <a:moveTo>
                    <a:pt x="8578" y="0"/>
                  </a:moveTo>
                  <a:lnTo>
                    <a:pt x="2843809" y="0"/>
                  </a:lnTo>
                  <a:cubicBezTo>
                    <a:pt x="2846084" y="0"/>
                    <a:pt x="2848265" y="904"/>
                    <a:pt x="2849874" y="2512"/>
                  </a:cubicBezTo>
                  <a:cubicBezTo>
                    <a:pt x="2851483" y="4121"/>
                    <a:pt x="2852387" y="6303"/>
                    <a:pt x="2852387" y="8578"/>
                  </a:cubicBezTo>
                  <a:lnTo>
                    <a:pt x="2852387" y="157546"/>
                  </a:lnTo>
                  <a:cubicBezTo>
                    <a:pt x="2852387" y="159821"/>
                    <a:pt x="2851483" y="162003"/>
                    <a:pt x="2849874" y="163612"/>
                  </a:cubicBezTo>
                  <a:cubicBezTo>
                    <a:pt x="2848265" y="165221"/>
                    <a:pt x="2846084" y="166125"/>
                    <a:pt x="2843809" y="166125"/>
                  </a:cubicBezTo>
                  <a:lnTo>
                    <a:pt x="8578" y="166125"/>
                  </a:lnTo>
                  <a:cubicBezTo>
                    <a:pt x="6303" y="166125"/>
                    <a:pt x="4121" y="165221"/>
                    <a:pt x="2512" y="163612"/>
                  </a:cubicBezTo>
                  <a:cubicBezTo>
                    <a:pt x="904" y="162003"/>
                    <a:pt x="0" y="159821"/>
                    <a:pt x="0" y="157546"/>
                  </a:cubicBezTo>
                  <a:lnTo>
                    <a:pt x="0" y="8578"/>
                  </a:lnTo>
                  <a:cubicBezTo>
                    <a:pt x="0" y="6303"/>
                    <a:pt x="904" y="4121"/>
                    <a:pt x="2512" y="2512"/>
                  </a:cubicBezTo>
                  <a:cubicBezTo>
                    <a:pt x="4121" y="904"/>
                    <a:pt x="6303" y="0"/>
                    <a:pt x="8578" y="0"/>
                  </a:cubicBezTo>
                  <a:close/>
                </a:path>
              </a:pathLst>
            </a:custGeom>
            <a:solidFill>
              <a:srgbClr val="FCF3DD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228600"/>
              <a:ext cx="2852387" cy="394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47" name="TextBox 47"/>
          <p:cNvSpPr txBox="1"/>
          <p:nvPr/>
        </p:nvSpPr>
        <p:spPr>
          <a:xfrm>
            <a:off x="1011536" y="8956675"/>
            <a:ext cx="10755413" cy="332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zh-TW" altLang="en-US" sz="2000" dirty="0">
                <a:solidFill>
                  <a:srgbClr val="000000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隨著健康意識提升，日本有機食品需求增長，消費者特別重視安全性與高品質。</a:t>
            </a:r>
            <a:endParaRPr lang="ja-JP" altLang="en-US" sz="2000" dirty="0">
              <a:solidFill>
                <a:srgbClr val="000000"/>
              </a:solidFill>
              <a:latin typeface="筑紫A丸ゴシック"/>
              <a:ea typeface="筑紫A丸ゴシック"/>
              <a:cs typeface="筑紫A丸ゴシック"/>
              <a:sym typeface="筑紫A丸ゴシック"/>
            </a:endParaRPr>
          </a:p>
        </p:txBody>
      </p:sp>
      <p:grpSp>
        <p:nvGrpSpPr>
          <p:cNvPr id="48" name="Group 48"/>
          <p:cNvGrpSpPr/>
          <p:nvPr/>
        </p:nvGrpSpPr>
        <p:grpSpPr>
          <a:xfrm>
            <a:off x="14531886" y="4841279"/>
            <a:ext cx="1545773" cy="570255"/>
            <a:chOff x="0" y="0"/>
            <a:chExt cx="593109" cy="218806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593109" cy="218806"/>
            </a:xfrm>
            <a:custGeom>
              <a:avLst/>
              <a:gdLst/>
              <a:ahLst/>
              <a:cxnLst/>
              <a:rect l="l" t="t" r="r" b="b"/>
              <a:pathLst>
                <a:path w="593109" h="218806">
                  <a:moveTo>
                    <a:pt x="296555" y="218806"/>
                  </a:moveTo>
                  <a:lnTo>
                    <a:pt x="593109" y="0"/>
                  </a:lnTo>
                  <a:lnTo>
                    <a:pt x="0" y="0"/>
                  </a:lnTo>
                  <a:lnTo>
                    <a:pt x="296555" y="2188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92673" y="-22471"/>
              <a:ext cx="407763" cy="1396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6" name="Group 15">
            <a:extLst>
              <a:ext uri="{FF2B5EF4-FFF2-40B4-BE49-F238E27FC236}">
                <a16:creationId xmlns:a16="http://schemas.microsoft.com/office/drawing/2014/main" id="{BE5AD01A-E9F3-752E-4286-D41F59CAE5D2}"/>
              </a:ext>
            </a:extLst>
          </p:cNvPr>
          <p:cNvGrpSpPr/>
          <p:nvPr/>
        </p:nvGrpSpPr>
        <p:grpSpPr>
          <a:xfrm>
            <a:off x="-394081" y="-1996013"/>
            <a:ext cx="8452341" cy="3793879"/>
            <a:chOff x="0" y="-238125"/>
            <a:chExt cx="2226131" cy="999211"/>
          </a:xfrm>
        </p:grpSpPr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F06C79B5-1355-1F48-71D0-9997694E05D1}"/>
                </a:ext>
              </a:extLst>
            </p:cNvPr>
            <p:cNvSpPr/>
            <p:nvPr/>
          </p:nvSpPr>
          <p:spPr>
            <a:xfrm>
              <a:off x="43583" y="219856"/>
              <a:ext cx="2182548" cy="541230"/>
            </a:xfrm>
            <a:custGeom>
              <a:avLst/>
              <a:gdLst/>
              <a:ahLst/>
              <a:cxnLst/>
              <a:rect l="l" t="t" r="r" b="b"/>
              <a:pathLst>
                <a:path w="2226131" h="761086">
                  <a:moveTo>
                    <a:pt x="46713" y="0"/>
                  </a:moveTo>
                  <a:lnTo>
                    <a:pt x="2179418" y="0"/>
                  </a:lnTo>
                  <a:cubicBezTo>
                    <a:pt x="2205217" y="0"/>
                    <a:pt x="2226131" y="20914"/>
                    <a:pt x="2226131" y="46713"/>
                  </a:cubicBezTo>
                  <a:lnTo>
                    <a:pt x="2226131" y="714372"/>
                  </a:lnTo>
                  <a:cubicBezTo>
                    <a:pt x="2226131" y="740171"/>
                    <a:pt x="2205217" y="761086"/>
                    <a:pt x="2179418" y="761086"/>
                  </a:cubicBezTo>
                  <a:lnTo>
                    <a:pt x="46713" y="761086"/>
                  </a:lnTo>
                  <a:cubicBezTo>
                    <a:pt x="20914" y="761086"/>
                    <a:pt x="0" y="740171"/>
                    <a:pt x="0" y="714372"/>
                  </a:cubicBezTo>
                  <a:lnTo>
                    <a:pt x="0" y="46713"/>
                  </a:lnTo>
                  <a:cubicBezTo>
                    <a:pt x="0" y="20914"/>
                    <a:pt x="20914" y="0"/>
                    <a:pt x="46713" y="0"/>
                  </a:cubicBezTo>
                  <a:close/>
                </a:path>
              </a:pathLst>
            </a:custGeom>
            <a:solidFill>
              <a:srgbClr val="956D51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8" name="TextBox 17">
              <a:extLst>
                <a:ext uri="{FF2B5EF4-FFF2-40B4-BE49-F238E27FC236}">
                  <a16:creationId xmlns:a16="http://schemas.microsoft.com/office/drawing/2014/main" id="{ACE9939E-9396-F01C-22B1-73CE21FCA0BA}"/>
                </a:ext>
              </a:extLst>
            </p:cNvPr>
            <p:cNvSpPr txBox="1"/>
            <p:nvPr/>
          </p:nvSpPr>
          <p:spPr>
            <a:xfrm>
              <a:off x="0" y="-238125"/>
              <a:ext cx="2226131" cy="9992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59" name="TextBox 18">
            <a:extLst>
              <a:ext uri="{FF2B5EF4-FFF2-40B4-BE49-F238E27FC236}">
                <a16:creationId xmlns:a16="http://schemas.microsoft.com/office/drawing/2014/main" id="{54E7461C-9FA3-0D90-C71C-9B54D02F19E7}"/>
              </a:ext>
            </a:extLst>
          </p:cNvPr>
          <p:cNvSpPr txBox="1"/>
          <p:nvPr/>
        </p:nvSpPr>
        <p:spPr>
          <a:xfrm>
            <a:off x="1456372" y="168617"/>
            <a:ext cx="4524386" cy="823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ja-JP" altLang="en-US" sz="5000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市場分析・策略</a:t>
            </a:r>
            <a:endParaRPr lang="en-US" sz="5000" b="1" dirty="0">
              <a:solidFill>
                <a:srgbClr val="FFFFFF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60" name="TextBox 19">
            <a:extLst>
              <a:ext uri="{FF2B5EF4-FFF2-40B4-BE49-F238E27FC236}">
                <a16:creationId xmlns:a16="http://schemas.microsoft.com/office/drawing/2014/main" id="{9574E27B-6E3F-3A5C-54C7-BFBF39A09122}"/>
              </a:ext>
            </a:extLst>
          </p:cNvPr>
          <p:cNvSpPr txBox="1"/>
          <p:nvPr/>
        </p:nvSpPr>
        <p:spPr>
          <a:xfrm>
            <a:off x="1632744" y="991919"/>
            <a:ext cx="4099631" cy="493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MARKET ANALYSIS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8395658" y="5363781"/>
            <a:ext cx="9521366" cy="2512642"/>
            <a:chOff x="0" y="0"/>
            <a:chExt cx="2507685" cy="66176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07685" cy="661766"/>
            </a:xfrm>
            <a:custGeom>
              <a:avLst/>
              <a:gdLst/>
              <a:ahLst/>
              <a:cxnLst/>
              <a:rect l="l" t="t" r="r" b="b"/>
              <a:pathLst>
                <a:path w="2507685" h="661766">
                  <a:moveTo>
                    <a:pt x="32524" y="0"/>
                  </a:moveTo>
                  <a:lnTo>
                    <a:pt x="2475160" y="0"/>
                  </a:lnTo>
                  <a:cubicBezTo>
                    <a:pt x="2493123" y="0"/>
                    <a:pt x="2507685" y="14562"/>
                    <a:pt x="2507685" y="32524"/>
                  </a:cubicBezTo>
                  <a:lnTo>
                    <a:pt x="2507685" y="629241"/>
                  </a:lnTo>
                  <a:cubicBezTo>
                    <a:pt x="2507685" y="637867"/>
                    <a:pt x="2504258" y="646140"/>
                    <a:pt x="2498159" y="652240"/>
                  </a:cubicBezTo>
                  <a:cubicBezTo>
                    <a:pt x="2492059" y="658339"/>
                    <a:pt x="2483786" y="661766"/>
                    <a:pt x="2475160" y="661766"/>
                  </a:cubicBezTo>
                  <a:lnTo>
                    <a:pt x="32524" y="661766"/>
                  </a:lnTo>
                  <a:cubicBezTo>
                    <a:pt x="14562" y="661766"/>
                    <a:pt x="0" y="647204"/>
                    <a:pt x="0" y="629241"/>
                  </a:cubicBezTo>
                  <a:lnTo>
                    <a:pt x="0" y="32524"/>
                  </a:lnTo>
                  <a:cubicBezTo>
                    <a:pt x="0" y="14562"/>
                    <a:pt x="14562" y="0"/>
                    <a:pt x="3252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507685" cy="6998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14478" y="5363781"/>
            <a:ext cx="7781156" cy="2512642"/>
            <a:chOff x="0" y="0"/>
            <a:chExt cx="2049358" cy="66176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49358" cy="661766"/>
            </a:xfrm>
            <a:custGeom>
              <a:avLst/>
              <a:gdLst/>
              <a:ahLst/>
              <a:cxnLst/>
              <a:rect l="l" t="t" r="r" b="b"/>
              <a:pathLst>
                <a:path w="2049358" h="661766">
                  <a:moveTo>
                    <a:pt x="39798" y="0"/>
                  </a:moveTo>
                  <a:lnTo>
                    <a:pt x="2009560" y="0"/>
                  </a:lnTo>
                  <a:cubicBezTo>
                    <a:pt x="2031540" y="0"/>
                    <a:pt x="2049358" y="17818"/>
                    <a:pt x="2049358" y="39798"/>
                  </a:cubicBezTo>
                  <a:lnTo>
                    <a:pt x="2049358" y="621968"/>
                  </a:lnTo>
                  <a:cubicBezTo>
                    <a:pt x="2049358" y="643948"/>
                    <a:pt x="2031540" y="661766"/>
                    <a:pt x="2009560" y="661766"/>
                  </a:cubicBezTo>
                  <a:lnTo>
                    <a:pt x="39798" y="661766"/>
                  </a:lnTo>
                  <a:cubicBezTo>
                    <a:pt x="17818" y="661766"/>
                    <a:pt x="0" y="643948"/>
                    <a:pt x="0" y="621968"/>
                  </a:cubicBezTo>
                  <a:lnTo>
                    <a:pt x="0" y="39798"/>
                  </a:lnTo>
                  <a:cubicBezTo>
                    <a:pt x="0" y="17818"/>
                    <a:pt x="17818" y="0"/>
                    <a:pt x="3979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049358" cy="6998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70976" y="358744"/>
            <a:ext cx="17546048" cy="4784756"/>
            <a:chOff x="0" y="0"/>
            <a:chExt cx="4621181" cy="126018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621181" cy="1260183"/>
            </a:xfrm>
            <a:custGeom>
              <a:avLst/>
              <a:gdLst/>
              <a:ahLst/>
              <a:cxnLst/>
              <a:rect l="l" t="t" r="r" b="b"/>
              <a:pathLst>
                <a:path w="4621181" h="1260183">
                  <a:moveTo>
                    <a:pt x="17649" y="0"/>
                  </a:moveTo>
                  <a:lnTo>
                    <a:pt x="4603532" y="0"/>
                  </a:lnTo>
                  <a:cubicBezTo>
                    <a:pt x="4613280" y="0"/>
                    <a:pt x="4621181" y="7902"/>
                    <a:pt x="4621181" y="17649"/>
                  </a:cubicBezTo>
                  <a:lnTo>
                    <a:pt x="4621181" y="1242533"/>
                  </a:lnTo>
                  <a:cubicBezTo>
                    <a:pt x="4621181" y="1247214"/>
                    <a:pt x="4619322" y="1251703"/>
                    <a:pt x="4616012" y="1255013"/>
                  </a:cubicBezTo>
                  <a:cubicBezTo>
                    <a:pt x="4612702" y="1258323"/>
                    <a:pt x="4608213" y="1260183"/>
                    <a:pt x="4603532" y="1260183"/>
                  </a:cubicBezTo>
                  <a:lnTo>
                    <a:pt x="17649" y="1260183"/>
                  </a:lnTo>
                  <a:cubicBezTo>
                    <a:pt x="12968" y="1260183"/>
                    <a:pt x="8479" y="1258323"/>
                    <a:pt x="5169" y="1255013"/>
                  </a:cubicBezTo>
                  <a:cubicBezTo>
                    <a:pt x="1859" y="1251703"/>
                    <a:pt x="0" y="1247214"/>
                    <a:pt x="0" y="1242533"/>
                  </a:cubicBezTo>
                  <a:lnTo>
                    <a:pt x="0" y="17649"/>
                  </a:lnTo>
                  <a:cubicBezTo>
                    <a:pt x="0" y="12968"/>
                    <a:pt x="1859" y="8479"/>
                    <a:pt x="5169" y="5169"/>
                  </a:cubicBezTo>
                  <a:cubicBezTo>
                    <a:pt x="8479" y="1859"/>
                    <a:pt x="12968" y="0"/>
                    <a:pt x="1764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621181" cy="12982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695915" y="2163618"/>
            <a:ext cx="3207142" cy="5072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4199"/>
              </a:lnSpc>
              <a:spcBef>
                <a:spcPct val="0"/>
              </a:spcBef>
            </a:pPr>
            <a:r>
              <a:rPr lang="ja-JP" altLang="en-US" sz="29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產品・服務名稱</a:t>
            </a:r>
            <a:endParaRPr lang="en-US" sz="2999" b="1" dirty="0">
              <a:solidFill>
                <a:srgbClr val="956D51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5274533" y="2118063"/>
            <a:ext cx="12327542" cy="630754"/>
            <a:chOff x="0" y="0"/>
            <a:chExt cx="3246760" cy="16612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246760" cy="166125"/>
            </a:xfrm>
            <a:custGeom>
              <a:avLst/>
              <a:gdLst/>
              <a:ahLst/>
              <a:cxnLst/>
              <a:rect l="l" t="t" r="r" b="b"/>
              <a:pathLst>
                <a:path w="3246760" h="166125">
                  <a:moveTo>
                    <a:pt x="7536" y="0"/>
                  </a:moveTo>
                  <a:lnTo>
                    <a:pt x="3239224" y="0"/>
                  </a:lnTo>
                  <a:cubicBezTo>
                    <a:pt x="3243386" y="0"/>
                    <a:pt x="3246760" y="3374"/>
                    <a:pt x="3246760" y="7536"/>
                  </a:cubicBezTo>
                  <a:lnTo>
                    <a:pt x="3246760" y="158588"/>
                  </a:lnTo>
                  <a:cubicBezTo>
                    <a:pt x="3246760" y="160587"/>
                    <a:pt x="3245966" y="162504"/>
                    <a:pt x="3244553" y="163917"/>
                  </a:cubicBezTo>
                  <a:cubicBezTo>
                    <a:pt x="3243139" y="165331"/>
                    <a:pt x="3241223" y="166125"/>
                    <a:pt x="3239224" y="166125"/>
                  </a:cubicBezTo>
                  <a:lnTo>
                    <a:pt x="7536" y="166125"/>
                  </a:lnTo>
                  <a:cubicBezTo>
                    <a:pt x="3374" y="166125"/>
                    <a:pt x="0" y="162751"/>
                    <a:pt x="0" y="158588"/>
                  </a:cubicBezTo>
                  <a:lnTo>
                    <a:pt x="0" y="7536"/>
                  </a:lnTo>
                  <a:cubicBezTo>
                    <a:pt x="0" y="3374"/>
                    <a:pt x="3374" y="0"/>
                    <a:pt x="7536" y="0"/>
                  </a:cubicBezTo>
                  <a:close/>
                </a:path>
              </a:pathLst>
            </a:custGeom>
            <a:solidFill>
              <a:srgbClr val="FCF3DD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228600"/>
              <a:ext cx="3246760" cy="394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5520474" y="2247900"/>
            <a:ext cx="10710125" cy="3320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altLang="ja-JP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Okinawa Pure Tea</a:t>
            </a:r>
            <a:endParaRPr lang="en-US" altLang="ja-JP" sz="20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grpSp>
        <p:nvGrpSpPr>
          <p:cNvPr id="28" name="Group 28"/>
          <p:cNvGrpSpPr/>
          <p:nvPr/>
        </p:nvGrpSpPr>
        <p:grpSpPr>
          <a:xfrm>
            <a:off x="5274533" y="3193650"/>
            <a:ext cx="12327542" cy="1568711"/>
            <a:chOff x="0" y="0"/>
            <a:chExt cx="3246760" cy="413159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246760" cy="413159"/>
            </a:xfrm>
            <a:custGeom>
              <a:avLst/>
              <a:gdLst/>
              <a:ahLst/>
              <a:cxnLst/>
              <a:rect l="l" t="t" r="r" b="b"/>
              <a:pathLst>
                <a:path w="3246760" h="413159">
                  <a:moveTo>
                    <a:pt x="7536" y="0"/>
                  </a:moveTo>
                  <a:lnTo>
                    <a:pt x="3239224" y="0"/>
                  </a:lnTo>
                  <a:cubicBezTo>
                    <a:pt x="3243386" y="0"/>
                    <a:pt x="3246760" y="3374"/>
                    <a:pt x="3246760" y="7536"/>
                  </a:cubicBezTo>
                  <a:lnTo>
                    <a:pt x="3246760" y="405622"/>
                  </a:lnTo>
                  <a:cubicBezTo>
                    <a:pt x="3246760" y="407621"/>
                    <a:pt x="3245966" y="409538"/>
                    <a:pt x="3244553" y="410951"/>
                  </a:cubicBezTo>
                  <a:cubicBezTo>
                    <a:pt x="3243139" y="412365"/>
                    <a:pt x="3241223" y="413159"/>
                    <a:pt x="3239224" y="413159"/>
                  </a:cubicBezTo>
                  <a:lnTo>
                    <a:pt x="7536" y="413159"/>
                  </a:lnTo>
                  <a:cubicBezTo>
                    <a:pt x="3374" y="413159"/>
                    <a:pt x="0" y="409784"/>
                    <a:pt x="0" y="405622"/>
                  </a:cubicBezTo>
                  <a:lnTo>
                    <a:pt x="0" y="7536"/>
                  </a:lnTo>
                  <a:cubicBezTo>
                    <a:pt x="0" y="3374"/>
                    <a:pt x="3374" y="0"/>
                    <a:pt x="7536" y="0"/>
                  </a:cubicBezTo>
                  <a:close/>
                </a:path>
              </a:pathLst>
            </a:custGeom>
            <a:solidFill>
              <a:srgbClr val="FCF3DD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228600"/>
              <a:ext cx="3246760" cy="6417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700819" y="3305104"/>
            <a:ext cx="3952285" cy="5072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4199"/>
              </a:lnSpc>
              <a:spcBef>
                <a:spcPct val="0"/>
              </a:spcBef>
            </a:pPr>
            <a:r>
              <a:rPr lang="ja-JP" altLang="en-US" sz="29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產品・服務概要</a:t>
            </a:r>
            <a:endParaRPr lang="en-US" sz="2999" b="1" dirty="0">
              <a:solidFill>
                <a:srgbClr val="956D51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5520475" y="3305104"/>
            <a:ext cx="11835659" cy="373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ja-JP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推廣沖繩縣產有機草本茶「</a:t>
            </a:r>
            <a:r>
              <a:rPr lang="en-US" altLang="ja-JP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Okinawa Pure Tea</a:t>
            </a:r>
            <a:r>
              <a:rPr lang="ja-JP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」。採用無農藥・無添加製程，專供高級飯店及咖啡廳使用。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95915" y="6452291"/>
            <a:ext cx="1192186" cy="4939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4199"/>
              </a:lnSpc>
              <a:spcBef>
                <a:spcPct val="0"/>
              </a:spcBef>
            </a:pPr>
            <a:r>
              <a:rPr lang="ja-JP" altLang="en-US" sz="2999" b="1" spc="578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特色</a:t>
            </a:r>
            <a:endParaRPr lang="en-US" sz="2999" b="1" spc="578" dirty="0">
              <a:solidFill>
                <a:srgbClr val="956D51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8771900" y="6182987"/>
            <a:ext cx="2733633" cy="10325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zh-TW" altLang="en-US" sz="29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與競爭產品的差異化優勢</a:t>
            </a:r>
            <a:endParaRPr lang="en-US" sz="2999" b="1" dirty="0">
              <a:solidFill>
                <a:srgbClr val="956D51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2404785" y="5816600"/>
            <a:ext cx="5505098" cy="119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TW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記載產品或服務在特性、技術、設計、功能等方面的獨特性。</a:t>
            </a:r>
            <a:r>
              <a:rPr lang="ja-JP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。</a:t>
            </a:r>
          </a:p>
          <a:p>
            <a:pPr algn="l">
              <a:lnSpc>
                <a:spcPts val="3200"/>
              </a:lnSpc>
            </a:pPr>
            <a:endParaRPr lang="ja-JP" altLang="en-US" sz="2000" dirty="0">
              <a:solidFill>
                <a:srgbClr val="0D0D0D"/>
              </a:solidFill>
              <a:latin typeface="筑紫A丸ゴシック"/>
              <a:ea typeface="筑紫A丸ゴシック"/>
              <a:cs typeface="筑紫A丸ゴシック"/>
              <a:sym typeface="筑紫A丸ゴシック"/>
            </a:endParaRPr>
          </a:p>
        </p:txBody>
      </p:sp>
      <p:grpSp>
        <p:nvGrpSpPr>
          <p:cNvPr id="36" name="Group 36"/>
          <p:cNvGrpSpPr/>
          <p:nvPr/>
        </p:nvGrpSpPr>
        <p:grpSpPr>
          <a:xfrm>
            <a:off x="695915" y="8565820"/>
            <a:ext cx="16906160" cy="1003120"/>
            <a:chOff x="0" y="0"/>
            <a:chExt cx="4452651" cy="264196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4452651" cy="264196"/>
            </a:xfrm>
            <a:custGeom>
              <a:avLst/>
              <a:gdLst/>
              <a:ahLst/>
              <a:cxnLst/>
              <a:rect l="l" t="t" r="r" b="b"/>
              <a:pathLst>
                <a:path w="4452651" h="264196">
                  <a:moveTo>
                    <a:pt x="5495" y="0"/>
                  </a:moveTo>
                  <a:lnTo>
                    <a:pt x="4447156" y="0"/>
                  </a:lnTo>
                  <a:cubicBezTo>
                    <a:pt x="4450191" y="0"/>
                    <a:pt x="4452651" y="2460"/>
                    <a:pt x="4452651" y="5495"/>
                  </a:cubicBezTo>
                  <a:lnTo>
                    <a:pt x="4452651" y="258701"/>
                  </a:lnTo>
                  <a:cubicBezTo>
                    <a:pt x="4452651" y="261736"/>
                    <a:pt x="4450191" y="264196"/>
                    <a:pt x="4447156" y="264196"/>
                  </a:cubicBezTo>
                  <a:lnTo>
                    <a:pt x="5495" y="264196"/>
                  </a:lnTo>
                  <a:cubicBezTo>
                    <a:pt x="2460" y="264196"/>
                    <a:pt x="0" y="261736"/>
                    <a:pt x="0" y="258701"/>
                  </a:cubicBezTo>
                  <a:lnTo>
                    <a:pt x="0" y="5495"/>
                  </a:lnTo>
                  <a:cubicBezTo>
                    <a:pt x="0" y="2460"/>
                    <a:pt x="2460" y="0"/>
                    <a:pt x="5495" y="0"/>
                  </a:cubicBezTo>
                  <a:close/>
                </a:path>
              </a:pathLst>
            </a:custGeom>
            <a:solidFill>
              <a:srgbClr val="FCF3DD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228600"/>
              <a:ext cx="4452651" cy="492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414478" y="8027488"/>
            <a:ext cx="17546048" cy="1900768"/>
            <a:chOff x="0" y="0"/>
            <a:chExt cx="4621181" cy="500614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4621181" cy="500614"/>
            </a:xfrm>
            <a:custGeom>
              <a:avLst/>
              <a:gdLst/>
              <a:ahLst/>
              <a:cxnLst/>
              <a:rect l="l" t="t" r="r" b="b"/>
              <a:pathLst>
                <a:path w="4621181" h="500614">
                  <a:moveTo>
                    <a:pt x="17649" y="0"/>
                  </a:moveTo>
                  <a:lnTo>
                    <a:pt x="4603532" y="0"/>
                  </a:lnTo>
                  <a:cubicBezTo>
                    <a:pt x="4613280" y="0"/>
                    <a:pt x="4621181" y="7902"/>
                    <a:pt x="4621181" y="17649"/>
                  </a:cubicBezTo>
                  <a:lnTo>
                    <a:pt x="4621181" y="482965"/>
                  </a:lnTo>
                  <a:cubicBezTo>
                    <a:pt x="4621181" y="487645"/>
                    <a:pt x="4619322" y="492135"/>
                    <a:pt x="4616012" y="495444"/>
                  </a:cubicBezTo>
                  <a:cubicBezTo>
                    <a:pt x="4612702" y="498754"/>
                    <a:pt x="4608213" y="500614"/>
                    <a:pt x="4603532" y="500614"/>
                  </a:cubicBezTo>
                  <a:lnTo>
                    <a:pt x="17649" y="500614"/>
                  </a:lnTo>
                  <a:cubicBezTo>
                    <a:pt x="12968" y="500614"/>
                    <a:pt x="8479" y="498754"/>
                    <a:pt x="5169" y="495444"/>
                  </a:cubicBezTo>
                  <a:cubicBezTo>
                    <a:pt x="1859" y="492135"/>
                    <a:pt x="0" y="487645"/>
                    <a:pt x="0" y="482965"/>
                  </a:cubicBezTo>
                  <a:lnTo>
                    <a:pt x="0" y="17649"/>
                  </a:lnTo>
                  <a:cubicBezTo>
                    <a:pt x="0" y="12968"/>
                    <a:pt x="1859" y="8479"/>
                    <a:pt x="5169" y="5169"/>
                  </a:cubicBezTo>
                  <a:cubicBezTo>
                    <a:pt x="8479" y="1859"/>
                    <a:pt x="12968" y="0"/>
                    <a:pt x="1764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38100"/>
              <a:ext cx="4621181" cy="5387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695915" y="8902700"/>
            <a:ext cx="16808047" cy="379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TW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說明如何依據當地文化與消費者需求調整產品服務。呈現反映當地市場特色之改良要點。</a:t>
            </a:r>
            <a:endParaRPr lang="ja-JP" altLang="en-US" sz="2000" dirty="0">
              <a:solidFill>
                <a:srgbClr val="0D0D0D"/>
              </a:solidFill>
              <a:latin typeface="筑紫A丸ゴシック"/>
              <a:ea typeface="筑紫A丸ゴシック"/>
              <a:cs typeface="筑紫A丸ゴシック"/>
              <a:sym typeface="筑紫A丸ゴシック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695914" y="8230982"/>
            <a:ext cx="6390685" cy="5072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4199"/>
              </a:lnSpc>
              <a:spcBef>
                <a:spcPct val="0"/>
              </a:spcBef>
            </a:pPr>
            <a:r>
              <a:rPr lang="zh-TW" altLang="en-US" sz="29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針對當地市場的客製化內容</a:t>
            </a:r>
            <a:endParaRPr lang="en-US" sz="2999" b="1" dirty="0">
              <a:solidFill>
                <a:srgbClr val="956D51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12096978" y="5816600"/>
            <a:ext cx="5505098" cy="119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TW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相較競品，本產品採用</a:t>
            </a:r>
            <a:r>
              <a:rPr lang="en-US" altLang="zh-TW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100%</a:t>
            </a:r>
            <a:r>
              <a:rPr lang="zh-TW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沖繩產原料、具備高品質香氣與風味、採用環保包裝，以環保品牌形象實現差異化。</a:t>
            </a:r>
            <a:endParaRPr lang="ja-JP" altLang="en-US" sz="2000" dirty="0">
              <a:solidFill>
                <a:srgbClr val="0D0D0D"/>
              </a:solidFill>
              <a:latin typeface="筑紫A丸ゴシック"/>
              <a:ea typeface="筑紫A丸ゴシック"/>
              <a:cs typeface="筑紫A丸ゴシック"/>
              <a:sym typeface="筑紫A丸ゴシック"/>
            </a:endParaRPr>
          </a:p>
        </p:txBody>
      </p:sp>
      <p:sp>
        <p:nvSpPr>
          <p:cNvPr id="45" name="Freeform 45"/>
          <p:cNvSpPr/>
          <p:nvPr/>
        </p:nvSpPr>
        <p:spPr>
          <a:xfrm>
            <a:off x="1888101" y="6020882"/>
            <a:ext cx="208522" cy="1356736"/>
          </a:xfrm>
          <a:custGeom>
            <a:avLst/>
            <a:gdLst/>
            <a:ahLst/>
            <a:cxnLst/>
            <a:rect l="l" t="t" r="r" b="b"/>
            <a:pathLst>
              <a:path w="208522" h="1356736">
                <a:moveTo>
                  <a:pt x="0" y="0"/>
                </a:moveTo>
                <a:lnTo>
                  <a:pt x="208522" y="0"/>
                </a:lnTo>
                <a:lnTo>
                  <a:pt x="208522" y="1356736"/>
                </a:lnTo>
                <a:lnTo>
                  <a:pt x="0" y="13567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471383"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46" name="Freeform 46"/>
          <p:cNvSpPr/>
          <p:nvPr/>
        </p:nvSpPr>
        <p:spPr>
          <a:xfrm>
            <a:off x="11505533" y="6068401"/>
            <a:ext cx="352766" cy="1261698"/>
          </a:xfrm>
          <a:custGeom>
            <a:avLst/>
            <a:gdLst/>
            <a:ahLst/>
            <a:cxnLst/>
            <a:rect l="l" t="t" r="r" b="b"/>
            <a:pathLst>
              <a:path w="352766" h="1261698">
                <a:moveTo>
                  <a:pt x="0" y="0"/>
                </a:moveTo>
                <a:lnTo>
                  <a:pt x="352766" y="0"/>
                </a:lnTo>
                <a:lnTo>
                  <a:pt x="352766" y="1261698"/>
                </a:lnTo>
                <a:lnTo>
                  <a:pt x="0" y="12616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12917" r="-101171"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47" name="Group 15">
            <a:extLst>
              <a:ext uri="{FF2B5EF4-FFF2-40B4-BE49-F238E27FC236}">
                <a16:creationId xmlns:a16="http://schemas.microsoft.com/office/drawing/2014/main" id="{A52A34D2-E849-85EE-3A92-DD0D932F9431}"/>
              </a:ext>
            </a:extLst>
          </p:cNvPr>
          <p:cNvGrpSpPr/>
          <p:nvPr/>
        </p:nvGrpSpPr>
        <p:grpSpPr>
          <a:xfrm>
            <a:off x="-394081" y="-1996013"/>
            <a:ext cx="8452341" cy="3793879"/>
            <a:chOff x="0" y="-238125"/>
            <a:chExt cx="2226131" cy="999211"/>
          </a:xfrm>
        </p:grpSpPr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35736CDC-93E6-D502-FCAD-5444F6427091}"/>
                </a:ext>
              </a:extLst>
            </p:cNvPr>
            <p:cNvSpPr/>
            <p:nvPr/>
          </p:nvSpPr>
          <p:spPr>
            <a:xfrm>
              <a:off x="43583" y="219856"/>
              <a:ext cx="2182548" cy="541230"/>
            </a:xfrm>
            <a:custGeom>
              <a:avLst/>
              <a:gdLst/>
              <a:ahLst/>
              <a:cxnLst/>
              <a:rect l="l" t="t" r="r" b="b"/>
              <a:pathLst>
                <a:path w="2226131" h="761086">
                  <a:moveTo>
                    <a:pt x="46713" y="0"/>
                  </a:moveTo>
                  <a:lnTo>
                    <a:pt x="2179418" y="0"/>
                  </a:lnTo>
                  <a:cubicBezTo>
                    <a:pt x="2205217" y="0"/>
                    <a:pt x="2226131" y="20914"/>
                    <a:pt x="2226131" y="46713"/>
                  </a:cubicBezTo>
                  <a:lnTo>
                    <a:pt x="2226131" y="714372"/>
                  </a:lnTo>
                  <a:cubicBezTo>
                    <a:pt x="2226131" y="740171"/>
                    <a:pt x="2205217" y="761086"/>
                    <a:pt x="2179418" y="761086"/>
                  </a:cubicBezTo>
                  <a:lnTo>
                    <a:pt x="46713" y="761086"/>
                  </a:lnTo>
                  <a:cubicBezTo>
                    <a:pt x="20914" y="761086"/>
                    <a:pt x="0" y="740171"/>
                    <a:pt x="0" y="714372"/>
                  </a:cubicBezTo>
                  <a:lnTo>
                    <a:pt x="0" y="46713"/>
                  </a:lnTo>
                  <a:cubicBezTo>
                    <a:pt x="0" y="20914"/>
                    <a:pt x="20914" y="0"/>
                    <a:pt x="46713" y="0"/>
                  </a:cubicBezTo>
                  <a:close/>
                </a:path>
              </a:pathLst>
            </a:custGeom>
            <a:solidFill>
              <a:srgbClr val="956D51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" name="TextBox 17">
              <a:extLst>
                <a:ext uri="{FF2B5EF4-FFF2-40B4-BE49-F238E27FC236}">
                  <a16:creationId xmlns:a16="http://schemas.microsoft.com/office/drawing/2014/main" id="{6630F789-9674-20AA-D6B1-20EB646DEF2E}"/>
                </a:ext>
              </a:extLst>
            </p:cNvPr>
            <p:cNvSpPr txBox="1"/>
            <p:nvPr/>
          </p:nvSpPr>
          <p:spPr>
            <a:xfrm>
              <a:off x="0" y="-238125"/>
              <a:ext cx="2226131" cy="9992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50" name="TextBox 18">
            <a:extLst>
              <a:ext uri="{FF2B5EF4-FFF2-40B4-BE49-F238E27FC236}">
                <a16:creationId xmlns:a16="http://schemas.microsoft.com/office/drawing/2014/main" id="{995CB834-39EC-5C06-6B57-669845EAF69C}"/>
              </a:ext>
            </a:extLst>
          </p:cNvPr>
          <p:cNvSpPr txBox="1"/>
          <p:nvPr/>
        </p:nvSpPr>
        <p:spPr>
          <a:xfrm>
            <a:off x="805571" y="168617"/>
            <a:ext cx="6429386" cy="8454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ja-JP" altLang="en-US" sz="5000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產品・服務特色</a:t>
            </a:r>
            <a:endParaRPr lang="en-US" sz="5000" b="1" dirty="0">
              <a:solidFill>
                <a:srgbClr val="FFFFFF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51" name="TextBox 19">
            <a:extLst>
              <a:ext uri="{FF2B5EF4-FFF2-40B4-BE49-F238E27FC236}">
                <a16:creationId xmlns:a16="http://schemas.microsoft.com/office/drawing/2014/main" id="{58BBC62E-29BF-BBE5-99F1-3E775272E20E}"/>
              </a:ext>
            </a:extLst>
          </p:cNvPr>
          <p:cNvSpPr txBox="1"/>
          <p:nvPr/>
        </p:nvSpPr>
        <p:spPr>
          <a:xfrm>
            <a:off x="2676961" y="991919"/>
            <a:ext cx="2135164" cy="493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FEATURES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13701788" y="2022028"/>
            <a:ext cx="4262539" cy="3843441"/>
            <a:chOff x="0" y="0"/>
            <a:chExt cx="1122644" cy="101226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22644" cy="1012264"/>
            </a:xfrm>
            <a:custGeom>
              <a:avLst/>
              <a:gdLst/>
              <a:ahLst/>
              <a:cxnLst/>
              <a:rect l="l" t="t" r="r" b="b"/>
              <a:pathLst>
                <a:path w="1122644" h="1012264">
                  <a:moveTo>
                    <a:pt x="36325" y="0"/>
                  </a:moveTo>
                  <a:lnTo>
                    <a:pt x="1086319" y="0"/>
                  </a:lnTo>
                  <a:cubicBezTo>
                    <a:pt x="1106381" y="0"/>
                    <a:pt x="1122644" y="16263"/>
                    <a:pt x="1122644" y="36325"/>
                  </a:cubicBezTo>
                  <a:lnTo>
                    <a:pt x="1122644" y="975939"/>
                  </a:lnTo>
                  <a:cubicBezTo>
                    <a:pt x="1122644" y="996001"/>
                    <a:pt x="1106381" y="1012264"/>
                    <a:pt x="1086319" y="1012264"/>
                  </a:cubicBezTo>
                  <a:lnTo>
                    <a:pt x="36325" y="1012264"/>
                  </a:lnTo>
                  <a:cubicBezTo>
                    <a:pt x="26691" y="1012264"/>
                    <a:pt x="17452" y="1008437"/>
                    <a:pt x="10639" y="1001625"/>
                  </a:cubicBezTo>
                  <a:cubicBezTo>
                    <a:pt x="3827" y="994813"/>
                    <a:pt x="0" y="985573"/>
                    <a:pt x="0" y="975939"/>
                  </a:cubicBezTo>
                  <a:lnTo>
                    <a:pt x="0" y="36325"/>
                  </a:lnTo>
                  <a:cubicBezTo>
                    <a:pt x="0" y="26691"/>
                    <a:pt x="3827" y="17452"/>
                    <a:pt x="10639" y="10639"/>
                  </a:cubicBezTo>
                  <a:cubicBezTo>
                    <a:pt x="17452" y="3827"/>
                    <a:pt x="26691" y="0"/>
                    <a:pt x="3632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122644" cy="105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20480" y="2020094"/>
            <a:ext cx="4262539" cy="3845375"/>
            <a:chOff x="0" y="0"/>
            <a:chExt cx="1122644" cy="101277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122644" cy="1012774"/>
            </a:xfrm>
            <a:custGeom>
              <a:avLst/>
              <a:gdLst/>
              <a:ahLst/>
              <a:cxnLst/>
              <a:rect l="l" t="t" r="r" b="b"/>
              <a:pathLst>
                <a:path w="1122644" h="1012774">
                  <a:moveTo>
                    <a:pt x="36325" y="0"/>
                  </a:moveTo>
                  <a:lnTo>
                    <a:pt x="1086319" y="0"/>
                  </a:lnTo>
                  <a:cubicBezTo>
                    <a:pt x="1106381" y="0"/>
                    <a:pt x="1122644" y="16263"/>
                    <a:pt x="1122644" y="36325"/>
                  </a:cubicBezTo>
                  <a:lnTo>
                    <a:pt x="1122644" y="976448"/>
                  </a:lnTo>
                  <a:cubicBezTo>
                    <a:pt x="1122644" y="996510"/>
                    <a:pt x="1106381" y="1012774"/>
                    <a:pt x="1086319" y="1012774"/>
                  </a:cubicBezTo>
                  <a:lnTo>
                    <a:pt x="36325" y="1012774"/>
                  </a:lnTo>
                  <a:cubicBezTo>
                    <a:pt x="26691" y="1012774"/>
                    <a:pt x="17452" y="1008947"/>
                    <a:pt x="10639" y="1002134"/>
                  </a:cubicBezTo>
                  <a:cubicBezTo>
                    <a:pt x="3827" y="995322"/>
                    <a:pt x="0" y="986082"/>
                    <a:pt x="0" y="976448"/>
                  </a:cubicBezTo>
                  <a:lnTo>
                    <a:pt x="0" y="36325"/>
                  </a:lnTo>
                  <a:cubicBezTo>
                    <a:pt x="0" y="26691"/>
                    <a:pt x="3827" y="17452"/>
                    <a:pt x="10639" y="10639"/>
                  </a:cubicBezTo>
                  <a:cubicBezTo>
                    <a:pt x="17452" y="3827"/>
                    <a:pt x="26691" y="0"/>
                    <a:pt x="36325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122644" cy="10508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10662" y="2300780"/>
            <a:ext cx="3722164" cy="546057"/>
            <a:chOff x="0" y="0"/>
            <a:chExt cx="980323" cy="14381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980323" cy="143817"/>
            </a:xfrm>
            <a:custGeom>
              <a:avLst/>
              <a:gdLst/>
              <a:ahLst/>
              <a:cxnLst/>
              <a:rect l="l" t="t" r="r" b="b"/>
              <a:pathLst>
                <a:path w="980323" h="143817">
                  <a:moveTo>
                    <a:pt x="41599" y="0"/>
                  </a:moveTo>
                  <a:lnTo>
                    <a:pt x="938724" y="0"/>
                  </a:lnTo>
                  <a:cubicBezTo>
                    <a:pt x="961698" y="0"/>
                    <a:pt x="980323" y="18625"/>
                    <a:pt x="980323" y="41599"/>
                  </a:cubicBezTo>
                  <a:lnTo>
                    <a:pt x="980323" y="102218"/>
                  </a:lnTo>
                  <a:cubicBezTo>
                    <a:pt x="980323" y="125193"/>
                    <a:pt x="961698" y="143817"/>
                    <a:pt x="938724" y="143817"/>
                  </a:cubicBezTo>
                  <a:lnTo>
                    <a:pt x="41599" y="143817"/>
                  </a:lnTo>
                  <a:cubicBezTo>
                    <a:pt x="18625" y="143817"/>
                    <a:pt x="0" y="125193"/>
                    <a:pt x="0" y="102218"/>
                  </a:cubicBezTo>
                  <a:lnTo>
                    <a:pt x="0" y="41599"/>
                  </a:lnTo>
                  <a:cubicBezTo>
                    <a:pt x="0" y="18625"/>
                    <a:pt x="18625" y="0"/>
                    <a:pt x="41599" y="0"/>
                  </a:cubicBezTo>
                  <a:close/>
                </a:path>
              </a:pathLst>
            </a:custGeom>
            <a:solidFill>
              <a:srgbClr val="956D51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980323" cy="181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587583" y="3634855"/>
            <a:ext cx="3722164" cy="1784225"/>
            <a:chOff x="0" y="0"/>
            <a:chExt cx="980323" cy="46991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980323" cy="469919"/>
            </a:xfrm>
            <a:custGeom>
              <a:avLst/>
              <a:gdLst/>
              <a:ahLst/>
              <a:cxnLst/>
              <a:rect l="l" t="t" r="r" b="b"/>
              <a:pathLst>
                <a:path w="980323" h="469919">
                  <a:moveTo>
                    <a:pt x="41599" y="0"/>
                  </a:moveTo>
                  <a:lnTo>
                    <a:pt x="938724" y="0"/>
                  </a:lnTo>
                  <a:cubicBezTo>
                    <a:pt x="961698" y="0"/>
                    <a:pt x="980323" y="18625"/>
                    <a:pt x="980323" y="41599"/>
                  </a:cubicBezTo>
                  <a:lnTo>
                    <a:pt x="980323" y="428320"/>
                  </a:lnTo>
                  <a:cubicBezTo>
                    <a:pt x="980323" y="451295"/>
                    <a:pt x="961698" y="469919"/>
                    <a:pt x="938724" y="469919"/>
                  </a:cubicBezTo>
                  <a:lnTo>
                    <a:pt x="41599" y="469919"/>
                  </a:lnTo>
                  <a:cubicBezTo>
                    <a:pt x="18625" y="469919"/>
                    <a:pt x="0" y="451295"/>
                    <a:pt x="0" y="428320"/>
                  </a:cubicBezTo>
                  <a:lnTo>
                    <a:pt x="0" y="41599"/>
                  </a:lnTo>
                  <a:cubicBezTo>
                    <a:pt x="0" y="18625"/>
                    <a:pt x="18625" y="0"/>
                    <a:pt x="41599" y="0"/>
                  </a:cubicBezTo>
                  <a:close/>
                </a:path>
              </a:pathLst>
            </a:custGeom>
            <a:solidFill>
              <a:srgbClr val="FCF3DD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980323" cy="508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 dirty="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783044" y="2022028"/>
            <a:ext cx="4262539" cy="3843441"/>
            <a:chOff x="0" y="0"/>
            <a:chExt cx="1122644" cy="1012264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122644" cy="1012264"/>
            </a:xfrm>
            <a:custGeom>
              <a:avLst/>
              <a:gdLst/>
              <a:ahLst/>
              <a:cxnLst/>
              <a:rect l="l" t="t" r="r" b="b"/>
              <a:pathLst>
                <a:path w="1122644" h="1012264">
                  <a:moveTo>
                    <a:pt x="36325" y="0"/>
                  </a:moveTo>
                  <a:lnTo>
                    <a:pt x="1086319" y="0"/>
                  </a:lnTo>
                  <a:cubicBezTo>
                    <a:pt x="1106381" y="0"/>
                    <a:pt x="1122644" y="16263"/>
                    <a:pt x="1122644" y="36325"/>
                  </a:cubicBezTo>
                  <a:lnTo>
                    <a:pt x="1122644" y="975939"/>
                  </a:lnTo>
                  <a:cubicBezTo>
                    <a:pt x="1122644" y="996001"/>
                    <a:pt x="1106381" y="1012264"/>
                    <a:pt x="1086319" y="1012264"/>
                  </a:cubicBezTo>
                  <a:lnTo>
                    <a:pt x="36325" y="1012264"/>
                  </a:lnTo>
                  <a:cubicBezTo>
                    <a:pt x="26691" y="1012264"/>
                    <a:pt x="17452" y="1008437"/>
                    <a:pt x="10639" y="1001625"/>
                  </a:cubicBezTo>
                  <a:cubicBezTo>
                    <a:pt x="3827" y="994813"/>
                    <a:pt x="0" y="985573"/>
                    <a:pt x="0" y="975939"/>
                  </a:cubicBezTo>
                  <a:lnTo>
                    <a:pt x="0" y="36325"/>
                  </a:lnTo>
                  <a:cubicBezTo>
                    <a:pt x="0" y="26691"/>
                    <a:pt x="3827" y="17452"/>
                    <a:pt x="10639" y="10639"/>
                  </a:cubicBezTo>
                  <a:cubicBezTo>
                    <a:pt x="17452" y="3827"/>
                    <a:pt x="26691" y="0"/>
                    <a:pt x="3632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122644" cy="105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5053232" y="3634855"/>
            <a:ext cx="3722164" cy="1784225"/>
            <a:chOff x="0" y="0"/>
            <a:chExt cx="980323" cy="46991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980323" cy="469919"/>
            </a:xfrm>
            <a:custGeom>
              <a:avLst/>
              <a:gdLst/>
              <a:ahLst/>
              <a:cxnLst/>
              <a:rect l="l" t="t" r="r" b="b"/>
              <a:pathLst>
                <a:path w="980323" h="469919">
                  <a:moveTo>
                    <a:pt x="41599" y="0"/>
                  </a:moveTo>
                  <a:lnTo>
                    <a:pt x="938724" y="0"/>
                  </a:lnTo>
                  <a:cubicBezTo>
                    <a:pt x="961698" y="0"/>
                    <a:pt x="980323" y="18625"/>
                    <a:pt x="980323" y="41599"/>
                  </a:cubicBezTo>
                  <a:lnTo>
                    <a:pt x="980323" y="428320"/>
                  </a:lnTo>
                  <a:cubicBezTo>
                    <a:pt x="980323" y="451295"/>
                    <a:pt x="961698" y="469919"/>
                    <a:pt x="938724" y="469919"/>
                  </a:cubicBezTo>
                  <a:lnTo>
                    <a:pt x="41599" y="469919"/>
                  </a:lnTo>
                  <a:cubicBezTo>
                    <a:pt x="18625" y="469919"/>
                    <a:pt x="0" y="451295"/>
                    <a:pt x="0" y="428320"/>
                  </a:cubicBezTo>
                  <a:lnTo>
                    <a:pt x="0" y="41599"/>
                  </a:lnTo>
                  <a:cubicBezTo>
                    <a:pt x="0" y="18625"/>
                    <a:pt x="18625" y="0"/>
                    <a:pt x="41599" y="0"/>
                  </a:cubicBezTo>
                  <a:close/>
                </a:path>
              </a:pathLst>
            </a:custGeom>
            <a:solidFill>
              <a:srgbClr val="FCF3DD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980323" cy="508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9245609" y="2020094"/>
            <a:ext cx="4262539" cy="3845375"/>
            <a:chOff x="0" y="0"/>
            <a:chExt cx="1122644" cy="1012774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122644" cy="1012774"/>
            </a:xfrm>
            <a:custGeom>
              <a:avLst/>
              <a:gdLst/>
              <a:ahLst/>
              <a:cxnLst/>
              <a:rect l="l" t="t" r="r" b="b"/>
              <a:pathLst>
                <a:path w="1122644" h="1012774">
                  <a:moveTo>
                    <a:pt x="36325" y="0"/>
                  </a:moveTo>
                  <a:lnTo>
                    <a:pt x="1086319" y="0"/>
                  </a:lnTo>
                  <a:cubicBezTo>
                    <a:pt x="1106381" y="0"/>
                    <a:pt x="1122644" y="16263"/>
                    <a:pt x="1122644" y="36325"/>
                  </a:cubicBezTo>
                  <a:lnTo>
                    <a:pt x="1122644" y="976448"/>
                  </a:lnTo>
                  <a:cubicBezTo>
                    <a:pt x="1122644" y="996510"/>
                    <a:pt x="1106381" y="1012774"/>
                    <a:pt x="1086319" y="1012774"/>
                  </a:cubicBezTo>
                  <a:lnTo>
                    <a:pt x="36325" y="1012774"/>
                  </a:lnTo>
                  <a:cubicBezTo>
                    <a:pt x="26691" y="1012774"/>
                    <a:pt x="17452" y="1008947"/>
                    <a:pt x="10639" y="1002134"/>
                  </a:cubicBezTo>
                  <a:cubicBezTo>
                    <a:pt x="3827" y="995322"/>
                    <a:pt x="0" y="986082"/>
                    <a:pt x="0" y="976448"/>
                  </a:cubicBezTo>
                  <a:lnTo>
                    <a:pt x="0" y="36325"/>
                  </a:lnTo>
                  <a:cubicBezTo>
                    <a:pt x="0" y="26691"/>
                    <a:pt x="3827" y="17452"/>
                    <a:pt x="10639" y="10639"/>
                  </a:cubicBezTo>
                  <a:cubicBezTo>
                    <a:pt x="17452" y="3827"/>
                    <a:pt x="26691" y="0"/>
                    <a:pt x="3632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1122644" cy="10508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5025784" y="2300780"/>
            <a:ext cx="3722164" cy="546057"/>
            <a:chOff x="0" y="0"/>
            <a:chExt cx="980323" cy="143817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980323" cy="143817"/>
            </a:xfrm>
            <a:custGeom>
              <a:avLst/>
              <a:gdLst/>
              <a:ahLst/>
              <a:cxnLst/>
              <a:rect l="l" t="t" r="r" b="b"/>
              <a:pathLst>
                <a:path w="980323" h="143817">
                  <a:moveTo>
                    <a:pt x="41599" y="0"/>
                  </a:moveTo>
                  <a:lnTo>
                    <a:pt x="938724" y="0"/>
                  </a:lnTo>
                  <a:cubicBezTo>
                    <a:pt x="961698" y="0"/>
                    <a:pt x="980323" y="18625"/>
                    <a:pt x="980323" y="41599"/>
                  </a:cubicBezTo>
                  <a:lnTo>
                    <a:pt x="980323" y="102218"/>
                  </a:lnTo>
                  <a:cubicBezTo>
                    <a:pt x="980323" y="125193"/>
                    <a:pt x="961698" y="143817"/>
                    <a:pt x="938724" y="143817"/>
                  </a:cubicBezTo>
                  <a:lnTo>
                    <a:pt x="41599" y="143817"/>
                  </a:lnTo>
                  <a:cubicBezTo>
                    <a:pt x="18625" y="143817"/>
                    <a:pt x="0" y="125193"/>
                    <a:pt x="0" y="102218"/>
                  </a:cubicBezTo>
                  <a:lnTo>
                    <a:pt x="0" y="41599"/>
                  </a:lnTo>
                  <a:cubicBezTo>
                    <a:pt x="0" y="18625"/>
                    <a:pt x="18625" y="0"/>
                    <a:pt x="41599" y="0"/>
                  </a:cubicBezTo>
                  <a:close/>
                </a:path>
              </a:pathLst>
            </a:custGeom>
            <a:solidFill>
              <a:srgbClr val="956D51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980323" cy="181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9538636" y="2300780"/>
            <a:ext cx="3722164" cy="546057"/>
            <a:chOff x="0" y="0"/>
            <a:chExt cx="980323" cy="143817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980323" cy="143817"/>
            </a:xfrm>
            <a:custGeom>
              <a:avLst/>
              <a:gdLst/>
              <a:ahLst/>
              <a:cxnLst/>
              <a:rect l="l" t="t" r="r" b="b"/>
              <a:pathLst>
                <a:path w="980323" h="143817">
                  <a:moveTo>
                    <a:pt x="41599" y="0"/>
                  </a:moveTo>
                  <a:lnTo>
                    <a:pt x="938724" y="0"/>
                  </a:lnTo>
                  <a:cubicBezTo>
                    <a:pt x="961698" y="0"/>
                    <a:pt x="980323" y="18625"/>
                    <a:pt x="980323" y="41599"/>
                  </a:cubicBezTo>
                  <a:lnTo>
                    <a:pt x="980323" y="102218"/>
                  </a:lnTo>
                  <a:cubicBezTo>
                    <a:pt x="980323" y="125193"/>
                    <a:pt x="961698" y="143817"/>
                    <a:pt x="938724" y="143817"/>
                  </a:cubicBezTo>
                  <a:lnTo>
                    <a:pt x="41599" y="143817"/>
                  </a:lnTo>
                  <a:cubicBezTo>
                    <a:pt x="18625" y="143817"/>
                    <a:pt x="0" y="125193"/>
                    <a:pt x="0" y="102218"/>
                  </a:cubicBezTo>
                  <a:lnTo>
                    <a:pt x="0" y="41599"/>
                  </a:lnTo>
                  <a:cubicBezTo>
                    <a:pt x="0" y="18625"/>
                    <a:pt x="18625" y="0"/>
                    <a:pt x="41599" y="0"/>
                  </a:cubicBezTo>
                  <a:close/>
                </a:path>
              </a:pathLst>
            </a:custGeom>
            <a:solidFill>
              <a:srgbClr val="956D51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38100"/>
              <a:ext cx="980323" cy="181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3940148" y="2300780"/>
            <a:ext cx="3722164" cy="546057"/>
            <a:chOff x="0" y="0"/>
            <a:chExt cx="980323" cy="143817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980323" cy="143817"/>
            </a:xfrm>
            <a:custGeom>
              <a:avLst/>
              <a:gdLst/>
              <a:ahLst/>
              <a:cxnLst/>
              <a:rect l="l" t="t" r="r" b="b"/>
              <a:pathLst>
                <a:path w="980323" h="143817">
                  <a:moveTo>
                    <a:pt x="41599" y="0"/>
                  </a:moveTo>
                  <a:lnTo>
                    <a:pt x="938724" y="0"/>
                  </a:lnTo>
                  <a:cubicBezTo>
                    <a:pt x="961698" y="0"/>
                    <a:pt x="980323" y="18625"/>
                    <a:pt x="980323" y="41599"/>
                  </a:cubicBezTo>
                  <a:lnTo>
                    <a:pt x="980323" y="102218"/>
                  </a:lnTo>
                  <a:cubicBezTo>
                    <a:pt x="980323" y="125193"/>
                    <a:pt x="961698" y="143817"/>
                    <a:pt x="938724" y="143817"/>
                  </a:cubicBezTo>
                  <a:lnTo>
                    <a:pt x="41599" y="143817"/>
                  </a:lnTo>
                  <a:cubicBezTo>
                    <a:pt x="18625" y="143817"/>
                    <a:pt x="0" y="125193"/>
                    <a:pt x="0" y="102218"/>
                  </a:cubicBezTo>
                  <a:lnTo>
                    <a:pt x="0" y="41599"/>
                  </a:lnTo>
                  <a:cubicBezTo>
                    <a:pt x="0" y="18625"/>
                    <a:pt x="18625" y="0"/>
                    <a:pt x="41599" y="0"/>
                  </a:cubicBezTo>
                  <a:close/>
                </a:path>
              </a:pathLst>
            </a:custGeom>
            <a:solidFill>
              <a:srgbClr val="956D51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38100"/>
              <a:ext cx="980323" cy="181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9521834" y="3634855"/>
            <a:ext cx="3722164" cy="1784225"/>
            <a:chOff x="0" y="0"/>
            <a:chExt cx="980323" cy="469919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980323" cy="469919"/>
            </a:xfrm>
            <a:custGeom>
              <a:avLst/>
              <a:gdLst/>
              <a:ahLst/>
              <a:cxnLst/>
              <a:rect l="l" t="t" r="r" b="b"/>
              <a:pathLst>
                <a:path w="980323" h="469919">
                  <a:moveTo>
                    <a:pt x="41599" y="0"/>
                  </a:moveTo>
                  <a:lnTo>
                    <a:pt x="938724" y="0"/>
                  </a:lnTo>
                  <a:cubicBezTo>
                    <a:pt x="961698" y="0"/>
                    <a:pt x="980323" y="18625"/>
                    <a:pt x="980323" y="41599"/>
                  </a:cubicBezTo>
                  <a:lnTo>
                    <a:pt x="980323" y="428320"/>
                  </a:lnTo>
                  <a:cubicBezTo>
                    <a:pt x="980323" y="451295"/>
                    <a:pt x="961698" y="469919"/>
                    <a:pt x="938724" y="469919"/>
                  </a:cubicBezTo>
                  <a:lnTo>
                    <a:pt x="41599" y="469919"/>
                  </a:lnTo>
                  <a:cubicBezTo>
                    <a:pt x="18625" y="469919"/>
                    <a:pt x="0" y="451295"/>
                    <a:pt x="0" y="428320"/>
                  </a:cubicBezTo>
                  <a:lnTo>
                    <a:pt x="0" y="41599"/>
                  </a:lnTo>
                  <a:cubicBezTo>
                    <a:pt x="0" y="18625"/>
                    <a:pt x="18625" y="0"/>
                    <a:pt x="41599" y="0"/>
                  </a:cubicBezTo>
                  <a:close/>
                </a:path>
              </a:pathLst>
            </a:custGeom>
            <a:solidFill>
              <a:srgbClr val="FCF3DD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38100"/>
              <a:ext cx="980323" cy="508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13984398" y="3634855"/>
            <a:ext cx="3722164" cy="1784225"/>
            <a:chOff x="0" y="0"/>
            <a:chExt cx="980323" cy="469919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980323" cy="469919"/>
            </a:xfrm>
            <a:custGeom>
              <a:avLst/>
              <a:gdLst/>
              <a:ahLst/>
              <a:cxnLst/>
              <a:rect l="l" t="t" r="r" b="b"/>
              <a:pathLst>
                <a:path w="980323" h="469919">
                  <a:moveTo>
                    <a:pt x="41599" y="0"/>
                  </a:moveTo>
                  <a:lnTo>
                    <a:pt x="938724" y="0"/>
                  </a:lnTo>
                  <a:cubicBezTo>
                    <a:pt x="961698" y="0"/>
                    <a:pt x="980323" y="18625"/>
                    <a:pt x="980323" y="41599"/>
                  </a:cubicBezTo>
                  <a:lnTo>
                    <a:pt x="980323" y="428320"/>
                  </a:lnTo>
                  <a:cubicBezTo>
                    <a:pt x="980323" y="451295"/>
                    <a:pt x="961698" y="469919"/>
                    <a:pt x="938724" y="469919"/>
                  </a:cubicBezTo>
                  <a:lnTo>
                    <a:pt x="41599" y="469919"/>
                  </a:lnTo>
                  <a:cubicBezTo>
                    <a:pt x="18625" y="469919"/>
                    <a:pt x="0" y="451295"/>
                    <a:pt x="0" y="428320"/>
                  </a:cubicBezTo>
                  <a:lnTo>
                    <a:pt x="0" y="41599"/>
                  </a:lnTo>
                  <a:cubicBezTo>
                    <a:pt x="0" y="18625"/>
                    <a:pt x="18625" y="0"/>
                    <a:pt x="41599" y="0"/>
                  </a:cubicBezTo>
                  <a:close/>
                </a:path>
              </a:pathLst>
            </a:custGeom>
            <a:solidFill>
              <a:srgbClr val="FCF3DD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-38100"/>
              <a:ext cx="980323" cy="508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50" name="TextBox 50"/>
          <p:cNvSpPr txBox="1"/>
          <p:nvPr/>
        </p:nvSpPr>
        <p:spPr>
          <a:xfrm>
            <a:off x="804214" y="2353613"/>
            <a:ext cx="3522335" cy="424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altLang="ja-JP" sz="2599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2025</a:t>
            </a:r>
            <a:r>
              <a:rPr lang="ja-JP" altLang="en-US" sz="2599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年</a:t>
            </a:r>
            <a:r>
              <a:rPr lang="en-US" altLang="ja-JP" sz="2599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4</a:t>
            </a:r>
            <a:r>
              <a:rPr lang="ja-JP" altLang="en-US" sz="2599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月～</a:t>
            </a:r>
            <a:r>
              <a:rPr lang="en-US" altLang="ja-JP" sz="2599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6</a:t>
            </a:r>
            <a:r>
              <a:rPr lang="ja-JP" altLang="en-US" sz="2599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日</a:t>
            </a:r>
            <a:endParaRPr lang="en-US" sz="2599" b="1" dirty="0">
              <a:solidFill>
                <a:srgbClr val="FFFFFF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804215" y="3752347"/>
            <a:ext cx="3301454" cy="936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ja-JP" altLang="en-US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・實地考察　</a:t>
            </a:r>
            <a:br>
              <a:rPr lang="en-US" altLang="ja-JP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・消費者問卷調查　</a:t>
            </a:r>
            <a:br>
              <a:rPr lang="en-US" altLang="ja-JP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・競爭分析</a:t>
            </a:r>
            <a:endParaRPr lang="en-US" sz="1800" dirty="0">
              <a:solidFill>
                <a:srgbClr val="0D0D0D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1794665" y="3036945"/>
            <a:ext cx="1479401" cy="424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市場調查</a:t>
            </a:r>
            <a:endParaRPr lang="en-US" sz="2599" b="1" dirty="0">
              <a:solidFill>
                <a:srgbClr val="956D51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53" name="TextBox 53"/>
          <p:cNvSpPr txBox="1"/>
          <p:nvPr/>
        </p:nvSpPr>
        <p:spPr>
          <a:xfrm>
            <a:off x="5428637" y="3036945"/>
            <a:ext cx="3118568" cy="424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zh-TW" altLang="en-US" sz="25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銷售通路確立</a:t>
            </a:r>
            <a:endParaRPr lang="ja-JP" altLang="en-US" sz="2599" b="1" dirty="0">
              <a:solidFill>
                <a:srgbClr val="956D51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5269864" y="3752347"/>
            <a:ext cx="3010040" cy="616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ja-JP" altLang="en-US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・與當地零售店、</a:t>
            </a:r>
            <a:br>
              <a:rPr lang="en-US" altLang="ja-JP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　電商平台簽訂合作協議</a:t>
            </a:r>
            <a:endParaRPr lang="en-US" sz="1800" dirty="0">
              <a:solidFill>
                <a:srgbClr val="0D0D0D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55" name="TextBox 55"/>
          <p:cNvSpPr txBox="1"/>
          <p:nvPr/>
        </p:nvSpPr>
        <p:spPr>
          <a:xfrm>
            <a:off x="5269864" y="2353613"/>
            <a:ext cx="3487696" cy="424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altLang="ja-JP" sz="2599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2025</a:t>
            </a:r>
            <a:r>
              <a:rPr lang="ja-JP" altLang="en-US" sz="2599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年</a:t>
            </a:r>
            <a:r>
              <a:rPr lang="en-US" altLang="ja-JP" sz="2599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7</a:t>
            </a:r>
            <a:r>
              <a:rPr lang="ja-JP" altLang="en-US" sz="2599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月～</a:t>
            </a:r>
            <a:r>
              <a:rPr lang="en-US" altLang="ja-JP" sz="2599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9</a:t>
            </a:r>
            <a:r>
              <a:rPr lang="ja-JP" altLang="en-US" sz="2599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日</a:t>
            </a:r>
            <a:endParaRPr lang="en-US" sz="2599" b="1" dirty="0">
              <a:solidFill>
                <a:srgbClr val="FFFFFF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56" name="TextBox 56"/>
          <p:cNvSpPr txBox="1"/>
          <p:nvPr/>
        </p:nvSpPr>
        <p:spPr>
          <a:xfrm>
            <a:off x="10557514" y="3036945"/>
            <a:ext cx="1850827" cy="424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試銷階段</a:t>
            </a:r>
            <a:endParaRPr lang="en-US" sz="2599" b="1" dirty="0">
              <a:solidFill>
                <a:srgbClr val="956D51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57" name="TextBox 57"/>
          <p:cNvSpPr txBox="1"/>
          <p:nvPr/>
        </p:nvSpPr>
        <p:spPr>
          <a:xfrm>
            <a:off x="9738464" y="3752347"/>
            <a:ext cx="2557233" cy="616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ja-JP" altLang="en-US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・提供目標客群樣品　</a:t>
            </a:r>
            <a:br>
              <a:rPr lang="en-US" altLang="ja-JP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・社群媒體推廣</a:t>
            </a:r>
            <a:endParaRPr lang="en-US" sz="1800" dirty="0">
              <a:solidFill>
                <a:srgbClr val="0D0D0D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58" name="TextBox 58"/>
          <p:cNvSpPr txBox="1"/>
          <p:nvPr/>
        </p:nvSpPr>
        <p:spPr>
          <a:xfrm>
            <a:off x="14253215" y="3036945"/>
            <a:ext cx="3160880" cy="424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正式銷售・品牌確立</a:t>
            </a:r>
            <a:endParaRPr lang="en-US" sz="2599" b="1" dirty="0">
              <a:solidFill>
                <a:srgbClr val="956D51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59" name="TextBox 59"/>
          <p:cNvSpPr txBox="1"/>
          <p:nvPr/>
        </p:nvSpPr>
        <p:spPr>
          <a:xfrm>
            <a:off x="14201029" y="3752347"/>
            <a:ext cx="2639169" cy="616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ja-JP" altLang="en-US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・廣告投放　</a:t>
            </a:r>
            <a:br>
              <a:rPr lang="en-US" altLang="ja-JP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・拓展品牌在地知名度</a:t>
            </a:r>
            <a:endParaRPr lang="en-US" sz="1800" dirty="0">
              <a:solidFill>
                <a:srgbClr val="0D0D0D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60" name="TextBox 60"/>
          <p:cNvSpPr txBox="1"/>
          <p:nvPr/>
        </p:nvSpPr>
        <p:spPr>
          <a:xfrm>
            <a:off x="9738464" y="2353613"/>
            <a:ext cx="3505533" cy="424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altLang="ja-JP" sz="2599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2025</a:t>
            </a:r>
            <a:r>
              <a:rPr lang="ja-JP" altLang="en-US" sz="2599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年</a:t>
            </a:r>
            <a:r>
              <a:rPr lang="en-US" altLang="ja-JP" sz="2599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10</a:t>
            </a:r>
            <a:r>
              <a:rPr lang="ja-JP" altLang="en-US" sz="2599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月～</a:t>
            </a:r>
            <a:r>
              <a:rPr lang="en-US" altLang="ja-JP" sz="2599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12</a:t>
            </a:r>
            <a:r>
              <a:rPr lang="ja-JP" altLang="en-US" sz="2599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月</a:t>
            </a:r>
            <a:endParaRPr lang="en-US" sz="2599" b="1" dirty="0">
              <a:solidFill>
                <a:srgbClr val="FFFFFF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61" name="TextBox 61"/>
          <p:cNvSpPr txBox="1"/>
          <p:nvPr/>
        </p:nvSpPr>
        <p:spPr>
          <a:xfrm>
            <a:off x="14150502" y="2353613"/>
            <a:ext cx="3511809" cy="424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altLang="ja-JP" sz="2599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2026</a:t>
            </a:r>
            <a:r>
              <a:rPr lang="ja-JP" altLang="en-US" sz="2599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年</a:t>
            </a:r>
            <a:r>
              <a:rPr lang="en-US" altLang="ja-JP" sz="2599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1</a:t>
            </a:r>
            <a:r>
              <a:rPr lang="ja-JP" altLang="en-US" sz="2599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月～</a:t>
            </a:r>
            <a:r>
              <a:rPr lang="en-US" altLang="ja-JP" sz="2599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3</a:t>
            </a:r>
            <a:r>
              <a:rPr lang="ja-JP" altLang="en-US" sz="2599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月</a:t>
            </a:r>
            <a:endParaRPr lang="en-US" sz="2599" b="1" dirty="0">
              <a:solidFill>
                <a:srgbClr val="FFFFFF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grpSp>
        <p:nvGrpSpPr>
          <p:cNvPr id="62" name="Group 62"/>
          <p:cNvGrpSpPr/>
          <p:nvPr/>
        </p:nvGrpSpPr>
        <p:grpSpPr>
          <a:xfrm>
            <a:off x="13718590" y="6077794"/>
            <a:ext cx="4262539" cy="3838912"/>
            <a:chOff x="0" y="0"/>
            <a:chExt cx="1122644" cy="1011072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1122644" cy="1011072"/>
            </a:xfrm>
            <a:custGeom>
              <a:avLst/>
              <a:gdLst/>
              <a:ahLst/>
              <a:cxnLst/>
              <a:rect l="l" t="t" r="r" b="b"/>
              <a:pathLst>
                <a:path w="1122644" h="1011072">
                  <a:moveTo>
                    <a:pt x="36325" y="0"/>
                  </a:moveTo>
                  <a:lnTo>
                    <a:pt x="1086319" y="0"/>
                  </a:lnTo>
                  <a:cubicBezTo>
                    <a:pt x="1106381" y="0"/>
                    <a:pt x="1122644" y="16263"/>
                    <a:pt x="1122644" y="36325"/>
                  </a:cubicBezTo>
                  <a:lnTo>
                    <a:pt x="1122644" y="974746"/>
                  </a:lnTo>
                  <a:cubicBezTo>
                    <a:pt x="1122644" y="984380"/>
                    <a:pt x="1118817" y="993620"/>
                    <a:pt x="1112005" y="1000432"/>
                  </a:cubicBezTo>
                  <a:cubicBezTo>
                    <a:pt x="1105192" y="1007244"/>
                    <a:pt x="1095953" y="1011072"/>
                    <a:pt x="1086319" y="1011072"/>
                  </a:cubicBezTo>
                  <a:lnTo>
                    <a:pt x="36325" y="1011072"/>
                  </a:lnTo>
                  <a:cubicBezTo>
                    <a:pt x="16263" y="1011072"/>
                    <a:pt x="0" y="994808"/>
                    <a:pt x="0" y="974746"/>
                  </a:cubicBezTo>
                  <a:lnTo>
                    <a:pt x="0" y="36325"/>
                  </a:lnTo>
                  <a:cubicBezTo>
                    <a:pt x="0" y="26691"/>
                    <a:pt x="3827" y="17452"/>
                    <a:pt x="10639" y="10639"/>
                  </a:cubicBezTo>
                  <a:cubicBezTo>
                    <a:pt x="17452" y="3827"/>
                    <a:pt x="26691" y="0"/>
                    <a:pt x="3632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0" y="-38100"/>
              <a:ext cx="1122644" cy="10491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337282" y="6073265"/>
            <a:ext cx="4262539" cy="3843441"/>
            <a:chOff x="0" y="0"/>
            <a:chExt cx="1122644" cy="1012264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1122644" cy="1012264"/>
            </a:xfrm>
            <a:custGeom>
              <a:avLst/>
              <a:gdLst/>
              <a:ahLst/>
              <a:cxnLst/>
              <a:rect l="l" t="t" r="r" b="b"/>
              <a:pathLst>
                <a:path w="1122644" h="1012264">
                  <a:moveTo>
                    <a:pt x="36325" y="0"/>
                  </a:moveTo>
                  <a:lnTo>
                    <a:pt x="1086319" y="0"/>
                  </a:lnTo>
                  <a:cubicBezTo>
                    <a:pt x="1106381" y="0"/>
                    <a:pt x="1122644" y="16263"/>
                    <a:pt x="1122644" y="36325"/>
                  </a:cubicBezTo>
                  <a:lnTo>
                    <a:pt x="1122644" y="975939"/>
                  </a:lnTo>
                  <a:cubicBezTo>
                    <a:pt x="1122644" y="996001"/>
                    <a:pt x="1106381" y="1012264"/>
                    <a:pt x="1086319" y="1012264"/>
                  </a:cubicBezTo>
                  <a:lnTo>
                    <a:pt x="36325" y="1012264"/>
                  </a:lnTo>
                  <a:cubicBezTo>
                    <a:pt x="26691" y="1012264"/>
                    <a:pt x="17452" y="1008437"/>
                    <a:pt x="10639" y="1001625"/>
                  </a:cubicBezTo>
                  <a:cubicBezTo>
                    <a:pt x="3827" y="994813"/>
                    <a:pt x="0" y="985573"/>
                    <a:pt x="0" y="975939"/>
                  </a:cubicBezTo>
                  <a:lnTo>
                    <a:pt x="0" y="36325"/>
                  </a:lnTo>
                  <a:cubicBezTo>
                    <a:pt x="0" y="26691"/>
                    <a:pt x="3827" y="17452"/>
                    <a:pt x="10639" y="10639"/>
                  </a:cubicBezTo>
                  <a:cubicBezTo>
                    <a:pt x="17452" y="3827"/>
                    <a:pt x="26691" y="0"/>
                    <a:pt x="3632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0" y="-38100"/>
              <a:ext cx="1122644" cy="105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604386" y="7814889"/>
            <a:ext cx="3722164" cy="1784225"/>
            <a:chOff x="0" y="0"/>
            <a:chExt cx="980323" cy="469919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980323" cy="469919"/>
            </a:xfrm>
            <a:custGeom>
              <a:avLst/>
              <a:gdLst/>
              <a:ahLst/>
              <a:cxnLst/>
              <a:rect l="l" t="t" r="r" b="b"/>
              <a:pathLst>
                <a:path w="980323" h="469919">
                  <a:moveTo>
                    <a:pt x="41599" y="0"/>
                  </a:moveTo>
                  <a:lnTo>
                    <a:pt x="938724" y="0"/>
                  </a:lnTo>
                  <a:cubicBezTo>
                    <a:pt x="961698" y="0"/>
                    <a:pt x="980323" y="18625"/>
                    <a:pt x="980323" y="41599"/>
                  </a:cubicBezTo>
                  <a:lnTo>
                    <a:pt x="980323" y="428320"/>
                  </a:lnTo>
                  <a:cubicBezTo>
                    <a:pt x="980323" y="451295"/>
                    <a:pt x="961698" y="469919"/>
                    <a:pt x="938724" y="469919"/>
                  </a:cubicBezTo>
                  <a:lnTo>
                    <a:pt x="41599" y="469919"/>
                  </a:lnTo>
                  <a:cubicBezTo>
                    <a:pt x="18625" y="469919"/>
                    <a:pt x="0" y="451295"/>
                    <a:pt x="0" y="428320"/>
                  </a:cubicBezTo>
                  <a:lnTo>
                    <a:pt x="0" y="41599"/>
                  </a:lnTo>
                  <a:cubicBezTo>
                    <a:pt x="0" y="18625"/>
                    <a:pt x="18625" y="0"/>
                    <a:pt x="41599" y="0"/>
                  </a:cubicBezTo>
                  <a:close/>
                </a:path>
              </a:pathLst>
            </a:custGeom>
            <a:solidFill>
              <a:srgbClr val="FCF3DD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0" name="TextBox 70"/>
            <p:cNvSpPr txBox="1"/>
            <p:nvPr/>
          </p:nvSpPr>
          <p:spPr>
            <a:xfrm>
              <a:off x="0" y="-38100"/>
              <a:ext cx="980323" cy="508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4799847" y="6077794"/>
            <a:ext cx="4262539" cy="3838912"/>
            <a:chOff x="0" y="0"/>
            <a:chExt cx="1122644" cy="1011072"/>
          </a:xfrm>
        </p:grpSpPr>
        <p:sp>
          <p:nvSpPr>
            <p:cNvPr id="72" name="Freeform 72"/>
            <p:cNvSpPr/>
            <p:nvPr/>
          </p:nvSpPr>
          <p:spPr>
            <a:xfrm>
              <a:off x="0" y="0"/>
              <a:ext cx="1122644" cy="1011072"/>
            </a:xfrm>
            <a:custGeom>
              <a:avLst/>
              <a:gdLst/>
              <a:ahLst/>
              <a:cxnLst/>
              <a:rect l="l" t="t" r="r" b="b"/>
              <a:pathLst>
                <a:path w="1122644" h="1011072">
                  <a:moveTo>
                    <a:pt x="36325" y="0"/>
                  </a:moveTo>
                  <a:lnTo>
                    <a:pt x="1086319" y="0"/>
                  </a:lnTo>
                  <a:cubicBezTo>
                    <a:pt x="1106381" y="0"/>
                    <a:pt x="1122644" y="16263"/>
                    <a:pt x="1122644" y="36325"/>
                  </a:cubicBezTo>
                  <a:lnTo>
                    <a:pt x="1122644" y="974746"/>
                  </a:lnTo>
                  <a:cubicBezTo>
                    <a:pt x="1122644" y="984380"/>
                    <a:pt x="1118817" y="993620"/>
                    <a:pt x="1112005" y="1000432"/>
                  </a:cubicBezTo>
                  <a:cubicBezTo>
                    <a:pt x="1105192" y="1007244"/>
                    <a:pt x="1095953" y="1011072"/>
                    <a:pt x="1086319" y="1011072"/>
                  </a:cubicBezTo>
                  <a:lnTo>
                    <a:pt x="36325" y="1011072"/>
                  </a:lnTo>
                  <a:cubicBezTo>
                    <a:pt x="16263" y="1011072"/>
                    <a:pt x="0" y="994808"/>
                    <a:pt x="0" y="974746"/>
                  </a:cubicBezTo>
                  <a:lnTo>
                    <a:pt x="0" y="36325"/>
                  </a:lnTo>
                  <a:cubicBezTo>
                    <a:pt x="0" y="26691"/>
                    <a:pt x="3827" y="17452"/>
                    <a:pt x="10639" y="10639"/>
                  </a:cubicBezTo>
                  <a:cubicBezTo>
                    <a:pt x="17452" y="3827"/>
                    <a:pt x="26691" y="0"/>
                    <a:pt x="3632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3" name="TextBox 73"/>
            <p:cNvSpPr txBox="1"/>
            <p:nvPr/>
          </p:nvSpPr>
          <p:spPr>
            <a:xfrm>
              <a:off x="0" y="-38100"/>
              <a:ext cx="1122644" cy="10491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5070034" y="7814889"/>
            <a:ext cx="3722164" cy="1784225"/>
            <a:chOff x="0" y="0"/>
            <a:chExt cx="980323" cy="469919"/>
          </a:xfrm>
        </p:grpSpPr>
        <p:sp>
          <p:nvSpPr>
            <p:cNvPr id="75" name="Freeform 75"/>
            <p:cNvSpPr/>
            <p:nvPr/>
          </p:nvSpPr>
          <p:spPr>
            <a:xfrm>
              <a:off x="0" y="0"/>
              <a:ext cx="980323" cy="469919"/>
            </a:xfrm>
            <a:custGeom>
              <a:avLst/>
              <a:gdLst/>
              <a:ahLst/>
              <a:cxnLst/>
              <a:rect l="l" t="t" r="r" b="b"/>
              <a:pathLst>
                <a:path w="980323" h="469919">
                  <a:moveTo>
                    <a:pt x="41599" y="0"/>
                  </a:moveTo>
                  <a:lnTo>
                    <a:pt x="938724" y="0"/>
                  </a:lnTo>
                  <a:cubicBezTo>
                    <a:pt x="961698" y="0"/>
                    <a:pt x="980323" y="18625"/>
                    <a:pt x="980323" y="41599"/>
                  </a:cubicBezTo>
                  <a:lnTo>
                    <a:pt x="980323" y="428320"/>
                  </a:lnTo>
                  <a:cubicBezTo>
                    <a:pt x="980323" y="451295"/>
                    <a:pt x="961698" y="469919"/>
                    <a:pt x="938724" y="469919"/>
                  </a:cubicBezTo>
                  <a:lnTo>
                    <a:pt x="41599" y="469919"/>
                  </a:lnTo>
                  <a:cubicBezTo>
                    <a:pt x="18625" y="469919"/>
                    <a:pt x="0" y="451295"/>
                    <a:pt x="0" y="428320"/>
                  </a:cubicBezTo>
                  <a:lnTo>
                    <a:pt x="0" y="41599"/>
                  </a:lnTo>
                  <a:cubicBezTo>
                    <a:pt x="0" y="18625"/>
                    <a:pt x="18625" y="0"/>
                    <a:pt x="41599" y="0"/>
                  </a:cubicBezTo>
                  <a:close/>
                </a:path>
              </a:pathLst>
            </a:custGeom>
            <a:solidFill>
              <a:srgbClr val="FCF3DD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6" name="TextBox 76"/>
            <p:cNvSpPr txBox="1"/>
            <p:nvPr/>
          </p:nvSpPr>
          <p:spPr>
            <a:xfrm>
              <a:off x="0" y="-38100"/>
              <a:ext cx="980323" cy="508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9262411" y="6077794"/>
            <a:ext cx="4262539" cy="3838912"/>
            <a:chOff x="0" y="0"/>
            <a:chExt cx="1122644" cy="1011072"/>
          </a:xfrm>
        </p:grpSpPr>
        <p:sp>
          <p:nvSpPr>
            <p:cNvPr id="78" name="Freeform 78"/>
            <p:cNvSpPr/>
            <p:nvPr/>
          </p:nvSpPr>
          <p:spPr>
            <a:xfrm>
              <a:off x="0" y="0"/>
              <a:ext cx="1122644" cy="1011072"/>
            </a:xfrm>
            <a:custGeom>
              <a:avLst/>
              <a:gdLst/>
              <a:ahLst/>
              <a:cxnLst/>
              <a:rect l="l" t="t" r="r" b="b"/>
              <a:pathLst>
                <a:path w="1122644" h="1011072">
                  <a:moveTo>
                    <a:pt x="36325" y="0"/>
                  </a:moveTo>
                  <a:lnTo>
                    <a:pt x="1086319" y="0"/>
                  </a:lnTo>
                  <a:cubicBezTo>
                    <a:pt x="1106381" y="0"/>
                    <a:pt x="1122644" y="16263"/>
                    <a:pt x="1122644" y="36325"/>
                  </a:cubicBezTo>
                  <a:lnTo>
                    <a:pt x="1122644" y="974746"/>
                  </a:lnTo>
                  <a:cubicBezTo>
                    <a:pt x="1122644" y="984380"/>
                    <a:pt x="1118817" y="993620"/>
                    <a:pt x="1112005" y="1000432"/>
                  </a:cubicBezTo>
                  <a:cubicBezTo>
                    <a:pt x="1105192" y="1007244"/>
                    <a:pt x="1095953" y="1011072"/>
                    <a:pt x="1086319" y="1011072"/>
                  </a:cubicBezTo>
                  <a:lnTo>
                    <a:pt x="36325" y="1011072"/>
                  </a:lnTo>
                  <a:cubicBezTo>
                    <a:pt x="16263" y="1011072"/>
                    <a:pt x="0" y="994808"/>
                    <a:pt x="0" y="974746"/>
                  </a:cubicBezTo>
                  <a:lnTo>
                    <a:pt x="0" y="36325"/>
                  </a:lnTo>
                  <a:cubicBezTo>
                    <a:pt x="0" y="26691"/>
                    <a:pt x="3827" y="17452"/>
                    <a:pt x="10639" y="10639"/>
                  </a:cubicBezTo>
                  <a:cubicBezTo>
                    <a:pt x="17452" y="3827"/>
                    <a:pt x="26691" y="0"/>
                    <a:pt x="3632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9" name="TextBox 79"/>
            <p:cNvSpPr txBox="1"/>
            <p:nvPr/>
          </p:nvSpPr>
          <p:spPr>
            <a:xfrm>
              <a:off x="0" y="-38100"/>
              <a:ext cx="1122644" cy="10491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80" name="Group 80"/>
          <p:cNvGrpSpPr/>
          <p:nvPr/>
        </p:nvGrpSpPr>
        <p:grpSpPr>
          <a:xfrm>
            <a:off x="9538636" y="7814889"/>
            <a:ext cx="3722164" cy="1784225"/>
            <a:chOff x="0" y="0"/>
            <a:chExt cx="980323" cy="469919"/>
          </a:xfrm>
        </p:grpSpPr>
        <p:sp>
          <p:nvSpPr>
            <p:cNvPr id="81" name="Freeform 81"/>
            <p:cNvSpPr/>
            <p:nvPr/>
          </p:nvSpPr>
          <p:spPr>
            <a:xfrm>
              <a:off x="0" y="0"/>
              <a:ext cx="980323" cy="469919"/>
            </a:xfrm>
            <a:custGeom>
              <a:avLst/>
              <a:gdLst/>
              <a:ahLst/>
              <a:cxnLst/>
              <a:rect l="l" t="t" r="r" b="b"/>
              <a:pathLst>
                <a:path w="980323" h="469919">
                  <a:moveTo>
                    <a:pt x="41599" y="0"/>
                  </a:moveTo>
                  <a:lnTo>
                    <a:pt x="938724" y="0"/>
                  </a:lnTo>
                  <a:cubicBezTo>
                    <a:pt x="961698" y="0"/>
                    <a:pt x="980323" y="18625"/>
                    <a:pt x="980323" y="41599"/>
                  </a:cubicBezTo>
                  <a:lnTo>
                    <a:pt x="980323" y="428320"/>
                  </a:lnTo>
                  <a:cubicBezTo>
                    <a:pt x="980323" y="451295"/>
                    <a:pt x="961698" y="469919"/>
                    <a:pt x="938724" y="469919"/>
                  </a:cubicBezTo>
                  <a:lnTo>
                    <a:pt x="41599" y="469919"/>
                  </a:lnTo>
                  <a:cubicBezTo>
                    <a:pt x="18625" y="469919"/>
                    <a:pt x="0" y="451295"/>
                    <a:pt x="0" y="428320"/>
                  </a:cubicBezTo>
                  <a:lnTo>
                    <a:pt x="0" y="41599"/>
                  </a:lnTo>
                  <a:cubicBezTo>
                    <a:pt x="0" y="18625"/>
                    <a:pt x="18625" y="0"/>
                    <a:pt x="41599" y="0"/>
                  </a:cubicBezTo>
                  <a:close/>
                </a:path>
              </a:pathLst>
            </a:custGeom>
            <a:solidFill>
              <a:srgbClr val="FCF3DD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2" name="TextBox 82"/>
            <p:cNvSpPr txBox="1"/>
            <p:nvPr/>
          </p:nvSpPr>
          <p:spPr>
            <a:xfrm>
              <a:off x="0" y="-38100"/>
              <a:ext cx="980323" cy="508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83" name="Group 83"/>
          <p:cNvGrpSpPr/>
          <p:nvPr/>
        </p:nvGrpSpPr>
        <p:grpSpPr>
          <a:xfrm>
            <a:off x="14001200" y="7814889"/>
            <a:ext cx="3722164" cy="1784225"/>
            <a:chOff x="0" y="0"/>
            <a:chExt cx="980323" cy="469919"/>
          </a:xfrm>
        </p:grpSpPr>
        <p:sp>
          <p:nvSpPr>
            <p:cNvPr id="84" name="Freeform 84"/>
            <p:cNvSpPr/>
            <p:nvPr/>
          </p:nvSpPr>
          <p:spPr>
            <a:xfrm>
              <a:off x="0" y="0"/>
              <a:ext cx="980323" cy="469919"/>
            </a:xfrm>
            <a:custGeom>
              <a:avLst/>
              <a:gdLst/>
              <a:ahLst/>
              <a:cxnLst/>
              <a:rect l="l" t="t" r="r" b="b"/>
              <a:pathLst>
                <a:path w="980323" h="469919">
                  <a:moveTo>
                    <a:pt x="41599" y="0"/>
                  </a:moveTo>
                  <a:lnTo>
                    <a:pt x="938724" y="0"/>
                  </a:lnTo>
                  <a:cubicBezTo>
                    <a:pt x="961698" y="0"/>
                    <a:pt x="980323" y="18625"/>
                    <a:pt x="980323" y="41599"/>
                  </a:cubicBezTo>
                  <a:lnTo>
                    <a:pt x="980323" y="428320"/>
                  </a:lnTo>
                  <a:cubicBezTo>
                    <a:pt x="980323" y="451295"/>
                    <a:pt x="961698" y="469919"/>
                    <a:pt x="938724" y="469919"/>
                  </a:cubicBezTo>
                  <a:lnTo>
                    <a:pt x="41599" y="469919"/>
                  </a:lnTo>
                  <a:cubicBezTo>
                    <a:pt x="18625" y="469919"/>
                    <a:pt x="0" y="451295"/>
                    <a:pt x="0" y="428320"/>
                  </a:cubicBezTo>
                  <a:lnTo>
                    <a:pt x="0" y="41599"/>
                  </a:lnTo>
                  <a:cubicBezTo>
                    <a:pt x="0" y="18625"/>
                    <a:pt x="18625" y="0"/>
                    <a:pt x="41599" y="0"/>
                  </a:cubicBezTo>
                  <a:close/>
                </a:path>
              </a:pathLst>
            </a:custGeom>
            <a:solidFill>
              <a:srgbClr val="FCF3DD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5" name="TextBox 85"/>
            <p:cNvSpPr txBox="1"/>
            <p:nvPr/>
          </p:nvSpPr>
          <p:spPr>
            <a:xfrm>
              <a:off x="0" y="-38100"/>
              <a:ext cx="980323" cy="508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86" name="TextBox 86"/>
          <p:cNvSpPr txBox="1"/>
          <p:nvPr/>
        </p:nvSpPr>
        <p:spPr>
          <a:xfrm>
            <a:off x="821017" y="7932381"/>
            <a:ext cx="3301454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ja-JP" altLang="en-US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・行動</a:t>
            </a:r>
            <a:r>
              <a:rPr lang="en-US" altLang="ja-JP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1</a:t>
            </a:r>
            <a:r>
              <a:rPr lang="ja-JP" altLang="en-US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　</a:t>
            </a:r>
            <a:br>
              <a:rPr lang="en-US" altLang="ja-JP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・行動</a:t>
            </a:r>
            <a:r>
              <a:rPr lang="en-US" altLang="ja-JP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2</a:t>
            </a:r>
            <a:r>
              <a:rPr lang="ja-JP" altLang="en-US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　</a:t>
            </a:r>
            <a:br>
              <a:rPr lang="en-US" altLang="ja-JP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・行動</a:t>
            </a:r>
            <a:r>
              <a:rPr lang="en-US" altLang="ja-JP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3</a:t>
            </a:r>
            <a:endParaRPr lang="en-US" sz="1800" dirty="0">
              <a:solidFill>
                <a:srgbClr val="0D0D0D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87" name="TextBox 87"/>
          <p:cNvSpPr txBox="1"/>
          <p:nvPr/>
        </p:nvSpPr>
        <p:spPr>
          <a:xfrm>
            <a:off x="1623264" y="7251896"/>
            <a:ext cx="1870713" cy="424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階段</a:t>
            </a:r>
            <a:r>
              <a:rPr lang="en-US" altLang="ja-JP" sz="25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5</a:t>
            </a:r>
            <a:endParaRPr lang="en-US" sz="2599" b="1" dirty="0">
              <a:solidFill>
                <a:srgbClr val="956D51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88" name="TextBox 88"/>
          <p:cNvSpPr txBox="1"/>
          <p:nvPr/>
        </p:nvSpPr>
        <p:spPr>
          <a:xfrm>
            <a:off x="6105715" y="7251896"/>
            <a:ext cx="1863250" cy="424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階段</a:t>
            </a:r>
            <a:r>
              <a:rPr lang="en-US" altLang="ja-JP" sz="25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6</a:t>
            </a:r>
            <a:endParaRPr lang="en-US" sz="2599" b="1" dirty="0">
              <a:solidFill>
                <a:srgbClr val="956D51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89" name="TextBox 89"/>
          <p:cNvSpPr txBox="1"/>
          <p:nvPr/>
        </p:nvSpPr>
        <p:spPr>
          <a:xfrm>
            <a:off x="5286666" y="7932381"/>
            <a:ext cx="1600200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ja-JP" altLang="en-US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・行動</a:t>
            </a:r>
            <a:r>
              <a:rPr lang="en-US" altLang="ja-JP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1</a:t>
            </a:r>
            <a:r>
              <a:rPr lang="ja-JP" altLang="en-US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　</a:t>
            </a:r>
            <a:br>
              <a:rPr lang="en-US" altLang="ja-JP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・行動</a:t>
            </a:r>
            <a:r>
              <a:rPr lang="en-US" altLang="ja-JP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2</a:t>
            </a:r>
            <a:r>
              <a:rPr lang="ja-JP" altLang="en-US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　</a:t>
            </a:r>
            <a:br>
              <a:rPr lang="en-US" altLang="ja-JP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・行動</a:t>
            </a:r>
            <a:r>
              <a:rPr lang="en-US" altLang="ja-JP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3</a:t>
            </a:r>
            <a:endParaRPr lang="en-US" sz="1800" dirty="0">
              <a:solidFill>
                <a:srgbClr val="0D0D0D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90" name="TextBox 90"/>
          <p:cNvSpPr txBox="1"/>
          <p:nvPr/>
        </p:nvSpPr>
        <p:spPr>
          <a:xfrm>
            <a:off x="10574317" y="7251896"/>
            <a:ext cx="1834024" cy="424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階段</a:t>
            </a:r>
            <a:r>
              <a:rPr lang="en-US" altLang="ja-JP" sz="25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7</a:t>
            </a:r>
            <a:endParaRPr lang="en-US" sz="2599" b="1" dirty="0">
              <a:solidFill>
                <a:srgbClr val="956D51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91" name="TextBox 91"/>
          <p:cNvSpPr txBox="1"/>
          <p:nvPr/>
        </p:nvSpPr>
        <p:spPr>
          <a:xfrm>
            <a:off x="9755268" y="7932381"/>
            <a:ext cx="1600200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ja-JP" altLang="en-US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・行動</a:t>
            </a:r>
            <a:r>
              <a:rPr lang="en-US" altLang="ja-JP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1</a:t>
            </a:r>
            <a:r>
              <a:rPr lang="ja-JP" altLang="en-US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　</a:t>
            </a:r>
            <a:br>
              <a:rPr lang="en-US" altLang="ja-JP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・行動</a:t>
            </a:r>
            <a:r>
              <a:rPr lang="en-US" altLang="ja-JP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2</a:t>
            </a:r>
            <a:r>
              <a:rPr lang="ja-JP" altLang="en-US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　</a:t>
            </a:r>
            <a:br>
              <a:rPr lang="en-US" altLang="ja-JP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・行動</a:t>
            </a:r>
            <a:r>
              <a:rPr lang="en-US" altLang="ja-JP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3</a:t>
            </a:r>
            <a:endParaRPr lang="en-US" sz="1800" dirty="0">
              <a:solidFill>
                <a:srgbClr val="0D0D0D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92" name="TextBox 92"/>
          <p:cNvSpPr txBox="1"/>
          <p:nvPr/>
        </p:nvSpPr>
        <p:spPr>
          <a:xfrm>
            <a:off x="15036880" y="7251896"/>
            <a:ext cx="1803319" cy="424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階段</a:t>
            </a:r>
            <a:r>
              <a:rPr lang="en-US" altLang="ja-JP" sz="25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8</a:t>
            </a:r>
            <a:endParaRPr lang="en-US" sz="2599" b="1" dirty="0">
              <a:solidFill>
                <a:srgbClr val="956D51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93" name="TextBox 93"/>
          <p:cNvSpPr txBox="1"/>
          <p:nvPr/>
        </p:nvSpPr>
        <p:spPr>
          <a:xfrm>
            <a:off x="14217832" y="7932381"/>
            <a:ext cx="1600200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ja-JP" altLang="en-US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・行動</a:t>
            </a:r>
            <a:r>
              <a:rPr lang="en-US" altLang="ja-JP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1</a:t>
            </a:r>
            <a:r>
              <a:rPr lang="ja-JP" altLang="en-US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　</a:t>
            </a:r>
            <a:br>
              <a:rPr lang="en-US" altLang="ja-JP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・行動</a:t>
            </a:r>
            <a:r>
              <a:rPr lang="en-US" altLang="ja-JP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2</a:t>
            </a:r>
            <a:r>
              <a:rPr lang="ja-JP" altLang="en-US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　</a:t>
            </a:r>
            <a:br>
              <a:rPr lang="en-US" altLang="ja-JP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・行動</a:t>
            </a:r>
            <a:r>
              <a:rPr lang="en-US" altLang="ja-JP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3</a:t>
            </a:r>
            <a:endParaRPr lang="en-US" sz="1800" dirty="0">
              <a:solidFill>
                <a:srgbClr val="0D0D0D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grpSp>
        <p:nvGrpSpPr>
          <p:cNvPr id="94" name="Group 94"/>
          <p:cNvGrpSpPr/>
          <p:nvPr/>
        </p:nvGrpSpPr>
        <p:grpSpPr>
          <a:xfrm>
            <a:off x="654913" y="6480814"/>
            <a:ext cx="17051648" cy="546057"/>
            <a:chOff x="0" y="0"/>
            <a:chExt cx="22735532" cy="728075"/>
          </a:xfrm>
        </p:grpSpPr>
        <p:grpSp>
          <p:nvGrpSpPr>
            <p:cNvPr id="95" name="Group 95"/>
            <p:cNvGrpSpPr/>
            <p:nvPr/>
          </p:nvGrpSpPr>
          <p:grpSpPr>
            <a:xfrm>
              <a:off x="0" y="0"/>
              <a:ext cx="4962885" cy="728075"/>
              <a:chOff x="0" y="0"/>
              <a:chExt cx="980323" cy="143817"/>
            </a:xfrm>
          </p:grpSpPr>
          <p:sp>
            <p:nvSpPr>
              <p:cNvPr id="96" name="Freeform 96"/>
              <p:cNvSpPr/>
              <p:nvPr/>
            </p:nvSpPr>
            <p:spPr>
              <a:xfrm>
                <a:off x="0" y="0"/>
                <a:ext cx="980323" cy="143817"/>
              </a:xfrm>
              <a:custGeom>
                <a:avLst/>
                <a:gdLst/>
                <a:ahLst/>
                <a:cxnLst/>
                <a:rect l="l" t="t" r="r" b="b"/>
                <a:pathLst>
                  <a:path w="980323" h="143817">
                    <a:moveTo>
                      <a:pt x="41599" y="0"/>
                    </a:moveTo>
                    <a:lnTo>
                      <a:pt x="938724" y="0"/>
                    </a:lnTo>
                    <a:cubicBezTo>
                      <a:pt x="961698" y="0"/>
                      <a:pt x="980323" y="18625"/>
                      <a:pt x="980323" y="41599"/>
                    </a:cubicBezTo>
                    <a:lnTo>
                      <a:pt x="980323" y="102218"/>
                    </a:lnTo>
                    <a:cubicBezTo>
                      <a:pt x="980323" y="125193"/>
                      <a:pt x="961698" y="143817"/>
                      <a:pt x="938724" y="143817"/>
                    </a:cubicBezTo>
                    <a:lnTo>
                      <a:pt x="41599" y="143817"/>
                    </a:lnTo>
                    <a:cubicBezTo>
                      <a:pt x="18625" y="143817"/>
                      <a:pt x="0" y="125193"/>
                      <a:pt x="0" y="102218"/>
                    </a:cubicBezTo>
                    <a:lnTo>
                      <a:pt x="0" y="41599"/>
                    </a:lnTo>
                    <a:cubicBezTo>
                      <a:pt x="0" y="18625"/>
                      <a:pt x="18625" y="0"/>
                      <a:pt x="41599" y="0"/>
                    </a:cubicBezTo>
                    <a:close/>
                  </a:path>
                </a:pathLst>
              </a:custGeom>
              <a:solidFill>
                <a:srgbClr val="956D51"/>
              </a:solidFill>
              <a:ln cap="sq">
                <a:noFill/>
                <a:prstDash val="sysDot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97" name="TextBox 97"/>
              <p:cNvSpPr txBox="1"/>
              <p:nvPr/>
            </p:nvSpPr>
            <p:spPr>
              <a:xfrm>
                <a:off x="0" y="-38100"/>
                <a:ext cx="980323" cy="1819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  <p:grpSp>
          <p:nvGrpSpPr>
            <p:cNvPr id="98" name="Group 98"/>
            <p:cNvGrpSpPr/>
            <p:nvPr/>
          </p:nvGrpSpPr>
          <p:grpSpPr>
            <a:xfrm>
              <a:off x="5886829" y="0"/>
              <a:ext cx="4962885" cy="728075"/>
              <a:chOff x="0" y="0"/>
              <a:chExt cx="980323" cy="143817"/>
            </a:xfrm>
          </p:grpSpPr>
          <p:sp>
            <p:nvSpPr>
              <p:cNvPr id="99" name="Freeform 99"/>
              <p:cNvSpPr/>
              <p:nvPr/>
            </p:nvSpPr>
            <p:spPr>
              <a:xfrm>
                <a:off x="0" y="0"/>
                <a:ext cx="980323" cy="143817"/>
              </a:xfrm>
              <a:custGeom>
                <a:avLst/>
                <a:gdLst/>
                <a:ahLst/>
                <a:cxnLst/>
                <a:rect l="l" t="t" r="r" b="b"/>
                <a:pathLst>
                  <a:path w="980323" h="143817">
                    <a:moveTo>
                      <a:pt x="41599" y="0"/>
                    </a:moveTo>
                    <a:lnTo>
                      <a:pt x="938724" y="0"/>
                    </a:lnTo>
                    <a:cubicBezTo>
                      <a:pt x="961698" y="0"/>
                      <a:pt x="980323" y="18625"/>
                      <a:pt x="980323" y="41599"/>
                    </a:cubicBezTo>
                    <a:lnTo>
                      <a:pt x="980323" y="102218"/>
                    </a:lnTo>
                    <a:cubicBezTo>
                      <a:pt x="980323" y="125193"/>
                      <a:pt x="961698" y="143817"/>
                      <a:pt x="938724" y="143817"/>
                    </a:cubicBezTo>
                    <a:lnTo>
                      <a:pt x="41599" y="143817"/>
                    </a:lnTo>
                    <a:cubicBezTo>
                      <a:pt x="18625" y="143817"/>
                      <a:pt x="0" y="125193"/>
                      <a:pt x="0" y="102218"/>
                    </a:cubicBezTo>
                    <a:lnTo>
                      <a:pt x="0" y="41599"/>
                    </a:lnTo>
                    <a:cubicBezTo>
                      <a:pt x="0" y="18625"/>
                      <a:pt x="18625" y="0"/>
                      <a:pt x="41599" y="0"/>
                    </a:cubicBezTo>
                    <a:close/>
                  </a:path>
                </a:pathLst>
              </a:custGeom>
              <a:solidFill>
                <a:srgbClr val="956D51"/>
              </a:solidFill>
              <a:ln cap="sq">
                <a:noFill/>
                <a:prstDash val="sysDot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00" name="TextBox 100"/>
              <p:cNvSpPr txBox="1"/>
              <p:nvPr/>
            </p:nvSpPr>
            <p:spPr>
              <a:xfrm>
                <a:off x="0" y="-38100"/>
                <a:ext cx="980323" cy="1819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  <p:grpSp>
          <p:nvGrpSpPr>
            <p:cNvPr id="101" name="Group 101"/>
            <p:cNvGrpSpPr/>
            <p:nvPr/>
          </p:nvGrpSpPr>
          <p:grpSpPr>
            <a:xfrm>
              <a:off x="11903965" y="0"/>
              <a:ext cx="4962885" cy="728075"/>
              <a:chOff x="0" y="0"/>
              <a:chExt cx="980323" cy="143817"/>
            </a:xfrm>
          </p:grpSpPr>
          <p:sp>
            <p:nvSpPr>
              <p:cNvPr id="102" name="Freeform 102"/>
              <p:cNvSpPr/>
              <p:nvPr/>
            </p:nvSpPr>
            <p:spPr>
              <a:xfrm>
                <a:off x="0" y="0"/>
                <a:ext cx="980323" cy="143817"/>
              </a:xfrm>
              <a:custGeom>
                <a:avLst/>
                <a:gdLst/>
                <a:ahLst/>
                <a:cxnLst/>
                <a:rect l="l" t="t" r="r" b="b"/>
                <a:pathLst>
                  <a:path w="980323" h="143817">
                    <a:moveTo>
                      <a:pt x="41599" y="0"/>
                    </a:moveTo>
                    <a:lnTo>
                      <a:pt x="938724" y="0"/>
                    </a:lnTo>
                    <a:cubicBezTo>
                      <a:pt x="961698" y="0"/>
                      <a:pt x="980323" y="18625"/>
                      <a:pt x="980323" y="41599"/>
                    </a:cubicBezTo>
                    <a:lnTo>
                      <a:pt x="980323" y="102218"/>
                    </a:lnTo>
                    <a:cubicBezTo>
                      <a:pt x="980323" y="125193"/>
                      <a:pt x="961698" y="143817"/>
                      <a:pt x="938724" y="143817"/>
                    </a:cubicBezTo>
                    <a:lnTo>
                      <a:pt x="41599" y="143817"/>
                    </a:lnTo>
                    <a:cubicBezTo>
                      <a:pt x="18625" y="143817"/>
                      <a:pt x="0" y="125193"/>
                      <a:pt x="0" y="102218"/>
                    </a:cubicBezTo>
                    <a:lnTo>
                      <a:pt x="0" y="41599"/>
                    </a:lnTo>
                    <a:cubicBezTo>
                      <a:pt x="0" y="18625"/>
                      <a:pt x="18625" y="0"/>
                      <a:pt x="41599" y="0"/>
                    </a:cubicBezTo>
                    <a:close/>
                  </a:path>
                </a:pathLst>
              </a:custGeom>
              <a:solidFill>
                <a:srgbClr val="956D51"/>
              </a:solidFill>
              <a:ln cap="sq">
                <a:noFill/>
                <a:prstDash val="sysDot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03" name="TextBox 103"/>
              <p:cNvSpPr txBox="1"/>
              <p:nvPr/>
            </p:nvSpPr>
            <p:spPr>
              <a:xfrm>
                <a:off x="0" y="-38100"/>
                <a:ext cx="980323" cy="1819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  <p:grpSp>
          <p:nvGrpSpPr>
            <p:cNvPr id="104" name="Group 104"/>
            <p:cNvGrpSpPr/>
            <p:nvPr/>
          </p:nvGrpSpPr>
          <p:grpSpPr>
            <a:xfrm>
              <a:off x="17772647" y="0"/>
              <a:ext cx="4962885" cy="728075"/>
              <a:chOff x="0" y="0"/>
              <a:chExt cx="980323" cy="143817"/>
            </a:xfrm>
          </p:grpSpPr>
          <p:sp>
            <p:nvSpPr>
              <p:cNvPr id="105" name="Freeform 105"/>
              <p:cNvSpPr/>
              <p:nvPr/>
            </p:nvSpPr>
            <p:spPr>
              <a:xfrm>
                <a:off x="0" y="0"/>
                <a:ext cx="980323" cy="143817"/>
              </a:xfrm>
              <a:custGeom>
                <a:avLst/>
                <a:gdLst/>
                <a:ahLst/>
                <a:cxnLst/>
                <a:rect l="l" t="t" r="r" b="b"/>
                <a:pathLst>
                  <a:path w="980323" h="143817">
                    <a:moveTo>
                      <a:pt x="41599" y="0"/>
                    </a:moveTo>
                    <a:lnTo>
                      <a:pt x="938724" y="0"/>
                    </a:lnTo>
                    <a:cubicBezTo>
                      <a:pt x="961698" y="0"/>
                      <a:pt x="980323" y="18625"/>
                      <a:pt x="980323" y="41599"/>
                    </a:cubicBezTo>
                    <a:lnTo>
                      <a:pt x="980323" y="102218"/>
                    </a:lnTo>
                    <a:cubicBezTo>
                      <a:pt x="980323" y="125193"/>
                      <a:pt x="961698" y="143817"/>
                      <a:pt x="938724" y="143817"/>
                    </a:cubicBezTo>
                    <a:lnTo>
                      <a:pt x="41599" y="143817"/>
                    </a:lnTo>
                    <a:cubicBezTo>
                      <a:pt x="18625" y="143817"/>
                      <a:pt x="0" y="125193"/>
                      <a:pt x="0" y="102218"/>
                    </a:cubicBezTo>
                    <a:lnTo>
                      <a:pt x="0" y="41599"/>
                    </a:lnTo>
                    <a:cubicBezTo>
                      <a:pt x="0" y="18625"/>
                      <a:pt x="18625" y="0"/>
                      <a:pt x="41599" y="0"/>
                    </a:cubicBezTo>
                    <a:close/>
                  </a:path>
                </a:pathLst>
              </a:custGeom>
              <a:solidFill>
                <a:srgbClr val="956D51"/>
              </a:solidFill>
              <a:ln cap="sq">
                <a:noFill/>
                <a:prstDash val="sysDot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06" name="TextBox 106"/>
              <p:cNvSpPr txBox="1"/>
              <p:nvPr/>
            </p:nvSpPr>
            <p:spPr>
              <a:xfrm>
                <a:off x="0" y="-38100"/>
                <a:ext cx="980323" cy="1819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  <p:sp>
          <p:nvSpPr>
            <p:cNvPr id="107" name="TextBox 107"/>
            <p:cNvSpPr txBox="1"/>
            <p:nvPr/>
          </p:nvSpPr>
          <p:spPr>
            <a:xfrm>
              <a:off x="258069" y="89689"/>
              <a:ext cx="4615043" cy="5656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639"/>
                </a:lnSpc>
                <a:spcBef>
                  <a:spcPct val="0"/>
                </a:spcBef>
              </a:pPr>
              <a:r>
                <a:rPr lang="en-US" sz="2599" b="1" dirty="0">
                  <a:solidFill>
                    <a:srgbClr val="FFFFFF"/>
                  </a:solidFill>
                  <a:latin typeface="筑紫A丸ゴシック Bold"/>
                  <a:ea typeface="筑紫A丸ゴシック Bold"/>
                  <a:cs typeface="筑紫A丸ゴシック Bold"/>
                  <a:sym typeface="筑紫A丸ゴシック Bold"/>
                </a:rPr>
                <a:t>○○○○</a:t>
              </a:r>
              <a:r>
                <a:rPr lang="en-US" sz="2599" b="1" dirty="0" err="1">
                  <a:solidFill>
                    <a:srgbClr val="FFFFFF"/>
                  </a:solidFill>
                  <a:latin typeface="筑紫A丸ゴシック Bold"/>
                  <a:ea typeface="筑紫A丸ゴシック Bold"/>
                  <a:cs typeface="筑紫A丸ゴシック Bold"/>
                  <a:sym typeface="筑紫A丸ゴシック Bold"/>
                </a:rPr>
                <a:t>年◯月</a:t>
              </a:r>
              <a:r>
                <a:rPr lang="en-US" sz="2599" b="1" dirty="0">
                  <a:solidFill>
                    <a:srgbClr val="FFFFFF"/>
                  </a:solidFill>
                  <a:latin typeface="筑紫A丸ゴシック Bold"/>
                  <a:ea typeface="筑紫A丸ゴシック Bold"/>
                  <a:cs typeface="筑紫A丸ゴシック Bold"/>
                  <a:sym typeface="筑紫A丸ゴシック Bold"/>
                </a:rPr>
                <a:t>〜◯</a:t>
              </a:r>
              <a:r>
                <a:rPr lang="en-US" sz="2599" b="1" dirty="0" err="1">
                  <a:solidFill>
                    <a:srgbClr val="FFFFFF"/>
                  </a:solidFill>
                  <a:latin typeface="筑紫A丸ゴシック Bold"/>
                  <a:ea typeface="筑紫A丸ゴシック Bold"/>
                  <a:cs typeface="筑紫A丸ゴシック Bold"/>
                  <a:sym typeface="筑紫A丸ゴシック Bold"/>
                </a:rPr>
                <a:t>月</a:t>
              </a:r>
              <a:endParaRPr lang="en-US" sz="2599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endParaRPr>
            </a:p>
          </p:txBody>
        </p:sp>
        <p:sp>
          <p:nvSpPr>
            <p:cNvPr id="108" name="TextBox 108"/>
            <p:cNvSpPr txBox="1"/>
            <p:nvPr/>
          </p:nvSpPr>
          <p:spPr>
            <a:xfrm>
              <a:off x="6212268" y="89689"/>
              <a:ext cx="4591262" cy="5656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639"/>
                </a:lnSpc>
                <a:spcBef>
                  <a:spcPct val="0"/>
                </a:spcBef>
              </a:pPr>
              <a:r>
                <a:rPr lang="en-US" sz="2599" b="1" dirty="0">
                  <a:solidFill>
                    <a:srgbClr val="FFFFFF"/>
                  </a:solidFill>
                  <a:latin typeface="筑紫A丸ゴシック Bold"/>
                  <a:ea typeface="筑紫A丸ゴシック Bold"/>
                  <a:cs typeface="筑紫A丸ゴシック Bold"/>
                  <a:sym typeface="筑紫A丸ゴシック Bold"/>
                </a:rPr>
                <a:t>○○○○</a:t>
              </a:r>
              <a:r>
                <a:rPr lang="en-US" sz="2599" b="1" dirty="0" err="1">
                  <a:solidFill>
                    <a:srgbClr val="FFFFFF"/>
                  </a:solidFill>
                  <a:latin typeface="筑紫A丸ゴシック Bold"/>
                  <a:ea typeface="筑紫A丸ゴシック Bold"/>
                  <a:cs typeface="筑紫A丸ゴシック Bold"/>
                  <a:sym typeface="筑紫A丸ゴシック Bold"/>
                </a:rPr>
                <a:t>年◯月</a:t>
              </a:r>
              <a:r>
                <a:rPr lang="en-US" sz="2599" b="1" dirty="0">
                  <a:solidFill>
                    <a:srgbClr val="FFFFFF"/>
                  </a:solidFill>
                  <a:latin typeface="筑紫A丸ゴシック Bold"/>
                  <a:ea typeface="筑紫A丸ゴシック Bold"/>
                  <a:cs typeface="筑紫A丸ゴシック Bold"/>
                  <a:sym typeface="筑紫A丸ゴシック Bold"/>
                </a:rPr>
                <a:t>〜◯</a:t>
              </a:r>
              <a:r>
                <a:rPr lang="en-US" sz="2599" b="1" dirty="0" err="1">
                  <a:solidFill>
                    <a:srgbClr val="FFFFFF"/>
                  </a:solidFill>
                  <a:latin typeface="筑紫A丸ゴシック Bold"/>
                  <a:ea typeface="筑紫A丸ゴシック Bold"/>
                  <a:cs typeface="筑紫A丸ゴシック Bold"/>
                  <a:sym typeface="筑紫A丸ゴシック Bold"/>
                </a:rPr>
                <a:t>月</a:t>
              </a:r>
              <a:endParaRPr lang="en-US" sz="2599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endParaRPr>
            </a:p>
          </p:txBody>
        </p:sp>
        <p:sp>
          <p:nvSpPr>
            <p:cNvPr id="109" name="TextBox 109"/>
            <p:cNvSpPr txBox="1"/>
            <p:nvPr/>
          </p:nvSpPr>
          <p:spPr>
            <a:xfrm>
              <a:off x="12170402" y="89689"/>
              <a:ext cx="4637447" cy="5656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639"/>
                </a:lnSpc>
                <a:spcBef>
                  <a:spcPct val="0"/>
                </a:spcBef>
              </a:pPr>
              <a:r>
                <a:rPr lang="en-US" sz="2599" b="1" dirty="0">
                  <a:solidFill>
                    <a:srgbClr val="FFFFFF"/>
                  </a:solidFill>
                  <a:latin typeface="筑紫A丸ゴシック Bold"/>
                  <a:ea typeface="筑紫A丸ゴシック Bold"/>
                  <a:cs typeface="筑紫A丸ゴシック Bold"/>
                  <a:sym typeface="筑紫A丸ゴシック Bold"/>
                </a:rPr>
                <a:t>○○○○</a:t>
              </a:r>
              <a:r>
                <a:rPr lang="en-US" sz="2599" b="1" dirty="0" err="1">
                  <a:solidFill>
                    <a:srgbClr val="FFFFFF"/>
                  </a:solidFill>
                  <a:latin typeface="筑紫A丸ゴシック Bold"/>
                  <a:ea typeface="筑紫A丸ゴシック Bold"/>
                  <a:cs typeface="筑紫A丸ゴシック Bold"/>
                  <a:sym typeface="筑紫A丸ゴシック Bold"/>
                </a:rPr>
                <a:t>年◯月</a:t>
              </a:r>
              <a:r>
                <a:rPr lang="en-US" sz="2599" b="1" dirty="0">
                  <a:solidFill>
                    <a:srgbClr val="FFFFFF"/>
                  </a:solidFill>
                  <a:latin typeface="筑紫A丸ゴシック Bold"/>
                  <a:ea typeface="筑紫A丸ゴシック Bold"/>
                  <a:cs typeface="筑紫A丸ゴシック Bold"/>
                  <a:sym typeface="筑紫A丸ゴシック Bold"/>
                </a:rPr>
                <a:t>〜◯</a:t>
              </a:r>
              <a:r>
                <a:rPr lang="en-US" sz="2599" b="1" dirty="0" err="1">
                  <a:solidFill>
                    <a:srgbClr val="FFFFFF"/>
                  </a:solidFill>
                  <a:latin typeface="筑紫A丸ゴシック Bold"/>
                  <a:ea typeface="筑紫A丸ゴシック Bold"/>
                  <a:cs typeface="筑紫A丸ゴシック Bold"/>
                  <a:sym typeface="筑紫A丸ゴシック Bold"/>
                </a:rPr>
                <a:t>月</a:t>
              </a:r>
              <a:endParaRPr lang="en-US" sz="2599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endParaRPr>
            </a:p>
          </p:txBody>
        </p:sp>
        <p:sp>
          <p:nvSpPr>
            <p:cNvPr id="110" name="TextBox 110"/>
            <p:cNvSpPr txBox="1"/>
            <p:nvPr/>
          </p:nvSpPr>
          <p:spPr>
            <a:xfrm>
              <a:off x="18053118" y="89689"/>
              <a:ext cx="4584447" cy="5656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639"/>
                </a:lnSpc>
                <a:spcBef>
                  <a:spcPct val="0"/>
                </a:spcBef>
              </a:pPr>
              <a:r>
                <a:rPr lang="en-US" sz="2599" b="1" dirty="0">
                  <a:solidFill>
                    <a:srgbClr val="FFFFFF"/>
                  </a:solidFill>
                  <a:latin typeface="筑紫A丸ゴシック Bold"/>
                  <a:ea typeface="筑紫A丸ゴシック Bold"/>
                  <a:cs typeface="筑紫A丸ゴシック Bold"/>
                  <a:sym typeface="筑紫A丸ゴシック Bold"/>
                </a:rPr>
                <a:t>○○○○</a:t>
              </a:r>
              <a:r>
                <a:rPr lang="en-US" sz="2599" b="1" dirty="0" err="1">
                  <a:solidFill>
                    <a:srgbClr val="FFFFFF"/>
                  </a:solidFill>
                  <a:latin typeface="筑紫A丸ゴシック Bold"/>
                  <a:ea typeface="筑紫A丸ゴシック Bold"/>
                  <a:cs typeface="筑紫A丸ゴシック Bold"/>
                  <a:sym typeface="筑紫A丸ゴシック Bold"/>
                </a:rPr>
                <a:t>年◯月</a:t>
              </a:r>
              <a:r>
                <a:rPr lang="en-US" sz="2599" b="1" dirty="0">
                  <a:solidFill>
                    <a:srgbClr val="FFFFFF"/>
                  </a:solidFill>
                  <a:latin typeface="筑紫A丸ゴシック Bold"/>
                  <a:ea typeface="筑紫A丸ゴシック Bold"/>
                  <a:cs typeface="筑紫A丸ゴシック Bold"/>
                  <a:sym typeface="筑紫A丸ゴシック Bold"/>
                </a:rPr>
                <a:t>〜◯</a:t>
              </a:r>
              <a:r>
                <a:rPr lang="en-US" sz="2599" b="1" dirty="0" err="1">
                  <a:solidFill>
                    <a:srgbClr val="FFFFFF"/>
                  </a:solidFill>
                  <a:latin typeface="筑紫A丸ゴシック Bold"/>
                  <a:ea typeface="筑紫A丸ゴシック Bold"/>
                  <a:cs typeface="筑紫A丸ゴシック Bold"/>
                  <a:sym typeface="筑紫A丸ゴシック Bold"/>
                </a:rPr>
                <a:t>月</a:t>
              </a:r>
              <a:endParaRPr lang="en-US" sz="2599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endParaRPr>
            </a:p>
          </p:txBody>
        </p:sp>
      </p:grpSp>
      <p:grpSp>
        <p:nvGrpSpPr>
          <p:cNvPr id="111" name="Group 15">
            <a:extLst>
              <a:ext uri="{FF2B5EF4-FFF2-40B4-BE49-F238E27FC236}">
                <a16:creationId xmlns:a16="http://schemas.microsoft.com/office/drawing/2014/main" id="{8458FF4D-603A-1519-FEC0-7BC5AAE02A75}"/>
              </a:ext>
            </a:extLst>
          </p:cNvPr>
          <p:cNvGrpSpPr/>
          <p:nvPr/>
        </p:nvGrpSpPr>
        <p:grpSpPr>
          <a:xfrm>
            <a:off x="-394081" y="-1996013"/>
            <a:ext cx="8452341" cy="3793879"/>
            <a:chOff x="0" y="-238125"/>
            <a:chExt cx="2226131" cy="999211"/>
          </a:xfrm>
        </p:grpSpPr>
        <p:sp>
          <p:nvSpPr>
            <p:cNvPr id="112" name="Freeform 16">
              <a:extLst>
                <a:ext uri="{FF2B5EF4-FFF2-40B4-BE49-F238E27FC236}">
                  <a16:creationId xmlns:a16="http://schemas.microsoft.com/office/drawing/2014/main" id="{57C1C190-6123-AF99-8CDD-16E292E38A7D}"/>
                </a:ext>
              </a:extLst>
            </p:cNvPr>
            <p:cNvSpPr/>
            <p:nvPr/>
          </p:nvSpPr>
          <p:spPr>
            <a:xfrm>
              <a:off x="43583" y="219856"/>
              <a:ext cx="2182548" cy="541230"/>
            </a:xfrm>
            <a:custGeom>
              <a:avLst/>
              <a:gdLst/>
              <a:ahLst/>
              <a:cxnLst/>
              <a:rect l="l" t="t" r="r" b="b"/>
              <a:pathLst>
                <a:path w="2226131" h="761086">
                  <a:moveTo>
                    <a:pt x="46713" y="0"/>
                  </a:moveTo>
                  <a:lnTo>
                    <a:pt x="2179418" y="0"/>
                  </a:lnTo>
                  <a:cubicBezTo>
                    <a:pt x="2205217" y="0"/>
                    <a:pt x="2226131" y="20914"/>
                    <a:pt x="2226131" y="46713"/>
                  </a:cubicBezTo>
                  <a:lnTo>
                    <a:pt x="2226131" y="714372"/>
                  </a:lnTo>
                  <a:cubicBezTo>
                    <a:pt x="2226131" y="740171"/>
                    <a:pt x="2205217" y="761086"/>
                    <a:pt x="2179418" y="761086"/>
                  </a:cubicBezTo>
                  <a:lnTo>
                    <a:pt x="46713" y="761086"/>
                  </a:lnTo>
                  <a:cubicBezTo>
                    <a:pt x="20914" y="761086"/>
                    <a:pt x="0" y="740171"/>
                    <a:pt x="0" y="714372"/>
                  </a:cubicBezTo>
                  <a:lnTo>
                    <a:pt x="0" y="46713"/>
                  </a:lnTo>
                  <a:cubicBezTo>
                    <a:pt x="0" y="20914"/>
                    <a:pt x="20914" y="0"/>
                    <a:pt x="46713" y="0"/>
                  </a:cubicBezTo>
                  <a:close/>
                </a:path>
              </a:pathLst>
            </a:custGeom>
            <a:solidFill>
              <a:srgbClr val="956D51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3" name="TextBox 17">
              <a:extLst>
                <a:ext uri="{FF2B5EF4-FFF2-40B4-BE49-F238E27FC236}">
                  <a16:creationId xmlns:a16="http://schemas.microsoft.com/office/drawing/2014/main" id="{EA2C9D38-AFCF-EC1A-EB94-CD8224F69249}"/>
                </a:ext>
              </a:extLst>
            </p:cNvPr>
            <p:cNvSpPr txBox="1"/>
            <p:nvPr/>
          </p:nvSpPr>
          <p:spPr>
            <a:xfrm>
              <a:off x="0" y="-238125"/>
              <a:ext cx="2226131" cy="9992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14" name="TextBox 18">
            <a:extLst>
              <a:ext uri="{FF2B5EF4-FFF2-40B4-BE49-F238E27FC236}">
                <a16:creationId xmlns:a16="http://schemas.microsoft.com/office/drawing/2014/main" id="{18462A09-CF4C-3EBA-DB96-2AA530C7C038}"/>
              </a:ext>
            </a:extLst>
          </p:cNvPr>
          <p:cNvSpPr txBox="1"/>
          <p:nvPr/>
        </p:nvSpPr>
        <p:spPr>
          <a:xfrm>
            <a:off x="1447800" y="168617"/>
            <a:ext cx="5133986" cy="823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ja-JP" altLang="en-US" sz="5000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執行時程表</a:t>
            </a:r>
            <a:endParaRPr lang="en-US" sz="5000" b="1" dirty="0">
              <a:solidFill>
                <a:srgbClr val="FFFFFF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115" name="TextBox 19">
            <a:extLst>
              <a:ext uri="{FF2B5EF4-FFF2-40B4-BE49-F238E27FC236}">
                <a16:creationId xmlns:a16="http://schemas.microsoft.com/office/drawing/2014/main" id="{CB1673F8-16EA-5546-313F-737AFB6F58F4}"/>
              </a:ext>
            </a:extLst>
          </p:cNvPr>
          <p:cNvSpPr txBox="1"/>
          <p:nvPr/>
        </p:nvSpPr>
        <p:spPr>
          <a:xfrm>
            <a:off x="2849581" y="991919"/>
            <a:ext cx="2130495" cy="493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SCHEDULE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template_food</Template>
  <TotalTime>13</TotalTime>
  <Words>562</Words>
  <Application>Microsoft Office PowerPoint</Application>
  <PresentationFormat>ユーザー設定</PresentationFormat>
  <Paragraphs>84</Paragraphs>
  <Slides>6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</vt:i4>
      </vt:variant>
    </vt:vector>
  </HeadingPairs>
  <TitlesOfParts>
    <vt:vector size="13" baseType="lpstr">
      <vt:lpstr>Noto Sans JP</vt:lpstr>
      <vt:lpstr>Arial</vt:lpstr>
      <vt:lpstr>筑紫A丸ゴシック</vt:lpstr>
      <vt:lpstr>Calibri</vt:lpstr>
      <vt:lpstr>筑紫A丸ゴシック Bold</vt:lpstr>
      <vt:lpstr>游ゴシック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玲大 中村</dc:creator>
  <cp:lastModifiedBy>玲大 中村</cp:lastModifiedBy>
  <cp:revision>1</cp:revision>
  <dcterms:created xsi:type="dcterms:W3CDTF">2026-02-06T08:54:20Z</dcterms:created>
  <dcterms:modified xsi:type="dcterms:W3CDTF">2026-02-06T09:07:26Z</dcterms:modified>
  <dc:identifier>DAGeG9D4deo</dc:identifier>
</cp:coreProperties>
</file>