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Noto Sans JP" panose="020B0200000000000000" pitchFamily="50" charset="-128"/>
      <p:regular r:id="rId9"/>
      <p:bold r:id="rId10"/>
    </p:embeddedFont>
    <p:embeddedFont>
      <p:font typeface="Noto Sans JP Bold" panose="020B0200000000000000" pitchFamily="50" charset="-128"/>
      <p:regular r:id="rId11"/>
      <p:bold r:id="rId12"/>
    </p:embeddedFont>
    <p:embeddedFont>
      <p:font typeface="游ゴシック" panose="020B0400000000000000" pitchFamily="50" charset="-128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AEC14-F02A-43B7-8321-E98E475A5F98}" v="75" dt="2026-02-06T07:17:23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 autoAdjust="0"/>
  </p:normalViewPr>
  <p:slideViewPr>
    <p:cSldViewPr>
      <p:cViewPr varScale="1">
        <p:scale>
          <a:sx n="70" d="100"/>
          <a:sy n="70" d="100"/>
        </p:scale>
        <p:origin x="8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玲大 中村" userId="1a7de7d354f4b5d1" providerId="LiveId" clId="{77D6E796-5ACF-457C-9575-8A09B6203C03}"/>
    <pc:docChg chg="undo custSel modSld">
      <pc:chgData name="玲大 中村" userId="1a7de7d354f4b5d1" providerId="LiveId" clId="{77D6E796-5ACF-457C-9575-8A09B6203C03}" dt="2026-02-06T07:17:27.122" v="152" actId="20577"/>
      <pc:docMkLst>
        <pc:docMk/>
      </pc:docMkLst>
      <pc:sldChg chg="modSp mod">
        <pc:chgData name="玲大 中村" userId="1a7de7d354f4b5d1" providerId="LiveId" clId="{77D6E796-5ACF-457C-9575-8A09B6203C03}" dt="2026-02-06T07:03:22.218" v="6" actId="20577"/>
        <pc:sldMkLst>
          <pc:docMk/>
          <pc:sldMk cId="0" sldId="256"/>
        </pc:sldMkLst>
        <pc:spChg chg="mod">
          <ac:chgData name="玲大 中村" userId="1a7de7d354f4b5d1" providerId="LiveId" clId="{77D6E796-5ACF-457C-9575-8A09B6203C03}" dt="2026-02-06T07:02:58.351" v="0"/>
          <ac:spMkLst>
            <pc:docMk/>
            <pc:sldMk cId="0" sldId="256"/>
            <ac:spMk id="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3:03.867" v="1"/>
          <ac:spMkLst>
            <pc:docMk/>
            <pc:sldMk cId="0" sldId="256"/>
            <ac:spMk id="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3:22.218" v="6" actId="20577"/>
          <ac:spMkLst>
            <pc:docMk/>
            <pc:sldMk cId="0" sldId="256"/>
            <ac:spMk id="8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7:05:31.380" v="32"/>
        <pc:sldMkLst>
          <pc:docMk/>
          <pc:sldMk cId="0" sldId="257"/>
        </pc:sldMkLst>
        <pc:spChg chg="mod">
          <ac:chgData name="玲大 中村" userId="1a7de7d354f4b5d1" providerId="LiveId" clId="{77D6E796-5ACF-457C-9575-8A09B6203C03}" dt="2026-02-06T07:03:47.931" v="8"/>
          <ac:spMkLst>
            <pc:docMk/>
            <pc:sldMk cId="0" sldId="257"/>
            <ac:spMk id="1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5:09.367" v="28"/>
          <ac:spMkLst>
            <pc:docMk/>
            <pc:sldMk cId="0" sldId="257"/>
            <ac:spMk id="1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5:24.056" v="31" actId="20577"/>
          <ac:spMkLst>
            <pc:docMk/>
            <pc:sldMk cId="0" sldId="257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5:31.380" v="32"/>
          <ac:spMkLst>
            <pc:docMk/>
            <pc:sldMk cId="0" sldId="257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4:44.676" v="15"/>
          <ac:spMkLst>
            <pc:docMk/>
            <pc:sldMk cId="0" sldId="257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5:14.406" v="29"/>
          <ac:spMkLst>
            <pc:docMk/>
            <pc:sldMk cId="0" sldId="257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3:53.453" v="9"/>
          <ac:spMkLst>
            <pc:docMk/>
            <pc:sldMk cId="0" sldId="257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4:12.380" v="12" actId="14100"/>
          <ac:spMkLst>
            <pc:docMk/>
            <pc:sldMk cId="0" sldId="257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4:57.617" v="27" actId="20577"/>
          <ac:spMkLst>
            <pc:docMk/>
            <pc:sldMk cId="0" sldId="257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3:59.925" v="10"/>
          <ac:spMkLst>
            <pc:docMk/>
            <pc:sldMk cId="0" sldId="257"/>
            <ac:spMk id="3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4:29.495" v="14"/>
          <ac:spMkLst>
            <pc:docMk/>
            <pc:sldMk cId="0" sldId="257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3:39.727" v="7"/>
          <ac:spMkLst>
            <pc:docMk/>
            <pc:sldMk cId="0" sldId="257"/>
            <ac:spMk id="38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7:07:22.161" v="44"/>
        <pc:sldMkLst>
          <pc:docMk/>
          <pc:sldMk cId="0" sldId="258"/>
        </pc:sldMkLst>
        <pc:spChg chg="mod">
          <ac:chgData name="玲大 中村" userId="1a7de7d354f4b5d1" providerId="LiveId" clId="{77D6E796-5ACF-457C-9575-8A09B6203C03}" dt="2026-02-06T07:06:12.803" v="34"/>
          <ac:spMkLst>
            <pc:docMk/>
            <pc:sldMk cId="0" sldId="258"/>
            <ac:spMk id="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6:32.991" v="37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7:22.161" v="44"/>
          <ac:spMkLst>
            <pc:docMk/>
            <pc:sldMk cId="0" sldId="258"/>
            <ac:spMk id="1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6:42.948" v="39" actId="2057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6:19.447" v="35"/>
          <ac:spMkLst>
            <pc:docMk/>
            <pc:sldMk cId="0" sldId="258"/>
            <ac:spMk id="1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7:02.612" v="41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7:10.465" v="42"/>
          <ac:spMkLst>
            <pc:docMk/>
            <pc:sldMk cId="0" sldId="258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7:16.207" v="43"/>
          <ac:spMkLst>
            <pc:docMk/>
            <pc:sldMk cId="0" sldId="258"/>
            <ac:spMk id="2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6:04.127" v="33"/>
          <ac:spMkLst>
            <pc:docMk/>
            <pc:sldMk cId="0" sldId="258"/>
            <ac:spMk id="37" creationId="{0FD89142-0A6D-45CE-9AA7-1424B31E9493}"/>
          </ac:spMkLst>
        </pc:spChg>
      </pc:sldChg>
      <pc:sldChg chg="modSp mod">
        <pc:chgData name="玲大 中村" userId="1a7de7d354f4b5d1" providerId="LiveId" clId="{77D6E796-5ACF-457C-9575-8A09B6203C03}" dt="2026-02-06T07:09:29.424" v="63"/>
        <pc:sldMkLst>
          <pc:docMk/>
          <pc:sldMk cId="0" sldId="259"/>
        </pc:sldMkLst>
        <pc:spChg chg="mod">
          <ac:chgData name="玲大 中村" userId="1a7de7d354f4b5d1" providerId="LiveId" clId="{77D6E796-5ACF-457C-9575-8A09B6203C03}" dt="2026-02-06T07:07:43.797" v="46"/>
          <ac:spMkLst>
            <pc:docMk/>
            <pc:sldMk cId="0" sldId="259"/>
            <ac:spMk id="2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7:58.550" v="48"/>
          <ac:spMkLst>
            <pc:docMk/>
            <pc:sldMk cId="0" sldId="259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9:20.555" v="62" actId="14100"/>
          <ac:spMkLst>
            <pc:docMk/>
            <pc:sldMk cId="0" sldId="259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7:38.377" v="45"/>
          <ac:spMkLst>
            <pc:docMk/>
            <pc:sldMk cId="0" sldId="259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9:29.424" v="63"/>
          <ac:spMkLst>
            <pc:docMk/>
            <pc:sldMk cId="0" sldId="259"/>
            <ac:spMk id="3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7:50.286" v="47"/>
          <ac:spMkLst>
            <pc:docMk/>
            <pc:sldMk cId="0" sldId="259"/>
            <ac:spMk id="3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8:04.820" v="49"/>
          <ac:spMkLst>
            <pc:docMk/>
            <pc:sldMk cId="0" sldId="259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8:43.677" v="56" actId="1076"/>
          <ac:spMkLst>
            <pc:docMk/>
            <pc:sldMk cId="0" sldId="259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8:50.759" v="57"/>
          <ac:spMkLst>
            <pc:docMk/>
            <pc:sldMk cId="0" sldId="259"/>
            <ac:spMk id="3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8:13.889" v="50"/>
          <ac:spMkLst>
            <pc:docMk/>
            <pc:sldMk cId="0" sldId="259"/>
            <ac:spMk id="3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8:26.032" v="52"/>
          <ac:spMkLst>
            <pc:docMk/>
            <pc:sldMk cId="0" sldId="259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8:56.893" v="58"/>
          <ac:spMkLst>
            <pc:docMk/>
            <pc:sldMk cId="0" sldId="259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9:03.843" v="59"/>
          <ac:spMkLst>
            <pc:docMk/>
            <pc:sldMk cId="0" sldId="259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9:12.211" v="60"/>
          <ac:spMkLst>
            <pc:docMk/>
            <pc:sldMk cId="0" sldId="259"/>
            <ac:spMk id="41" creationId="{00000000-0000-0000-0000-000000000000}"/>
          </ac:spMkLst>
        </pc:spChg>
        <pc:grpChg chg="mod">
          <ac:chgData name="玲大 中村" userId="1a7de7d354f4b5d1" providerId="LiveId" clId="{77D6E796-5ACF-457C-9575-8A09B6203C03}" dt="2026-02-06T07:08:30.900" v="54" actId="1076"/>
          <ac:grpSpMkLst>
            <pc:docMk/>
            <pc:sldMk cId="0" sldId="259"/>
            <ac:grpSpMk id="3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2-06T07:11:30.934" v="75"/>
        <pc:sldMkLst>
          <pc:docMk/>
          <pc:sldMk cId="0" sldId="260"/>
        </pc:sldMkLst>
        <pc:spChg chg="mod">
          <ac:chgData name="玲大 中村" userId="1a7de7d354f4b5d1" providerId="LiveId" clId="{77D6E796-5ACF-457C-9575-8A09B6203C03}" dt="2026-02-06T07:10:22.168" v="68"/>
          <ac:spMkLst>
            <pc:docMk/>
            <pc:sldMk cId="0" sldId="260"/>
            <ac:spMk id="1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0:07.214" v="66"/>
          <ac:spMkLst>
            <pc:docMk/>
            <pc:sldMk cId="0" sldId="260"/>
            <ac:spMk id="1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0:40.991" v="70"/>
          <ac:spMkLst>
            <pc:docMk/>
            <pc:sldMk cId="0" sldId="260"/>
            <ac:spMk id="1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0:59.950" v="72"/>
          <ac:spMkLst>
            <pc:docMk/>
            <pc:sldMk cId="0" sldId="260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1:23.250" v="74"/>
          <ac:spMkLst>
            <pc:docMk/>
            <pc:sldMk cId="0" sldId="260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1:30.934" v="75"/>
          <ac:spMkLst>
            <pc:docMk/>
            <pc:sldMk cId="0" sldId="260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0:30.796" v="69"/>
          <ac:spMkLst>
            <pc:docMk/>
            <pc:sldMk cId="0" sldId="260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0:15.355" v="67"/>
          <ac:spMkLst>
            <pc:docMk/>
            <pc:sldMk cId="0" sldId="260"/>
            <ac:spMk id="2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1:17.163" v="73"/>
          <ac:spMkLst>
            <pc:docMk/>
            <pc:sldMk cId="0" sldId="260"/>
            <ac:spMk id="2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0:49.449" v="71"/>
          <ac:spMkLst>
            <pc:docMk/>
            <pc:sldMk cId="0" sldId="260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09:46.453" v="64"/>
          <ac:spMkLst>
            <pc:docMk/>
            <pc:sldMk cId="0" sldId="260"/>
            <ac:spMk id="32" creationId="{00000000-0000-0000-0000-000000000000}"/>
          </ac:spMkLst>
        </pc:spChg>
        <pc:grpChg chg="mod">
          <ac:chgData name="玲大 中村" userId="1a7de7d354f4b5d1" providerId="LiveId" clId="{77D6E796-5ACF-457C-9575-8A09B6203C03}" dt="2026-02-06T07:09:54.301" v="65" actId="1076"/>
          <ac:grpSpMkLst>
            <pc:docMk/>
            <pc:sldMk cId="0" sldId="260"/>
            <ac:grpSpMk id="33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2-06T07:17:27.122" v="152" actId="20577"/>
        <pc:sldMkLst>
          <pc:docMk/>
          <pc:sldMk cId="0" sldId="261"/>
        </pc:sldMkLst>
        <pc:spChg chg="mod">
          <ac:chgData name="玲大 中村" userId="1a7de7d354f4b5d1" providerId="LiveId" clId="{77D6E796-5ACF-457C-9575-8A09B6203C03}" dt="2026-02-06T07:12:07.592" v="80" actId="1076"/>
          <ac:spMkLst>
            <pc:docMk/>
            <pc:sldMk cId="0" sldId="261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1:42.491" v="76"/>
          <ac:spMkLst>
            <pc:docMk/>
            <pc:sldMk cId="0" sldId="261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2:34.367" v="86" actId="20577"/>
          <ac:spMkLst>
            <pc:docMk/>
            <pc:sldMk cId="0" sldId="261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2:13.865" v="81"/>
          <ac:spMkLst>
            <pc:docMk/>
            <pc:sldMk cId="0" sldId="261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4:02.909" v="105" actId="1076"/>
          <ac:spMkLst>
            <pc:docMk/>
            <pc:sldMk cId="0" sldId="261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3:34.809" v="98" actId="20577"/>
          <ac:spMkLst>
            <pc:docMk/>
            <pc:sldMk cId="0" sldId="261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3:02.600" v="89" actId="1076"/>
          <ac:spMkLst>
            <pc:docMk/>
            <pc:sldMk cId="0" sldId="261"/>
            <ac:spMk id="4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3:59.650" v="104" actId="1076"/>
          <ac:spMkLst>
            <pc:docMk/>
            <pc:sldMk cId="0" sldId="261"/>
            <ac:spMk id="5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4:15.190" v="108" actId="20577"/>
          <ac:spMkLst>
            <pc:docMk/>
            <pc:sldMk cId="0" sldId="261"/>
            <ac:spMk id="5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5:01.072" v="114" actId="1076"/>
          <ac:spMkLst>
            <pc:docMk/>
            <pc:sldMk cId="0" sldId="261"/>
            <ac:spMk id="5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5:22.397" v="118" actId="14100"/>
          <ac:spMkLst>
            <pc:docMk/>
            <pc:sldMk cId="0" sldId="261"/>
            <ac:spMk id="5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3:50.607" v="102" actId="1076"/>
          <ac:spMkLst>
            <pc:docMk/>
            <pc:sldMk cId="0" sldId="261"/>
            <ac:spMk id="5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4:32.520" v="111" actId="1076"/>
          <ac:spMkLst>
            <pc:docMk/>
            <pc:sldMk cId="0" sldId="261"/>
            <ac:spMk id="5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7:03.238" v="143" actId="20577"/>
          <ac:spMkLst>
            <pc:docMk/>
            <pc:sldMk cId="0" sldId="261"/>
            <ac:spMk id="9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5:38.539" v="121" actId="1076"/>
          <ac:spMkLst>
            <pc:docMk/>
            <pc:sldMk cId="0" sldId="261"/>
            <ac:spMk id="9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5:46.539" v="122"/>
          <ac:spMkLst>
            <pc:docMk/>
            <pc:sldMk cId="0" sldId="261"/>
            <ac:spMk id="9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7:11.862" v="146" actId="20577"/>
          <ac:spMkLst>
            <pc:docMk/>
            <pc:sldMk cId="0" sldId="261"/>
            <ac:spMk id="9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6:38.633" v="134"/>
          <ac:spMkLst>
            <pc:docMk/>
            <pc:sldMk cId="0" sldId="261"/>
            <ac:spMk id="9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7:19.786" v="149" actId="20577"/>
          <ac:spMkLst>
            <pc:docMk/>
            <pc:sldMk cId="0" sldId="261"/>
            <ac:spMk id="9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6:43.594" v="140"/>
          <ac:spMkLst>
            <pc:docMk/>
            <pc:sldMk cId="0" sldId="261"/>
            <ac:spMk id="10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7:17:27.122" v="152" actId="20577"/>
          <ac:spMkLst>
            <pc:docMk/>
            <pc:sldMk cId="0" sldId="261"/>
            <ac:spMk id="101" creationId="{00000000-0000-0000-0000-000000000000}"/>
          </ac:spMkLst>
        </pc:spChg>
        <pc:grpChg chg="mod">
          <ac:chgData name="玲大 中村" userId="1a7de7d354f4b5d1" providerId="LiveId" clId="{77D6E796-5ACF-457C-9575-8A09B6203C03}" dt="2026-02-06T07:11:50.122" v="77" actId="1076"/>
          <ac:grpSpMkLst>
            <pc:docMk/>
            <pc:sldMk cId="0" sldId="261"/>
            <ac:grpSpMk id="7" creationId="{00000000-0000-0000-0000-000000000000}"/>
          </ac:grpSpMkLst>
        </pc:grpChg>
        <pc:grpChg chg="mod">
          <ac:chgData name="玲大 中村" userId="1a7de7d354f4b5d1" providerId="LiveId" clId="{77D6E796-5ACF-457C-9575-8A09B6203C03}" dt="2026-02-06T07:12:23.956" v="83" actId="1076"/>
          <ac:grpSpMkLst>
            <pc:docMk/>
            <pc:sldMk cId="0" sldId="261"/>
            <ac:grpSpMk id="22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DA14-8660-D94B-913C-819490047241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AFBB4-E6F8-5D49-A0CC-E8DABFD29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18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AFBB4-E6F8-5D49-A0CC-E8DABFD297F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22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50171" y="437689"/>
            <a:ext cx="990763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>
                    <a:alpha val="69804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BUSINESS PLANS</a:t>
            </a:r>
          </a:p>
        </p:txBody>
      </p:sp>
      <p:sp>
        <p:nvSpPr>
          <p:cNvPr id="4" name="AutoShape 4"/>
          <p:cNvSpPr/>
          <p:nvPr/>
        </p:nvSpPr>
        <p:spPr>
          <a:xfrm>
            <a:off x="10909399" y="1325737"/>
            <a:ext cx="737860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AutoShape 5"/>
          <p:cNvSpPr/>
          <p:nvPr/>
        </p:nvSpPr>
        <p:spPr>
          <a:xfrm>
            <a:off x="0" y="9239250"/>
            <a:ext cx="18288000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915925" y="3563016"/>
            <a:ext cx="7542275" cy="1065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株式會社〇〇〇〇〇</a:t>
            </a:r>
            <a:endParaRPr lang="en-US" sz="60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674" y="4571318"/>
            <a:ext cx="7846926" cy="2038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  <a:spcBef>
                <a:spcPct val="0"/>
              </a:spcBef>
            </a:pPr>
            <a:r>
              <a:rPr lang="ja-JP" altLang="en-US" sz="11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事業計畫書</a:t>
            </a:r>
            <a:endParaRPr lang="en-US" sz="119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09399" y="3953755"/>
            <a:ext cx="6349901" cy="265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－事業概要 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[P2]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－目的・目標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[P3]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－市場分析・策略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[P4]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－產品・服務特色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[P5]</a:t>
            </a:r>
            <a:b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ja-JP" altLang="en-US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－執行時程表</a:t>
            </a:r>
            <a:r>
              <a:rPr lang="en-US" altLang="ja-JP" sz="29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[P6]</a:t>
            </a:r>
            <a:endParaRPr lang="en-US" sz="29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7281" y="881160"/>
            <a:ext cx="8014424" cy="8898169"/>
            <a:chOff x="-20695" y="-238125"/>
            <a:chExt cx="2110795" cy="2343551"/>
          </a:xfrm>
        </p:grpSpPr>
        <p:sp>
          <p:nvSpPr>
            <p:cNvPr id="4" name="Freeform 4"/>
            <p:cNvSpPr>
              <a:spLocks/>
            </p:cNvSpPr>
            <p:nvPr/>
          </p:nvSpPr>
          <p:spPr>
            <a:xfrm>
              <a:off x="-20695" y="-77889"/>
              <a:ext cx="2110795" cy="2183315"/>
            </a:xfrm>
            <a:custGeom>
              <a:avLst/>
              <a:gdLst/>
              <a:ahLst/>
              <a:cxnLst/>
              <a:rect l="l" t="t" r="r" b="b"/>
              <a:pathLst>
                <a:path w="2090100" h="2105426">
                  <a:moveTo>
                    <a:pt x="19511" y="0"/>
                  </a:moveTo>
                  <a:lnTo>
                    <a:pt x="2070589" y="0"/>
                  </a:lnTo>
                  <a:cubicBezTo>
                    <a:pt x="2075763" y="0"/>
                    <a:pt x="2080726" y="2056"/>
                    <a:pt x="2084385" y="5715"/>
                  </a:cubicBezTo>
                  <a:cubicBezTo>
                    <a:pt x="2088044" y="9374"/>
                    <a:pt x="2090100" y="14337"/>
                    <a:pt x="2090100" y="19511"/>
                  </a:cubicBezTo>
                  <a:lnTo>
                    <a:pt x="2090100" y="2085915"/>
                  </a:lnTo>
                  <a:cubicBezTo>
                    <a:pt x="2090100" y="2096690"/>
                    <a:pt x="2081364" y="2105426"/>
                    <a:pt x="2070589" y="2105426"/>
                  </a:cubicBezTo>
                  <a:lnTo>
                    <a:pt x="19511" y="2105426"/>
                  </a:lnTo>
                  <a:cubicBezTo>
                    <a:pt x="8735" y="2105426"/>
                    <a:pt x="0" y="2096690"/>
                    <a:pt x="0" y="2085915"/>
                  </a:cubicBezTo>
                  <a:lnTo>
                    <a:pt x="0" y="19511"/>
                  </a:lnTo>
                  <a:cubicBezTo>
                    <a:pt x="0" y="8735"/>
                    <a:pt x="8735" y="0"/>
                    <a:pt x="195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2090100" cy="2343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6976" y="867706"/>
            <a:ext cx="9227351" cy="6116773"/>
            <a:chOff x="0" y="-238125"/>
            <a:chExt cx="2430249" cy="1611002"/>
          </a:xfrm>
        </p:grpSpPr>
        <p:sp>
          <p:nvSpPr>
            <p:cNvPr id="7" name="Freeform 7"/>
            <p:cNvSpPr/>
            <p:nvPr/>
          </p:nvSpPr>
          <p:spPr>
            <a:xfrm>
              <a:off x="0" y="-74346"/>
              <a:ext cx="2430249" cy="1447223"/>
            </a:xfrm>
            <a:custGeom>
              <a:avLst/>
              <a:gdLst/>
              <a:ahLst/>
              <a:cxnLst/>
              <a:rect l="l" t="t" r="r" b="b"/>
              <a:pathLst>
                <a:path w="2430249" h="1372877">
                  <a:moveTo>
                    <a:pt x="16780" y="0"/>
                  </a:moveTo>
                  <a:lnTo>
                    <a:pt x="2413469" y="0"/>
                  </a:lnTo>
                  <a:cubicBezTo>
                    <a:pt x="2422736" y="0"/>
                    <a:pt x="2430249" y="7513"/>
                    <a:pt x="2430249" y="16780"/>
                  </a:cubicBezTo>
                  <a:lnTo>
                    <a:pt x="2430249" y="1356096"/>
                  </a:lnTo>
                  <a:cubicBezTo>
                    <a:pt x="2430249" y="1360547"/>
                    <a:pt x="2428481" y="1364815"/>
                    <a:pt x="2425334" y="1367962"/>
                  </a:cubicBezTo>
                  <a:cubicBezTo>
                    <a:pt x="2422187" y="1371109"/>
                    <a:pt x="2417919" y="1372877"/>
                    <a:pt x="2413469" y="1372877"/>
                  </a:cubicBezTo>
                  <a:lnTo>
                    <a:pt x="16780" y="1372877"/>
                  </a:lnTo>
                  <a:cubicBezTo>
                    <a:pt x="12330" y="1372877"/>
                    <a:pt x="8062" y="1371109"/>
                    <a:pt x="4915" y="1367962"/>
                  </a:cubicBezTo>
                  <a:cubicBezTo>
                    <a:pt x="1768" y="1364815"/>
                    <a:pt x="0" y="1360547"/>
                    <a:pt x="0" y="1356096"/>
                  </a:cubicBezTo>
                  <a:lnTo>
                    <a:pt x="0" y="16780"/>
                  </a:lnTo>
                  <a:cubicBezTo>
                    <a:pt x="0" y="12330"/>
                    <a:pt x="1768" y="8062"/>
                    <a:pt x="4915" y="4915"/>
                  </a:cubicBezTo>
                  <a:cubicBezTo>
                    <a:pt x="8062" y="1768"/>
                    <a:pt x="12330" y="0"/>
                    <a:pt x="1678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430249" cy="1611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736976" y="7279753"/>
            <a:ext cx="9227351" cy="2486121"/>
            <a:chOff x="0" y="0"/>
            <a:chExt cx="2430249" cy="6547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0249" cy="654781"/>
            </a:xfrm>
            <a:custGeom>
              <a:avLst/>
              <a:gdLst/>
              <a:ahLst/>
              <a:cxnLst/>
              <a:rect l="l" t="t" r="r" b="b"/>
              <a:pathLst>
                <a:path w="2430249" h="654781">
                  <a:moveTo>
                    <a:pt x="16780" y="0"/>
                  </a:moveTo>
                  <a:lnTo>
                    <a:pt x="2413469" y="0"/>
                  </a:lnTo>
                  <a:cubicBezTo>
                    <a:pt x="2422736" y="0"/>
                    <a:pt x="2430249" y="7513"/>
                    <a:pt x="2430249" y="16780"/>
                  </a:cubicBezTo>
                  <a:lnTo>
                    <a:pt x="2430249" y="638001"/>
                  </a:lnTo>
                  <a:cubicBezTo>
                    <a:pt x="2430249" y="642451"/>
                    <a:pt x="2428481" y="646719"/>
                    <a:pt x="2425334" y="649866"/>
                  </a:cubicBezTo>
                  <a:cubicBezTo>
                    <a:pt x="2422187" y="653013"/>
                    <a:pt x="2417919" y="654781"/>
                    <a:pt x="2413469" y="654781"/>
                  </a:cubicBezTo>
                  <a:lnTo>
                    <a:pt x="16780" y="654781"/>
                  </a:lnTo>
                  <a:cubicBezTo>
                    <a:pt x="12330" y="654781"/>
                    <a:pt x="8062" y="653013"/>
                    <a:pt x="4915" y="649866"/>
                  </a:cubicBezTo>
                  <a:cubicBezTo>
                    <a:pt x="1768" y="646719"/>
                    <a:pt x="0" y="642451"/>
                    <a:pt x="0" y="638001"/>
                  </a:cubicBezTo>
                  <a:lnTo>
                    <a:pt x="0" y="16780"/>
                  </a:lnTo>
                  <a:cubicBezTo>
                    <a:pt x="0" y="12330"/>
                    <a:pt x="1768" y="8062"/>
                    <a:pt x="4915" y="4915"/>
                  </a:cubicBezTo>
                  <a:cubicBezTo>
                    <a:pt x="8062" y="1768"/>
                    <a:pt x="12330" y="0"/>
                    <a:pt x="1678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2430249" cy="89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5915" y="2582005"/>
            <a:ext cx="7235834" cy="549275"/>
            <a:chOff x="0" y="0"/>
            <a:chExt cx="1905734" cy="144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95914" y="5026343"/>
            <a:ext cx="159008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事業内容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3806" y="1790700"/>
            <a:ext cx="1542194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公司資訊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972313" y="1790700"/>
            <a:ext cx="4362687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zh-TW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企業願景／使命</a:t>
            </a:r>
            <a:endParaRPr lang="en-US" sz="26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03974" y="7578312"/>
            <a:ext cx="280702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拓展國家／地區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28309" y="8210071"/>
            <a:ext cx="8871256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新加坡、香港、台灣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7625" y="5782310"/>
            <a:ext cx="7187944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從事沖繩縣產食品之出口及當地銷售業務。特別以亞洲市場健康意識高漲為契機，拓展沖繩產食品之需求。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003974" y="2505790"/>
            <a:ext cx="8868169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以將沖繩豐饒食文化傳遞至全球為使命，透過高品質食品倡導健康生活方式。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95915" y="3212243"/>
            <a:ext cx="7235834" cy="549275"/>
            <a:chOff x="0" y="0"/>
            <a:chExt cx="1905734" cy="14466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95915" y="3842480"/>
            <a:ext cx="7235834" cy="549275"/>
            <a:chOff x="0" y="0"/>
            <a:chExt cx="1905734" cy="14466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05734" cy="144665"/>
            </a:xfrm>
            <a:custGeom>
              <a:avLst/>
              <a:gdLst/>
              <a:ahLst/>
              <a:cxnLst/>
              <a:rect l="l" t="t" r="r" b="b"/>
              <a:pathLst>
                <a:path w="1905734" h="144665">
                  <a:moveTo>
                    <a:pt x="12839" y="0"/>
                  </a:moveTo>
                  <a:lnTo>
                    <a:pt x="1892895" y="0"/>
                  </a:lnTo>
                  <a:cubicBezTo>
                    <a:pt x="1896300" y="0"/>
                    <a:pt x="1899566" y="1353"/>
                    <a:pt x="1901974" y="3761"/>
                  </a:cubicBezTo>
                  <a:cubicBezTo>
                    <a:pt x="1904382" y="6168"/>
                    <a:pt x="1905734" y="9434"/>
                    <a:pt x="1905734" y="12839"/>
                  </a:cubicBezTo>
                  <a:lnTo>
                    <a:pt x="1905734" y="131826"/>
                  </a:lnTo>
                  <a:cubicBezTo>
                    <a:pt x="1905734" y="135231"/>
                    <a:pt x="1904382" y="138497"/>
                    <a:pt x="1901974" y="140904"/>
                  </a:cubicBezTo>
                  <a:cubicBezTo>
                    <a:pt x="1899566" y="143312"/>
                    <a:pt x="1896300" y="144665"/>
                    <a:pt x="1892895" y="144665"/>
                  </a:cubicBezTo>
                  <a:lnTo>
                    <a:pt x="12839" y="144665"/>
                  </a:lnTo>
                  <a:cubicBezTo>
                    <a:pt x="9434" y="144665"/>
                    <a:pt x="6168" y="143312"/>
                    <a:pt x="3761" y="140904"/>
                  </a:cubicBezTo>
                  <a:cubicBezTo>
                    <a:pt x="1353" y="138497"/>
                    <a:pt x="0" y="135231"/>
                    <a:pt x="0" y="131826"/>
                  </a:cubicBezTo>
                  <a:lnTo>
                    <a:pt x="0" y="12839"/>
                  </a:lnTo>
                  <a:cubicBezTo>
                    <a:pt x="0" y="9434"/>
                    <a:pt x="1353" y="6168"/>
                    <a:pt x="3761" y="3761"/>
                  </a:cubicBezTo>
                  <a:cubicBezTo>
                    <a:pt x="6168" y="1353"/>
                    <a:pt x="9434" y="0"/>
                    <a:pt x="1283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28600"/>
              <a:ext cx="1905734" cy="373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45885" y="2667730"/>
            <a:ext cx="203256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公司名稱</a:t>
            </a:r>
            <a:r>
              <a:rPr 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　　｜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5885" y="3296063"/>
            <a:ext cx="220378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代表人姓名</a:t>
            </a:r>
            <a:r>
              <a:rPr 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　｜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45885" y="3928205"/>
            <a:ext cx="220378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設立日期</a:t>
            </a:r>
            <a:r>
              <a:rPr 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         ｜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970636" y="2667730"/>
            <a:ext cx="4725564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沖繩全球商事股份有限公司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970637" y="3297968"/>
            <a:ext cx="1753762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沖縄　太郎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970637" y="3928205"/>
            <a:ext cx="4725563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2015</a:t>
            </a: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r>
              <a:rPr lang="en-US" altLang="ja-JP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63937" y="-95992"/>
            <a:ext cx="4562553" cy="177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u="none" strike="noStrike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ABOUT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868356" y="523172"/>
            <a:ext cx="453698" cy="471979"/>
            <a:chOff x="0" y="0"/>
            <a:chExt cx="444912" cy="4628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37282" y="419100"/>
            <a:ext cx="21336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事業概要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37282" y="1493465"/>
            <a:ext cx="8609612" cy="5172199"/>
            <a:chOff x="0" y="0"/>
            <a:chExt cx="2267552" cy="13622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7552" cy="1362225"/>
            </a:xfrm>
            <a:custGeom>
              <a:avLst/>
              <a:gdLst/>
              <a:ahLst/>
              <a:cxnLst/>
              <a:rect l="l" t="t" r="r" b="b"/>
              <a:pathLst>
                <a:path w="2267552" h="1362225">
                  <a:moveTo>
                    <a:pt x="17984" y="0"/>
                  </a:moveTo>
                  <a:lnTo>
                    <a:pt x="2249568" y="0"/>
                  </a:lnTo>
                  <a:cubicBezTo>
                    <a:pt x="2254338" y="0"/>
                    <a:pt x="2258912" y="1895"/>
                    <a:pt x="2262285" y="5267"/>
                  </a:cubicBezTo>
                  <a:cubicBezTo>
                    <a:pt x="2265657" y="8640"/>
                    <a:pt x="2267552" y="13215"/>
                    <a:pt x="2267552" y="17984"/>
                  </a:cubicBezTo>
                  <a:lnTo>
                    <a:pt x="2267552" y="1344241"/>
                  </a:lnTo>
                  <a:cubicBezTo>
                    <a:pt x="2267552" y="1354173"/>
                    <a:pt x="2259500" y="1362225"/>
                    <a:pt x="2249568" y="1362225"/>
                  </a:cubicBezTo>
                  <a:lnTo>
                    <a:pt x="17984" y="1362225"/>
                  </a:lnTo>
                  <a:cubicBezTo>
                    <a:pt x="13215" y="1362225"/>
                    <a:pt x="8640" y="1360330"/>
                    <a:pt x="5267" y="1356958"/>
                  </a:cubicBezTo>
                  <a:cubicBezTo>
                    <a:pt x="1895" y="1353585"/>
                    <a:pt x="0" y="1349011"/>
                    <a:pt x="0" y="1344241"/>
                  </a:cubicBezTo>
                  <a:lnTo>
                    <a:pt x="0" y="17984"/>
                  </a:lnTo>
                  <a:cubicBezTo>
                    <a:pt x="0" y="8052"/>
                    <a:pt x="8052" y="0"/>
                    <a:pt x="1798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2267552" cy="1600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41105" y="1493465"/>
            <a:ext cx="8623222" cy="2389622"/>
            <a:chOff x="0" y="0"/>
            <a:chExt cx="2271137" cy="6293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1137" cy="629365"/>
            </a:xfrm>
            <a:custGeom>
              <a:avLst/>
              <a:gdLst/>
              <a:ahLst/>
              <a:cxnLst/>
              <a:rect l="l" t="t" r="r" b="b"/>
              <a:pathLst>
                <a:path w="2271137" h="629365">
                  <a:moveTo>
                    <a:pt x="17956" y="0"/>
                  </a:moveTo>
                  <a:lnTo>
                    <a:pt x="2253181" y="0"/>
                  </a:lnTo>
                  <a:cubicBezTo>
                    <a:pt x="2257943" y="0"/>
                    <a:pt x="2262510" y="1892"/>
                    <a:pt x="2265877" y="5259"/>
                  </a:cubicBezTo>
                  <a:cubicBezTo>
                    <a:pt x="2269245" y="8627"/>
                    <a:pt x="2271137" y="13194"/>
                    <a:pt x="2271137" y="17956"/>
                  </a:cubicBezTo>
                  <a:lnTo>
                    <a:pt x="2271137" y="611409"/>
                  </a:lnTo>
                  <a:cubicBezTo>
                    <a:pt x="2271137" y="621326"/>
                    <a:pt x="2263097" y="629365"/>
                    <a:pt x="2253181" y="629365"/>
                  </a:cubicBezTo>
                  <a:lnTo>
                    <a:pt x="17956" y="629365"/>
                  </a:lnTo>
                  <a:cubicBezTo>
                    <a:pt x="13194" y="629365"/>
                    <a:pt x="8627" y="627474"/>
                    <a:pt x="5259" y="624106"/>
                  </a:cubicBezTo>
                  <a:cubicBezTo>
                    <a:pt x="1892" y="620739"/>
                    <a:pt x="0" y="616172"/>
                    <a:pt x="0" y="611409"/>
                  </a:cubicBezTo>
                  <a:lnTo>
                    <a:pt x="0" y="17956"/>
                  </a:lnTo>
                  <a:cubicBezTo>
                    <a:pt x="0" y="13194"/>
                    <a:pt x="1892" y="8627"/>
                    <a:pt x="5259" y="5259"/>
                  </a:cubicBezTo>
                  <a:cubicBezTo>
                    <a:pt x="8627" y="1892"/>
                    <a:pt x="13194" y="0"/>
                    <a:pt x="1795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271137" cy="867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95915" y="1740985"/>
            <a:ext cx="2626028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海外拓展目的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" name="TextBox 10"/>
          <p:cNvSpPr txBox="1">
            <a:spLocks/>
          </p:cNvSpPr>
          <p:nvPr/>
        </p:nvSpPr>
        <p:spPr>
          <a:xfrm>
            <a:off x="9710197" y="1883955"/>
            <a:ext cx="360000" cy="160043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ja-JP" altLang="en-US" sz="2600" b="1" spc="234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短期目標</a:t>
            </a:r>
            <a:endParaRPr lang="en-US" sz="2600" b="1" spc="234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37282" y="7602684"/>
            <a:ext cx="17627045" cy="1837362"/>
            <a:chOff x="0" y="0"/>
            <a:chExt cx="4642514" cy="483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42514" cy="483914"/>
            </a:xfrm>
            <a:custGeom>
              <a:avLst/>
              <a:gdLst/>
              <a:ahLst/>
              <a:cxnLst/>
              <a:rect l="l" t="t" r="r" b="b"/>
              <a:pathLst>
                <a:path w="4642514" h="483914">
                  <a:moveTo>
                    <a:pt x="8784" y="0"/>
                  </a:moveTo>
                  <a:lnTo>
                    <a:pt x="4633730" y="0"/>
                  </a:lnTo>
                  <a:cubicBezTo>
                    <a:pt x="4638581" y="0"/>
                    <a:pt x="4642514" y="3933"/>
                    <a:pt x="4642514" y="8784"/>
                  </a:cubicBezTo>
                  <a:lnTo>
                    <a:pt x="4642514" y="475130"/>
                  </a:lnTo>
                  <a:cubicBezTo>
                    <a:pt x="4642514" y="477460"/>
                    <a:pt x="4641588" y="479694"/>
                    <a:pt x="4639941" y="481341"/>
                  </a:cubicBezTo>
                  <a:cubicBezTo>
                    <a:pt x="4638294" y="482989"/>
                    <a:pt x="4636060" y="483914"/>
                    <a:pt x="4633730" y="483914"/>
                  </a:cubicBezTo>
                  <a:lnTo>
                    <a:pt x="8784" y="483914"/>
                  </a:lnTo>
                  <a:cubicBezTo>
                    <a:pt x="3933" y="483914"/>
                    <a:pt x="0" y="479981"/>
                    <a:pt x="0" y="475130"/>
                  </a:cubicBezTo>
                  <a:lnTo>
                    <a:pt x="0" y="8784"/>
                  </a:lnTo>
                  <a:cubicBezTo>
                    <a:pt x="0" y="6454"/>
                    <a:pt x="925" y="4220"/>
                    <a:pt x="2573" y="2573"/>
                  </a:cubicBezTo>
                  <a:cubicBezTo>
                    <a:pt x="4220" y="925"/>
                    <a:pt x="6454" y="0"/>
                    <a:pt x="878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38125"/>
              <a:ext cx="4642514" cy="722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5915" y="8374209"/>
            <a:ext cx="16983889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新加坡市場佔有率達</a:t>
            </a: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5%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，三年後銷售額達</a:t>
            </a: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億日圓。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574629" y="1862776"/>
            <a:ext cx="7215789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於新加坡簽訂當地合作夥伴合約，</a:t>
            </a:r>
            <a:b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首年度達成</a:t>
            </a: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1,500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萬日圓銷售額。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5915" y="2406537"/>
            <a:ext cx="8035590" cy="140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透過沖繩產食品的出口及當地銷售開拓新市場，實現收益基礎多元化。尤其在健康意識高漲的背景下，藉由擴大亞洲市場對沖繩產食品的需求，提升品牌價值並實現永續成長。同時透過取得當地市場份額，為沖繩經濟注入活力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341105" y="4276043"/>
            <a:ext cx="8623222" cy="2389622"/>
            <a:chOff x="0" y="0"/>
            <a:chExt cx="2271137" cy="6293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71137" cy="629365"/>
            </a:xfrm>
            <a:custGeom>
              <a:avLst/>
              <a:gdLst/>
              <a:ahLst/>
              <a:cxnLst/>
              <a:rect l="l" t="t" r="r" b="b"/>
              <a:pathLst>
                <a:path w="2271137" h="629365">
                  <a:moveTo>
                    <a:pt x="17956" y="0"/>
                  </a:moveTo>
                  <a:lnTo>
                    <a:pt x="2253181" y="0"/>
                  </a:lnTo>
                  <a:cubicBezTo>
                    <a:pt x="2257943" y="0"/>
                    <a:pt x="2262510" y="1892"/>
                    <a:pt x="2265877" y="5259"/>
                  </a:cubicBezTo>
                  <a:cubicBezTo>
                    <a:pt x="2269245" y="8627"/>
                    <a:pt x="2271137" y="13194"/>
                    <a:pt x="2271137" y="17956"/>
                  </a:cubicBezTo>
                  <a:lnTo>
                    <a:pt x="2271137" y="611409"/>
                  </a:lnTo>
                  <a:cubicBezTo>
                    <a:pt x="2271137" y="621326"/>
                    <a:pt x="2263097" y="629365"/>
                    <a:pt x="2253181" y="629365"/>
                  </a:cubicBezTo>
                  <a:lnTo>
                    <a:pt x="17956" y="629365"/>
                  </a:lnTo>
                  <a:cubicBezTo>
                    <a:pt x="13194" y="629365"/>
                    <a:pt x="8627" y="627474"/>
                    <a:pt x="5259" y="624106"/>
                  </a:cubicBezTo>
                  <a:cubicBezTo>
                    <a:pt x="1892" y="620739"/>
                    <a:pt x="0" y="616172"/>
                    <a:pt x="0" y="611409"/>
                  </a:cubicBezTo>
                  <a:lnTo>
                    <a:pt x="0" y="17956"/>
                  </a:lnTo>
                  <a:cubicBezTo>
                    <a:pt x="0" y="13194"/>
                    <a:pt x="1892" y="8627"/>
                    <a:pt x="5259" y="5259"/>
                  </a:cubicBezTo>
                  <a:cubicBezTo>
                    <a:pt x="8627" y="1892"/>
                    <a:pt x="13194" y="0"/>
                    <a:pt x="1795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38125"/>
              <a:ext cx="2271137" cy="867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659653" y="4666169"/>
            <a:ext cx="360000" cy="160043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 algn="dist">
              <a:spcBef>
                <a:spcPct val="0"/>
              </a:spcBef>
            </a:pPr>
            <a:r>
              <a:rPr lang="ja-JP" altLang="en-US" sz="2600" b="1" spc="234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長期目標</a:t>
            </a:r>
            <a:endParaRPr lang="en-US" sz="2600" b="1" u="none" strike="noStrike" spc="234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514952" y="4645353"/>
            <a:ext cx="7275466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三年內拓展至亞洲五國，目標總銷售額達</a:t>
            </a: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億日圓。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0267302" y="1788610"/>
            <a:ext cx="0" cy="1799332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3" name="AutoShape 23"/>
          <p:cNvSpPr/>
          <p:nvPr/>
        </p:nvSpPr>
        <p:spPr>
          <a:xfrm>
            <a:off x="10267302" y="4571187"/>
            <a:ext cx="0" cy="1799332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695914" y="7838566"/>
            <a:ext cx="300202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具體數值目標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402424" y="-60499"/>
            <a:ext cx="3885576" cy="177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u="none" strike="noStrike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GOAL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321943" y="546196"/>
            <a:ext cx="453698" cy="471979"/>
            <a:chOff x="0" y="0"/>
            <a:chExt cx="444912" cy="46283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7" name="TextBox 30">
            <a:extLst>
              <a:ext uri="{FF2B5EF4-FFF2-40B4-BE49-F238E27FC236}">
                <a16:creationId xmlns:a16="http://schemas.microsoft.com/office/drawing/2014/main" id="{0FD89142-0A6D-45CE-9AA7-1424B31E9493}"/>
              </a:ext>
            </a:extLst>
          </p:cNvPr>
          <p:cNvSpPr txBox="1"/>
          <p:nvPr/>
        </p:nvSpPr>
        <p:spPr>
          <a:xfrm>
            <a:off x="337282" y="419100"/>
            <a:ext cx="37338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目的・目標</a:t>
            </a:r>
            <a:endParaRPr lang="en-US" altLang="ja-JP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3673" y="1502990"/>
            <a:ext cx="17640655" cy="4637861"/>
            <a:chOff x="0" y="0"/>
            <a:chExt cx="4646098" cy="1221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6099" cy="1221494"/>
            </a:xfrm>
            <a:custGeom>
              <a:avLst/>
              <a:gdLst/>
              <a:ahLst/>
              <a:cxnLst/>
              <a:rect l="l" t="t" r="r" b="b"/>
              <a:pathLst>
                <a:path w="4646099" h="1221494">
                  <a:moveTo>
                    <a:pt x="8777" y="0"/>
                  </a:moveTo>
                  <a:lnTo>
                    <a:pt x="4637321" y="0"/>
                  </a:lnTo>
                  <a:cubicBezTo>
                    <a:pt x="4642169" y="0"/>
                    <a:pt x="4646099" y="3930"/>
                    <a:pt x="4646099" y="8777"/>
                  </a:cubicBezTo>
                  <a:lnTo>
                    <a:pt x="4646099" y="1212717"/>
                  </a:lnTo>
                  <a:cubicBezTo>
                    <a:pt x="4646099" y="1217565"/>
                    <a:pt x="4642169" y="1221494"/>
                    <a:pt x="4637321" y="1221494"/>
                  </a:cubicBezTo>
                  <a:lnTo>
                    <a:pt x="8777" y="1221494"/>
                  </a:lnTo>
                  <a:cubicBezTo>
                    <a:pt x="3930" y="1221494"/>
                    <a:pt x="0" y="1217565"/>
                    <a:pt x="0" y="1212717"/>
                  </a:cubicBezTo>
                  <a:lnTo>
                    <a:pt x="0" y="8777"/>
                  </a:lnTo>
                  <a:cubicBezTo>
                    <a:pt x="0" y="3930"/>
                    <a:pt x="3930" y="0"/>
                    <a:pt x="87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4646098" cy="1459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3673" y="5484370"/>
            <a:ext cx="8082249" cy="4399164"/>
            <a:chOff x="0" y="-238125"/>
            <a:chExt cx="2128658" cy="1158627"/>
          </a:xfrm>
        </p:grpSpPr>
        <p:sp>
          <p:nvSpPr>
            <p:cNvPr id="7" name="Freeform 7"/>
            <p:cNvSpPr/>
            <p:nvPr/>
          </p:nvSpPr>
          <p:spPr>
            <a:xfrm>
              <a:off x="0" y="122026"/>
              <a:ext cx="2128658" cy="798476"/>
            </a:xfrm>
            <a:custGeom>
              <a:avLst/>
              <a:gdLst/>
              <a:ahLst/>
              <a:cxnLst/>
              <a:rect l="l" t="t" r="r" b="b"/>
              <a:pathLst>
                <a:path w="2128658" h="920502">
                  <a:moveTo>
                    <a:pt x="19158" y="0"/>
                  </a:moveTo>
                  <a:lnTo>
                    <a:pt x="2109501" y="0"/>
                  </a:lnTo>
                  <a:cubicBezTo>
                    <a:pt x="2120081" y="0"/>
                    <a:pt x="2128658" y="8577"/>
                    <a:pt x="2128658" y="19158"/>
                  </a:cubicBezTo>
                  <a:lnTo>
                    <a:pt x="2128658" y="901345"/>
                  </a:lnTo>
                  <a:cubicBezTo>
                    <a:pt x="2128658" y="911925"/>
                    <a:pt x="2120081" y="920502"/>
                    <a:pt x="2109501" y="920502"/>
                  </a:cubicBezTo>
                  <a:lnTo>
                    <a:pt x="19158" y="920502"/>
                  </a:lnTo>
                  <a:cubicBezTo>
                    <a:pt x="8577" y="920502"/>
                    <a:pt x="0" y="911925"/>
                    <a:pt x="0" y="901345"/>
                  </a:cubicBezTo>
                  <a:lnTo>
                    <a:pt x="0" y="19158"/>
                  </a:lnTo>
                  <a:cubicBezTo>
                    <a:pt x="0" y="8577"/>
                    <a:pt x="8577" y="0"/>
                    <a:pt x="1915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2128658" cy="1158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65287" y="5484370"/>
            <a:ext cx="8082249" cy="4399164"/>
            <a:chOff x="0" y="-238125"/>
            <a:chExt cx="2128658" cy="1158627"/>
          </a:xfrm>
        </p:grpSpPr>
        <p:sp>
          <p:nvSpPr>
            <p:cNvPr id="10" name="Freeform 10"/>
            <p:cNvSpPr/>
            <p:nvPr/>
          </p:nvSpPr>
          <p:spPr>
            <a:xfrm>
              <a:off x="0" y="122026"/>
              <a:ext cx="2128658" cy="798476"/>
            </a:xfrm>
            <a:custGeom>
              <a:avLst/>
              <a:gdLst/>
              <a:ahLst/>
              <a:cxnLst/>
              <a:rect l="l" t="t" r="r" b="b"/>
              <a:pathLst>
                <a:path w="2128658" h="920502">
                  <a:moveTo>
                    <a:pt x="19158" y="0"/>
                  </a:moveTo>
                  <a:lnTo>
                    <a:pt x="2109501" y="0"/>
                  </a:lnTo>
                  <a:cubicBezTo>
                    <a:pt x="2120081" y="0"/>
                    <a:pt x="2128658" y="8577"/>
                    <a:pt x="2128658" y="19158"/>
                  </a:cubicBezTo>
                  <a:lnTo>
                    <a:pt x="2128658" y="901345"/>
                  </a:lnTo>
                  <a:cubicBezTo>
                    <a:pt x="2128658" y="911925"/>
                    <a:pt x="2120081" y="920502"/>
                    <a:pt x="2109501" y="920502"/>
                  </a:cubicBezTo>
                  <a:lnTo>
                    <a:pt x="19158" y="920502"/>
                  </a:lnTo>
                  <a:cubicBezTo>
                    <a:pt x="8577" y="920502"/>
                    <a:pt x="0" y="911925"/>
                    <a:pt x="0" y="901345"/>
                  </a:cubicBezTo>
                  <a:lnTo>
                    <a:pt x="0" y="19158"/>
                  </a:lnTo>
                  <a:cubicBezTo>
                    <a:pt x="0" y="8577"/>
                    <a:pt x="8577" y="0"/>
                    <a:pt x="19158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2128658" cy="1158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40985" y="5306601"/>
            <a:ext cx="14391861" cy="549275"/>
            <a:chOff x="0" y="0"/>
            <a:chExt cx="3790449" cy="144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90449" cy="144665"/>
            </a:xfrm>
            <a:custGeom>
              <a:avLst/>
              <a:gdLst/>
              <a:ahLst/>
              <a:cxnLst/>
              <a:rect l="l" t="t" r="r" b="b"/>
              <a:pathLst>
                <a:path w="3790449" h="144665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138210"/>
                  </a:lnTo>
                  <a:cubicBezTo>
                    <a:pt x="3790449" y="141775"/>
                    <a:pt x="3787559" y="144665"/>
                    <a:pt x="3783993" y="144665"/>
                  </a:cubicBezTo>
                  <a:lnTo>
                    <a:pt x="6455" y="144665"/>
                  </a:lnTo>
                  <a:cubicBezTo>
                    <a:pt x="2890" y="144665"/>
                    <a:pt x="0" y="141775"/>
                    <a:pt x="0" y="138210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38125"/>
              <a:ext cx="3790449" cy="382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40985" y="2686950"/>
            <a:ext cx="14391861" cy="549275"/>
            <a:chOff x="0" y="0"/>
            <a:chExt cx="3790449" cy="1446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0449" cy="144665"/>
            </a:xfrm>
            <a:custGeom>
              <a:avLst/>
              <a:gdLst/>
              <a:ahLst/>
              <a:cxnLst/>
              <a:rect l="l" t="t" r="r" b="b"/>
              <a:pathLst>
                <a:path w="3790449" h="144665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138210"/>
                  </a:lnTo>
                  <a:cubicBezTo>
                    <a:pt x="3790449" y="141775"/>
                    <a:pt x="3787559" y="144665"/>
                    <a:pt x="3783993" y="144665"/>
                  </a:cubicBezTo>
                  <a:lnTo>
                    <a:pt x="6455" y="144665"/>
                  </a:lnTo>
                  <a:cubicBezTo>
                    <a:pt x="2890" y="144665"/>
                    <a:pt x="0" y="141775"/>
                    <a:pt x="0" y="138210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38125"/>
              <a:ext cx="3790449" cy="382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280058" y="571500"/>
            <a:ext cx="453698" cy="471979"/>
            <a:chOff x="0" y="0"/>
            <a:chExt cx="444912" cy="4628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240985" y="3397919"/>
            <a:ext cx="14391861" cy="549275"/>
            <a:chOff x="0" y="0"/>
            <a:chExt cx="3790449" cy="1446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90449" cy="144665"/>
            </a:xfrm>
            <a:custGeom>
              <a:avLst/>
              <a:gdLst/>
              <a:ahLst/>
              <a:cxnLst/>
              <a:rect l="l" t="t" r="r" b="b"/>
              <a:pathLst>
                <a:path w="3790449" h="144665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138210"/>
                  </a:lnTo>
                  <a:cubicBezTo>
                    <a:pt x="3790449" y="141775"/>
                    <a:pt x="3787559" y="144665"/>
                    <a:pt x="3783993" y="144665"/>
                  </a:cubicBezTo>
                  <a:lnTo>
                    <a:pt x="6455" y="144665"/>
                  </a:lnTo>
                  <a:cubicBezTo>
                    <a:pt x="2890" y="144665"/>
                    <a:pt x="0" y="141775"/>
                    <a:pt x="0" y="138210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38125"/>
              <a:ext cx="3790449" cy="382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240985" y="4103541"/>
            <a:ext cx="14391861" cy="1041134"/>
            <a:chOff x="0" y="0"/>
            <a:chExt cx="3790449" cy="27420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90449" cy="274208"/>
            </a:xfrm>
            <a:custGeom>
              <a:avLst/>
              <a:gdLst/>
              <a:ahLst/>
              <a:cxnLst/>
              <a:rect l="l" t="t" r="r" b="b"/>
              <a:pathLst>
                <a:path w="3790449" h="274208">
                  <a:moveTo>
                    <a:pt x="6455" y="0"/>
                  </a:moveTo>
                  <a:lnTo>
                    <a:pt x="3783993" y="0"/>
                  </a:lnTo>
                  <a:cubicBezTo>
                    <a:pt x="3787559" y="0"/>
                    <a:pt x="3790449" y="2890"/>
                    <a:pt x="3790449" y="6455"/>
                  </a:cubicBezTo>
                  <a:lnTo>
                    <a:pt x="3790449" y="267753"/>
                  </a:lnTo>
                  <a:cubicBezTo>
                    <a:pt x="3790449" y="271318"/>
                    <a:pt x="3787559" y="274208"/>
                    <a:pt x="3783993" y="274208"/>
                  </a:cubicBezTo>
                  <a:lnTo>
                    <a:pt x="6455" y="274208"/>
                  </a:lnTo>
                  <a:cubicBezTo>
                    <a:pt x="2890" y="274208"/>
                    <a:pt x="0" y="271318"/>
                    <a:pt x="0" y="267753"/>
                  </a:cubicBezTo>
                  <a:lnTo>
                    <a:pt x="0" y="6455"/>
                  </a:lnTo>
                  <a:cubicBezTo>
                    <a:pt x="0" y="2890"/>
                    <a:pt x="2890" y="0"/>
                    <a:pt x="6455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38125"/>
              <a:ext cx="3790449" cy="512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95915" y="1871531"/>
            <a:ext cx="159008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市場調查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62574" y="2772675"/>
            <a:ext cx="1104904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新加坡有機食品市場規模截至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2023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年約達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500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億日圓，預計每年成長率為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5%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40608" y="7040252"/>
            <a:ext cx="1423672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策略規劃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37282" y="419100"/>
            <a:ext cx="37338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市場分析・策略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985895" y="-114300"/>
            <a:ext cx="11992041" cy="177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MARKET ANALYSIS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81603" y="7646537"/>
            <a:ext cx="7451243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依據市場分析結果，明確闡述企業商品與服務的佈局方針。提出建立競爭優勢、定價策略、通路開發等具體行動方案。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5914" y="2772675"/>
            <a:ext cx="1209085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市場調查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5915" y="3483644"/>
            <a:ext cx="221358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目標客群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95915" y="4275199"/>
            <a:ext cx="221358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競爭對手分析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95915" y="5392326"/>
            <a:ext cx="2531462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當地消費者需求</a:t>
            </a:r>
            <a:endParaRPr lang="en-US" sz="20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462574" y="3483644"/>
            <a:ext cx="1398816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25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至</a:t>
            </a: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45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歲注重健康的富裕女性族群，尤以辦公室工作者及高收入家庭主婦為主要目標客群。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462574" y="4284384"/>
            <a:ext cx="13988163" cy="33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A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公司（有機食品專業連鎖店）、</a:t>
            </a:r>
            <a:r>
              <a:rPr lang="en-US" altLang="zh-TW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B</a:t>
            </a:r>
            <a:r>
              <a:rPr lang="zh-TW" altLang="en-US" sz="2000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公司（擅長線上銷售的在地企業）</a:t>
            </a:r>
            <a:endParaRPr lang="ja-JP" alt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462574" y="5392326"/>
            <a:ext cx="13682426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隨著健康意識提升，日本有機食品需求增長，消費者特別重視安全性與高品質。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698598" y="7040252"/>
            <a:ext cx="158740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市場分析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95915" y="7646537"/>
            <a:ext cx="7410367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基於數據與調查結果，分析市場動向、成長潛力、現存課題及商機。預測事業發展前景，釐清風險與契機。</a:t>
            </a: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42" name="Group 42"/>
          <p:cNvGrpSpPr/>
          <p:nvPr/>
        </p:nvGrpSpPr>
        <p:grpSpPr>
          <a:xfrm rot="-5400000">
            <a:off x="8531030" y="8187731"/>
            <a:ext cx="1359295" cy="570255"/>
            <a:chOff x="0" y="0"/>
            <a:chExt cx="593109" cy="21880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93109" cy="218806"/>
            </a:xfrm>
            <a:custGeom>
              <a:avLst/>
              <a:gdLst/>
              <a:ahLst/>
              <a:cxnLst/>
              <a:rect l="l" t="t" r="r" b="b"/>
              <a:pathLst>
                <a:path w="593109" h="218806">
                  <a:moveTo>
                    <a:pt x="296555" y="218806"/>
                  </a:moveTo>
                  <a:lnTo>
                    <a:pt x="593109" y="0"/>
                  </a:lnTo>
                  <a:lnTo>
                    <a:pt x="0" y="0"/>
                  </a:lnTo>
                  <a:lnTo>
                    <a:pt x="296555" y="218806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92673" y="-222496"/>
              <a:ext cx="407763" cy="339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3673" y="1493465"/>
            <a:ext cx="17640655" cy="8423241"/>
            <a:chOff x="0" y="0"/>
            <a:chExt cx="4646098" cy="2218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6099" cy="2218467"/>
            </a:xfrm>
            <a:custGeom>
              <a:avLst/>
              <a:gdLst/>
              <a:ahLst/>
              <a:cxnLst/>
              <a:rect l="l" t="t" r="r" b="b"/>
              <a:pathLst>
                <a:path w="4646099" h="2218467">
                  <a:moveTo>
                    <a:pt x="8777" y="0"/>
                  </a:moveTo>
                  <a:lnTo>
                    <a:pt x="4637321" y="0"/>
                  </a:lnTo>
                  <a:cubicBezTo>
                    <a:pt x="4642169" y="0"/>
                    <a:pt x="4646099" y="3930"/>
                    <a:pt x="4646099" y="8777"/>
                  </a:cubicBezTo>
                  <a:lnTo>
                    <a:pt x="4646099" y="2209689"/>
                  </a:lnTo>
                  <a:cubicBezTo>
                    <a:pt x="4646099" y="2214537"/>
                    <a:pt x="4642169" y="2218467"/>
                    <a:pt x="4637321" y="2218467"/>
                  </a:cubicBezTo>
                  <a:lnTo>
                    <a:pt x="8777" y="2218467"/>
                  </a:lnTo>
                  <a:cubicBezTo>
                    <a:pt x="3930" y="2218467"/>
                    <a:pt x="0" y="2214537"/>
                    <a:pt x="0" y="2209689"/>
                  </a:cubicBezTo>
                  <a:lnTo>
                    <a:pt x="0" y="8777"/>
                  </a:lnTo>
                  <a:cubicBezTo>
                    <a:pt x="0" y="3930"/>
                    <a:pt x="3930" y="0"/>
                    <a:pt x="87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4646098" cy="2456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5915" y="3867755"/>
            <a:ext cx="16896169" cy="1466871"/>
            <a:chOff x="0" y="0"/>
            <a:chExt cx="4450020" cy="3863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50020" cy="386336"/>
            </a:xfrm>
            <a:custGeom>
              <a:avLst/>
              <a:gdLst/>
              <a:ahLst/>
              <a:cxnLst/>
              <a:rect l="l" t="t" r="r" b="b"/>
              <a:pathLst>
                <a:path w="4450020" h="386336">
                  <a:moveTo>
                    <a:pt x="9164" y="0"/>
                  </a:moveTo>
                  <a:lnTo>
                    <a:pt x="4440856" y="0"/>
                  </a:lnTo>
                  <a:cubicBezTo>
                    <a:pt x="4445917" y="0"/>
                    <a:pt x="4450020" y="4103"/>
                    <a:pt x="4450020" y="9164"/>
                  </a:cubicBezTo>
                  <a:lnTo>
                    <a:pt x="4450020" y="377172"/>
                  </a:lnTo>
                  <a:cubicBezTo>
                    <a:pt x="4450020" y="382233"/>
                    <a:pt x="4445917" y="386336"/>
                    <a:pt x="4440856" y="386336"/>
                  </a:cubicBezTo>
                  <a:lnTo>
                    <a:pt x="9164" y="386336"/>
                  </a:lnTo>
                  <a:cubicBezTo>
                    <a:pt x="4103" y="386336"/>
                    <a:pt x="0" y="382233"/>
                    <a:pt x="0" y="377172"/>
                  </a:cubicBezTo>
                  <a:lnTo>
                    <a:pt x="0" y="9164"/>
                  </a:lnTo>
                  <a:cubicBezTo>
                    <a:pt x="0" y="4103"/>
                    <a:pt x="4103" y="0"/>
                    <a:pt x="9164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38125"/>
              <a:ext cx="4450020" cy="624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5915" y="8604534"/>
            <a:ext cx="16896169" cy="1018570"/>
            <a:chOff x="0" y="0"/>
            <a:chExt cx="4450020" cy="2682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50020" cy="268265"/>
            </a:xfrm>
            <a:custGeom>
              <a:avLst/>
              <a:gdLst/>
              <a:ahLst/>
              <a:cxnLst/>
              <a:rect l="l" t="t" r="r" b="b"/>
              <a:pathLst>
                <a:path w="4450020" h="268265">
                  <a:moveTo>
                    <a:pt x="9164" y="0"/>
                  </a:moveTo>
                  <a:lnTo>
                    <a:pt x="4440856" y="0"/>
                  </a:lnTo>
                  <a:cubicBezTo>
                    <a:pt x="4445917" y="0"/>
                    <a:pt x="4450020" y="4103"/>
                    <a:pt x="4450020" y="9164"/>
                  </a:cubicBezTo>
                  <a:lnTo>
                    <a:pt x="4450020" y="259101"/>
                  </a:lnTo>
                  <a:cubicBezTo>
                    <a:pt x="4450020" y="264162"/>
                    <a:pt x="4445917" y="268265"/>
                    <a:pt x="4440856" y="268265"/>
                  </a:cubicBezTo>
                  <a:lnTo>
                    <a:pt x="9164" y="268265"/>
                  </a:lnTo>
                  <a:cubicBezTo>
                    <a:pt x="4103" y="268265"/>
                    <a:pt x="0" y="264162"/>
                    <a:pt x="0" y="259101"/>
                  </a:cubicBezTo>
                  <a:lnTo>
                    <a:pt x="0" y="9164"/>
                  </a:lnTo>
                  <a:cubicBezTo>
                    <a:pt x="0" y="4103"/>
                    <a:pt x="4103" y="0"/>
                    <a:pt x="9164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38125"/>
              <a:ext cx="4450020" cy="506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5915" y="2322292"/>
            <a:ext cx="16896169" cy="630428"/>
            <a:chOff x="0" y="0"/>
            <a:chExt cx="4450020" cy="1660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50020" cy="166039"/>
            </a:xfrm>
            <a:custGeom>
              <a:avLst/>
              <a:gdLst/>
              <a:ahLst/>
              <a:cxnLst/>
              <a:rect l="l" t="t" r="r" b="b"/>
              <a:pathLst>
                <a:path w="4450020" h="166039">
                  <a:moveTo>
                    <a:pt x="9164" y="0"/>
                  </a:moveTo>
                  <a:lnTo>
                    <a:pt x="4440856" y="0"/>
                  </a:lnTo>
                  <a:cubicBezTo>
                    <a:pt x="4445917" y="0"/>
                    <a:pt x="4450020" y="4103"/>
                    <a:pt x="4450020" y="9164"/>
                  </a:cubicBezTo>
                  <a:lnTo>
                    <a:pt x="4450020" y="156875"/>
                  </a:lnTo>
                  <a:cubicBezTo>
                    <a:pt x="4450020" y="161936"/>
                    <a:pt x="4445917" y="166039"/>
                    <a:pt x="4440856" y="166039"/>
                  </a:cubicBezTo>
                  <a:lnTo>
                    <a:pt x="9164" y="166039"/>
                  </a:lnTo>
                  <a:cubicBezTo>
                    <a:pt x="4103" y="166039"/>
                    <a:pt x="0" y="161936"/>
                    <a:pt x="0" y="156875"/>
                  </a:cubicBezTo>
                  <a:lnTo>
                    <a:pt x="0" y="9164"/>
                  </a:lnTo>
                  <a:cubicBezTo>
                    <a:pt x="0" y="4103"/>
                    <a:pt x="4103" y="0"/>
                    <a:pt x="9164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38125"/>
              <a:ext cx="4450020" cy="404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43806" y="3238470"/>
            <a:ext cx="382819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產品・服務概要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3806" y="1724211"/>
            <a:ext cx="283759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產品・服務名稱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43806" y="5974641"/>
            <a:ext cx="88929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ja-JP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特色</a:t>
            </a:r>
            <a:endParaRPr lang="en-US" sz="26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815523" y="5941621"/>
            <a:ext cx="2610658" cy="895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zh-TW" altLang="en-US" sz="2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與競爭產品的差異化優勢</a:t>
            </a:r>
            <a:endParaRPr lang="en-US" sz="26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3806" y="7975248"/>
            <a:ext cx="5540022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針對當地市場的客製化內容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1041" y="8688369"/>
            <a:ext cx="16632921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說明如何依據當地文化與消費者需求調整產品服務。呈現反映當地市場特色之改良要點。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1724" y="3968750"/>
            <a:ext cx="16430607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ja-JP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推廣沖繩縣產有機草本茶「</a:t>
            </a:r>
            <a:r>
              <a:rPr lang="en-US" altLang="ja-JP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Okinawa Pure Tea</a:t>
            </a:r>
            <a:r>
              <a:rPr lang="ja-JP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」。採用無農藥・無添加製程，專供高級飯店及咖啡廳使用。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28974" y="2467127"/>
            <a:ext cx="10755070" cy="33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Okinawa Pure Tea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1524543" y="5817796"/>
            <a:ext cx="6067542" cy="1852653"/>
            <a:chOff x="0" y="0"/>
            <a:chExt cx="1598036" cy="48794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98036" cy="487941"/>
            </a:xfrm>
            <a:custGeom>
              <a:avLst/>
              <a:gdLst/>
              <a:ahLst/>
              <a:cxnLst/>
              <a:rect l="l" t="t" r="r" b="b"/>
              <a:pathLst>
                <a:path w="1598036" h="487941">
                  <a:moveTo>
                    <a:pt x="25519" y="0"/>
                  </a:moveTo>
                  <a:lnTo>
                    <a:pt x="1572517" y="0"/>
                  </a:lnTo>
                  <a:cubicBezTo>
                    <a:pt x="1586610" y="0"/>
                    <a:pt x="1598036" y="11425"/>
                    <a:pt x="1598036" y="25519"/>
                  </a:cubicBezTo>
                  <a:lnTo>
                    <a:pt x="1598036" y="462422"/>
                  </a:lnTo>
                  <a:cubicBezTo>
                    <a:pt x="1598036" y="476516"/>
                    <a:pt x="1586610" y="487941"/>
                    <a:pt x="1572517" y="487941"/>
                  </a:cubicBezTo>
                  <a:lnTo>
                    <a:pt x="25519" y="487941"/>
                  </a:lnTo>
                  <a:cubicBezTo>
                    <a:pt x="11425" y="487941"/>
                    <a:pt x="0" y="476516"/>
                    <a:pt x="0" y="462422"/>
                  </a:cubicBezTo>
                  <a:lnTo>
                    <a:pt x="0" y="25519"/>
                  </a:lnTo>
                  <a:cubicBezTo>
                    <a:pt x="0" y="11425"/>
                    <a:pt x="11425" y="0"/>
                    <a:pt x="2551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38125"/>
              <a:ext cx="1598036" cy="726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684044" y="5913046"/>
            <a:ext cx="5809679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相較競品，本產品採用</a:t>
            </a:r>
            <a:r>
              <a:rPr lang="en-US" altLang="zh-TW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100%</a:t>
            </a: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沖繩產原料、具備高品質香氣與風味、採用環保包裝，以環保品牌形象實現差異化。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808386" y="5812219"/>
            <a:ext cx="6067542" cy="1852653"/>
            <a:chOff x="0" y="0"/>
            <a:chExt cx="1598036" cy="4879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98036" cy="487941"/>
            </a:xfrm>
            <a:custGeom>
              <a:avLst/>
              <a:gdLst/>
              <a:ahLst/>
              <a:cxnLst/>
              <a:rect l="l" t="t" r="r" b="b"/>
              <a:pathLst>
                <a:path w="1598036" h="487941">
                  <a:moveTo>
                    <a:pt x="25519" y="0"/>
                  </a:moveTo>
                  <a:lnTo>
                    <a:pt x="1572517" y="0"/>
                  </a:lnTo>
                  <a:cubicBezTo>
                    <a:pt x="1586610" y="0"/>
                    <a:pt x="1598036" y="11425"/>
                    <a:pt x="1598036" y="25519"/>
                  </a:cubicBezTo>
                  <a:lnTo>
                    <a:pt x="1598036" y="462422"/>
                  </a:lnTo>
                  <a:cubicBezTo>
                    <a:pt x="1598036" y="476516"/>
                    <a:pt x="1586610" y="487941"/>
                    <a:pt x="1572517" y="487941"/>
                  </a:cubicBezTo>
                  <a:lnTo>
                    <a:pt x="25519" y="487941"/>
                  </a:lnTo>
                  <a:cubicBezTo>
                    <a:pt x="11425" y="487941"/>
                    <a:pt x="0" y="476516"/>
                    <a:pt x="0" y="462422"/>
                  </a:cubicBezTo>
                  <a:lnTo>
                    <a:pt x="0" y="25519"/>
                  </a:lnTo>
                  <a:cubicBezTo>
                    <a:pt x="0" y="11425"/>
                    <a:pt x="11425" y="0"/>
                    <a:pt x="2551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38125"/>
              <a:ext cx="1598036" cy="726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031119" y="5932910"/>
            <a:ext cx="5749026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記載產品或服務在特性、技術、設計、功能等方面的獨特性。</a:t>
            </a:r>
            <a:endParaRPr lang="en-US" altLang="ja-JP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208191" y="-134704"/>
            <a:ext cx="6761386" cy="177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515"/>
              </a:lnSpc>
              <a:spcBef>
                <a:spcPct val="0"/>
              </a:spcBef>
            </a:pPr>
            <a:r>
              <a:rPr lang="en-US" sz="10368" b="1" u="none" strike="noStrike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FEATURES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7282" y="419046"/>
            <a:ext cx="53340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產品・服務特色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4678783" y="538316"/>
            <a:ext cx="453698" cy="471979"/>
            <a:chOff x="0" y="0"/>
            <a:chExt cx="444912" cy="46283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3673" y="1493465"/>
            <a:ext cx="4262539" cy="915866"/>
            <a:chOff x="0" y="0"/>
            <a:chExt cx="1122644" cy="241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981737" y="-114300"/>
            <a:ext cx="6987927" cy="177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4515"/>
              </a:lnSpc>
              <a:spcBef>
                <a:spcPct val="0"/>
              </a:spcBef>
            </a:pPr>
            <a:r>
              <a:rPr lang="en-US" sz="10368" b="1" dirty="0">
                <a:solidFill>
                  <a:srgbClr val="FFFFFF">
                    <a:alpha val="19608"/>
                  </a:srgbClr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SCHEDULE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529856" y="536105"/>
            <a:ext cx="453698" cy="471979"/>
            <a:chOff x="0" y="0"/>
            <a:chExt cx="444912" cy="4628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4912" cy="462839"/>
            </a:xfrm>
            <a:custGeom>
              <a:avLst/>
              <a:gdLst/>
              <a:ahLst/>
              <a:cxnLst/>
              <a:rect l="l" t="t" r="r" b="b"/>
              <a:pathLst>
                <a:path w="444912" h="462839">
                  <a:moveTo>
                    <a:pt x="0" y="0"/>
                  </a:moveTo>
                  <a:lnTo>
                    <a:pt x="241712" y="0"/>
                  </a:lnTo>
                  <a:lnTo>
                    <a:pt x="444912" y="231420"/>
                  </a:lnTo>
                  <a:lnTo>
                    <a:pt x="241712" y="462839"/>
                  </a:lnTo>
                  <a:lnTo>
                    <a:pt x="0" y="462839"/>
                  </a:lnTo>
                  <a:lnTo>
                    <a:pt x="203200" y="23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7800" y="-238125"/>
              <a:ext cx="190912" cy="700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83044" y="1493465"/>
            <a:ext cx="4262539" cy="915866"/>
            <a:chOff x="0" y="0"/>
            <a:chExt cx="1122644" cy="241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42416" y="1493465"/>
            <a:ext cx="4262539" cy="915866"/>
            <a:chOff x="0" y="0"/>
            <a:chExt cx="1122644" cy="241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701788" y="2518314"/>
            <a:ext cx="4262539" cy="2942779"/>
            <a:chOff x="0" y="0"/>
            <a:chExt cx="1122644" cy="77505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20480" y="2518314"/>
            <a:ext cx="4262539" cy="2942779"/>
            <a:chOff x="0" y="0"/>
            <a:chExt cx="1122644" cy="7750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87583" y="3359275"/>
            <a:ext cx="3722164" cy="1784225"/>
            <a:chOff x="0" y="0"/>
            <a:chExt cx="980323" cy="4699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783044" y="2518314"/>
            <a:ext cx="4262539" cy="2942779"/>
            <a:chOff x="0" y="0"/>
            <a:chExt cx="1122644" cy="77505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053232" y="3359275"/>
            <a:ext cx="3722164" cy="1784225"/>
            <a:chOff x="0" y="0"/>
            <a:chExt cx="980323" cy="46991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245609" y="2518314"/>
            <a:ext cx="4262539" cy="2942779"/>
            <a:chOff x="0" y="0"/>
            <a:chExt cx="1122644" cy="77505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521834" y="3359275"/>
            <a:ext cx="3722164" cy="1784225"/>
            <a:chOff x="0" y="0"/>
            <a:chExt cx="980323" cy="46991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984398" y="3359275"/>
            <a:ext cx="3722164" cy="1784225"/>
            <a:chOff x="0" y="0"/>
            <a:chExt cx="980323" cy="46991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701788" y="1495461"/>
            <a:ext cx="4262539" cy="915866"/>
            <a:chOff x="0" y="0"/>
            <a:chExt cx="1122644" cy="24121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53075" y="1739328"/>
            <a:ext cx="262478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4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337282" y="419046"/>
            <a:ext cx="4267200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ja-JP" altLang="en-US" sz="42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執行時程表</a:t>
            </a:r>
            <a:endParaRPr lang="en-US" sz="42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804215" y="3665220"/>
            <a:ext cx="3301454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・實地考察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・消費者問卷調查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・競爭分析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794666" y="2723657"/>
            <a:ext cx="163433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市場調查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351374" y="2723657"/>
            <a:ext cx="3159483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TW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銷售通路確立</a:t>
            </a:r>
            <a:endParaRPr lang="en-US" altLang="ja-JP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269864" y="3665220"/>
            <a:ext cx="3154056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・與當地零售店、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電商平台簽訂合作協議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5661321" y="1739328"/>
            <a:ext cx="250598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9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0468669" y="2738449"/>
            <a:ext cx="186308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試銷階段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738464" y="3665220"/>
            <a:ext cx="2593289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・提供目標客群樣品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・社群媒體推廣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4283340" y="2738449"/>
            <a:ext cx="3124279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正式銷售・品牌確立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4201030" y="3665220"/>
            <a:ext cx="2503810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・廣告投放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・拓展品牌在地知名度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915952" y="1739328"/>
            <a:ext cx="293392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12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4597744" y="1739328"/>
            <a:ext cx="253718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2026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3</a:t>
            </a: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56" name="Group 56"/>
          <p:cNvGrpSpPr/>
          <p:nvPr/>
        </p:nvGrpSpPr>
        <p:grpSpPr>
          <a:xfrm>
            <a:off x="340475" y="5949079"/>
            <a:ext cx="4262539" cy="915866"/>
            <a:chOff x="0" y="0"/>
            <a:chExt cx="1122644" cy="24121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4799847" y="5949079"/>
            <a:ext cx="4262539" cy="915866"/>
            <a:chOff x="0" y="0"/>
            <a:chExt cx="1122644" cy="24121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9259218" y="5949079"/>
            <a:ext cx="4262539" cy="915866"/>
            <a:chOff x="0" y="0"/>
            <a:chExt cx="1122644" cy="24121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3718590" y="6973927"/>
            <a:ext cx="4262539" cy="2942779"/>
            <a:chOff x="0" y="0"/>
            <a:chExt cx="1122644" cy="77505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337282" y="6973927"/>
            <a:ext cx="4262539" cy="2942779"/>
            <a:chOff x="0" y="0"/>
            <a:chExt cx="1122644" cy="775053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604386" y="7814889"/>
            <a:ext cx="3722164" cy="1784225"/>
            <a:chOff x="0" y="0"/>
            <a:chExt cx="980323" cy="46991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4799847" y="6973927"/>
            <a:ext cx="4262539" cy="2942779"/>
            <a:chOff x="0" y="0"/>
            <a:chExt cx="1122644" cy="775053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5070034" y="7814889"/>
            <a:ext cx="3722164" cy="1784225"/>
            <a:chOff x="0" y="0"/>
            <a:chExt cx="980323" cy="469919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9262411" y="6973927"/>
            <a:ext cx="4262539" cy="2942779"/>
            <a:chOff x="0" y="0"/>
            <a:chExt cx="1122644" cy="775053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738727"/>
                  </a:lnTo>
                  <a:cubicBezTo>
                    <a:pt x="1122644" y="748362"/>
                    <a:pt x="1118817" y="757601"/>
                    <a:pt x="1112005" y="764413"/>
                  </a:cubicBezTo>
                  <a:cubicBezTo>
                    <a:pt x="1105192" y="771226"/>
                    <a:pt x="1095953" y="775053"/>
                    <a:pt x="1086319" y="775053"/>
                  </a:cubicBezTo>
                  <a:lnTo>
                    <a:pt x="36325" y="775053"/>
                  </a:lnTo>
                  <a:cubicBezTo>
                    <a:pt x="26691" y="775053"/>
                    <a:pt x="17452" y="771226"/>
                    <a:pt x="10639" y="764413"/>
                  </a:cubicBezTo>
                  <a:cubicBezTo>
                    <a:pt x="3827" y="757601"/>
                    <a:pt x="0" y="748362"/>
                    <a:pt x="0" y="738727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238125"/>
              <a:ext cx="1122644" cy="101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9538636" y="7814889"/>
            <a:ext cx="3722164" cy="1784225"/>
            <a:chOff x="0" y="0"/>
            <a:chExt cx="980323" cy="469919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4001200" y="7814889"/>
            <a:ext cx="3722164" cy="1784225"/>
            <a:chOff x="0" y="0"/>
            <a:chExt cx="980323" cy="469919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28320"/>
                  </a:lnTo>
                  <a:cubicBezTo>
                    <a:pt x="980323" y="451295"/>
                    <a:pt x="961698" y="469919"/>
                    <a:pt x="938724" y="469919"/>
                  </a:cubicBezTo>
                  <a:lnTo>
                    <a:pt x="41599" y="469919"/>
                  </a:lnTo>
                  <a:cubicBezTo>
                    <a:pt x="18625" y="469919"/>
                    <a:pt x="0" y="451295"/>
                    <a:pt x="0" y="428320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238125"/>
              <a:ext cx="980323" cy="708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13718590" y="5951075"/>
            <a:ext cx="4262539" cy="915866"/>
            <a:chOff x="0" y="0"/>
            <a:chExt cx="1122644" cy="241216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204890"/>
                  </a:lnTo>
                  <a:cubicBezTo>
                    <a:pt x="1122644" y="214525"/>
                    <a:pt x="1118817" y="223764"/>
                    <a:pt x="1112005" y="230576"/>
                  </a:cubicBezTo>
                  <a:cubicBezTo>
                    <a:pt x="1105192" y="237389"/>
                    <a:pt x="1095953" y="241216"/>
                    <a:pt x="1086319" y="241216"/>
                  </a:cubicBezTo>
                  <a:lnTo>
                    <a:pt x="36325" y="241216"/>
                  </a:lnTo>
                  <a:cubicBezTo>
                    <a:pt x="16263" y="241216"/>
                    <a:pt x="0" y="224952"/>
                    <a:pt x="0" y="204890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-238125"/>
              <a:ext cx="1122644" cy="47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2" name="TextBox 92"/>
          <p:cNvSpPr txBox="1"/>
          <p:nvPr/>
        </p:nvSpPr>
        <p:spPr>
          <a:xfrm>
            <a:off x="821017" y="6194941"/>
            <a:ext cx="344965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821017" y="8084820"/>
            <a:ext cx="1648951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altLang="ja-JP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1981463" y="7193969"/>
            <a:ext cx="96800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5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6105714" y="7179270"/>
            <a:ext cx="181908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5286666" y="8084820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5286666" y="6194941"/>
            <a:ext cx="3488730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10574317" y="7179270"/>
            <a:ext cx="1846282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9755268" y="8084820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15036880" y="7179270"/>
            <a:ext cx="180331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階段</a:t>
            </a:r>
            <a:r>
              <a:rPr lang="en-US" altLang="ja-JP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8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4217832" y="8084820"/>
            <a:ext cx="1600200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・行動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102" name="TextBox 102"/>
          <p:cNvSpPr txBox="1"/>
          <p:nvPr/>
        </p:nvSpPr>
        <p:spPr>
          <a:xfrm>
            <a:off x="9755268" y="6194941"/>
            <a:ext cx="3488730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3" name="TextBox 103"/>
          <p:cNvSpPr txBox="1"/>
          <p:nvPr/>
        </p:nvSpPr>
        <p:spPr>
          <a:xfrm>
            <a:off x="14167304" y="6194941"/>
            <a:ext cx="343489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template_business_blue</Template>
  <TotalTime>385</TotalTime>
  <Words>554</Words>
  <Application>Microsoft Office PowerPoint</Application>
  <PresentationFormat>ユーザー設定</PresentationFormat>
  <Paragraphs>83</Paragraphs>
  <Slides>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Noto Sans JP Bold</vt:lpstr>
      <vt:lpstr>Arial</vt:lpstr>
      <vt:lpstr>Noto Sans JP</vt:lpstr>
      <vt:lpstr>Calibri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玲大 中村</dc:creator>
  <cp:lastModifiedBy>玲大 中村</cp:lastModifiedBy>
  <cp:revision>1</cp:revision>
  <dcterms:created xsi:type="dcterms:W3CDTF">2026-02-06T00:52:25Z</dcterms:created>
  <dcterms:modified xsi:type="dcterms:W3CDTF">2026-02-06T07:17:32Z</dcterms:modified>
  <dc:identifier>DAGeG9D4deo</dc:identifier>
</cp:coreProperties>
</file>