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Noto Sans JP" panose="020B0200000000000000" pitchFamily="50" charset="-128"/>
      <p:regular r:id="rId9"/>
      <p:bold r:id="rId10"/>
    </p:embeddedFont>
    <p:embeddedFont>
      <p:font typeface="Noto Sans JP Bold" panose="020B0200000000000000" pitchFamily="50" charset="-128"/>
      <p:regular r:id="rId11"/>
      <p:bold r:id="rId12"/>
    </p:embeddedFont>
    <p:embeddedFont>
      <p:font typeface="游ゴシック" panose="020B0400000000000000" pitchFamily="50" charset="-128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5F93E-2EE8-4BED-857E-5E4110A607C4}" v="73" dt="2026-02-06T07:00:57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4" autoAdjust="0"/>
  </p:normalViewPr>
  <p:slideViewPr>
    <p:cSldViewPr>
      <p:cViewPr varScale="1">
        <p:scale>
          <a:sx n="70" d="100"/>
          <a:sy n="70" d="100"/>
        </p:scale>
        <p:origin x="81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玲大 中村" userId="1a7de7d354f4b5d1" providerId="LiveId" clId="{77D6E796-5ACF-457C-9575-8A09B6203C03}"/>
    <pc:docChg chg="modSld">
      <pc:chgData name="玲大 中村" userId="1a7de7d354f4b5d1" providerId="LiveId" clId="{77D6E796-5ACF-457C-9575-8A09B6203C03}" dt="2026-02-06T07:01:18.066" v="132" actId="1076"/>
      <pc:docMkLst>
        <pc:docMk/>
      </pc:docMkLst>
      <pc:sldChg chg="modSp mod">
        <pc:chgData name="玲大 中村" userId="1a7de7d354f4b5d1" providerId="LiveId" clId="{77D6E796-5ACF-457C-9575-8A09B6203C03}" dt="2026-02-06T06:47:29.428" v="7" actId="20577"/>
        <pc:sldMkLst>
          <pc:docMk/>
          <pc:sldMk cId="0" sldId="256"/>
        </pc:sldMkLst>
        <pc:spChg chg="mod">
          <ac:chgData name="玲大 中村" userId="1a7de7d354f4b5d1" providerId="LiveId" clId="{77D6E796-5ACF-457C-9575-8A09B6203C03}" dt="2026-02-06T06:47:00.906" v="1" actId="14100"/>
          <ac:spMkLst>
            <pc:docMk/>
            <pc:sldMk cId="0" sldId="256"/>
            <ac:spMk id="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7:07.892" v="2"/>
          <ac:spMkLst>
            <pc:docMk/>
            <pc:sldMk cId="0" sldId="256"/>
            <ac:spMk id="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7:29.428" v="7" actId="20577"/>
          <ac:spMkLst>
            <pc:docMk/>
            <pc:sldMk cId="0" sldId="256"/>
            <ac:spMk id="8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2-06T06:50:01.530" v="33"/>
        <pc:sldMkLst>
          <pc:docMk/>
          <pc:sldMk cId="0" sldId="257"/>
        </pc:sldMkLst>
        <pc:spChg chg="mod">
          <ac:chgData name="玲大 中村" userId="1a7de7d354f4b5d1" providerId="LiveId" clId="{77D6E796-5ACF-457C-9575-8A09B6203C03}" dt="2026-02-06T06:49:11.518" v="28"/>
          <ac:spMkLst>
            <pc:docMk/>
            <pc:sldMk cId="0" sldId="257"/>
            <ac:spMk id="1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7:51.205" v="9"/>
          <ac:spMkLst>
            <pc:docMk/>
            <pc:sldMk cId="0" sldId="257"/>
            <ac:spMk id="1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9:26.041" v="30"/>
          <ac:spMkLst>
            <pc:docMk/>
            <pc:sldMk cId="0" sldId="257"/>
            <ac:spMk id="1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9:52.961" v="32"/>
          <ac:spMkLst>
            <pc:docMk/>
            <pc:sldMk cId="0" sldId="257"/>
            <ac:spMk id="1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0:01.530" v="33"/>
          <ac:spMkLst>
            <pc:docMk/>
            <pc:sldMk cId="0" sldId="257"/>
            <ac:spMk id="1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9:19.023" v="29"/>
          <ac:spMkLst>
            <pc:docMk/>
            <pc:sldMk cId="0" sldId="257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9:44.127" v="31"/>
          <ac:spMkLst>
            <pc:docMk/>
            <pc:sldMk cId="0" sldId="257"/>
            <ac:spMk id="2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8:05.307" v="10"/>
          <ac:spMkLst>
            <pc:docMk/>
            <pc:sldMk cId="0" sldId="257"/>
            <ac:spMk id="2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8:26.456" v="13" actId="14100"/>
          <ac:spMkLst>
            <pc:docMk/>
            <pc:sldMk cId="0" sldId="257"/>
            <ac:spMk id="2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8:49.146" v="26" actId="20577"/>
          <ac:spMkLst>
            <pc:docMk/>
            <pc:sldMk cId="0" sldId="257"/>
            <ac:spMk id="3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8:12.614" v="11"/>
          <ac:spMkLst>
            <pc:docMk/>
            <pc:sldMk cId="0" sldId="257"/>
            <ac:spMk id="3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8:33.158" v="14"/>
          <ac:spMkLst>
            <pc:docMk/>
            <pc:sldMk cId="0" sldId="257"/>
            <ac:spMk id="3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8:58.736" v="27"/>
          <ac:spMkLst>
            <pc:docMk/>
            <pc:sldMk cId="0" sldId="257"/>
            <ac:spMk id="3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47:40.889" v="8"/>
          <ac:spMkLst>
            <pc:docMk/>
            <pc:sldMk cId="0" sldId="257"/>
            <ac:spMk id="38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2-06T06:51:37.362" v="45"/>
        <pc:sldMkLst>
          <pc:docMk/>
          <pc:sldMk cId="0" sldId="258"/>
        </pc:sldMkLst>
        <pc:spChg chg="mod">
          <ac:chgData name="玲大 中村" userId="1a7de7d354f4b5d1" providerId="LiveId" clId="{77D6E796-5ACF-457C-9575-8A09B6203C03}" dt="2026-02-06T06:50:33.485" v="35"/>
          <ac:spMkLst>
            <pc:docMk/>
            <pc:sldMk cId="0" sldId="258"/>
            <ac:spMk id="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0:53.192" v="39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1:37.362" v="45"/>
          <ac:spMkLst>
            <pc:docMk/>
            <pc:sldMk cId="0" sldId="258"/>
            <ac:spMk id="1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1:00.493" v="40"/>
          <ac:spMkLst>
            <pc:docMk/>
            <pc:sldMk cId="0" sldId="258"/>
            <ac:spMk id="1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0:39.842" v="36"/>
          <ac:spMkLst>
            <pc:docMk/>
            <pc:sldMk cId="0" sldId="258"/>
            <ac:spMk id="1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1:16.684" v="42" actId="1076"/>
          <ac:spMkLst>
            <pc:docMk/>
            <pc:sldMk cId="0" sldId="258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1:23.775" v="43"/>
          <ac:spMkLst>
            <pc:docMk/>
            <pc:sldMk cId="0" sldId="258"/>
            <ac:spMk id="2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1:30.977" v="44"/>
          <ac:spMkLst>
            <pc:docMk/>
            <pc:sldMk cId="0" sldId="258"/>
            <ac:spMk id="2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0:24.970" v="34"/>
          <ac:spMkLst>
            <pc:docMk/>
            <pc:sldMk cId="0" sldId="258"/>
            <ac:spMk id="37" creationId="{0FD89142-0A6D-45CE-9AA7-1424B31E9493}"/>
          </ac:spMkLst>
        </pc:spChg>
      </pc:sldChg>
      <pc:sldChg chg="modSp mod">
        <pc:chgData name="玲大 中村" userId="1a7de7d354f4b5d1" providerId="LiveId" clId="{77D6E796-5ACF-457C-9575-8A09B6203C03}" dt="2026-02-06T06:53:37.911" v="62"/>
        <pc:sldMkLst>
          <pc:docMk/>
          <pc:sldMk cId="0" sldId="259"/>
        </pc:sldMkLst>
        <pc:spChg chg="mod">
          <ac:chgData name="玲大 中村" userId="1a7de7d354f4b5d1" providerId="LiveId" clId="{77D6E796-5ACF-457C-9575-8A09B6203C03}" dt="2026-02-06T06:52:09.524" v="47"/>
          <ac:spMkLst>
            <pc:docMk/>
            <pc:sldMk cId="0" sldId="259"/>
            <ac:spMk id="2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2:22.660" v="49"/>
          <ac:spMkLst>
            <pc:docMk/>
            <pc:sldMk cId="0" sldId="259"/>
            <ac:spMk id="2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3:31.996" v="61" actId="14100"/>
          <ac:spMkLst>
            <pc:docMk/>
            <pc:sldMk cId="0" sldId="259"/>
            <ac:spMk id="2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1:52.371" v="46"/>
          <ac:spMkLst>
            <pc:docMk/>
            <pc:sldMk cId="0" sldId="259"/>
            <ac:spMk id="3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3:37.911" v="62"/>
          <ac:spMkLst>
            <pc:docMk/>
            <pc:sldMk cId="0" sldId="259"/>
            <ac:spMk id="3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2:13.961" v="48"/>
          <ac:spMkLst>
            <pc:docMk/>
            <pc:sldMk cId="0" sldId="259"/>
            <ac:spMk id="3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2:30.102" v="50"/>
          <ac:spMkLst>
            <pc:docMk/>
            <pc:sldMk cId="0" sldId="259"/>
            <ac:spMk id="3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2:55.712" v="54" actId="1076"/>
          <ac:spMkLst>
            <pc:docMk/>
            <pc:sldMk cId="0" sldId="259"/>
            <ac:spMk id="3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3:07.192" v="55"/>
          <ac:spMkLst>
            <pc:docMk/>
            <pc:sldMk cId="0" sldId="259"/>
            <ac:spMk id="3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2:35.656" v="51"/>
          <ac:spMkLst>
            <pc:docMk/>
            <pc:sldMk cId="0" sldId="259"/>
            <ac:spMk id="3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2:47.512" v="53"/>
          <ac:spMkLst>
            <pc:docMk/>
            <pc:sldMk cId="0" sldId="259"/>
            <ac:spMk id="3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3:11.934" v="56"/>
          <ac:spMkLst>
            <pc:docMk/>
            <pc:sldMk cId="0" sldId="259"/>
            <ac:spMk id="3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3:18.049" v="57"/>
          <ac:spMkLst>
            <pc:docMk/>
            <pc:sldMk cId="0" sldId="259"/>
            <ac:spMk id="4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3:22.965" v="58"/>
          <ac:spMkLst>
            <pc:docMk/>
            <pc:sldMk cId="0" sldId="259"/>
            <ac:spMk id="41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2-06T06:55:31.220" v="75"/>
        <pc:sldMkLst>
          <pc:docMk/>
          <pc:sldMk cId="0" sldId="260"/>
        </pc:sldMkLst>
        <pc:spChg chg="mod">
          <ac:chgData name="玲大 中村" userId="1a7de7d354f4b5d1" providerId="LiveId" clId="{77D6E796-5ACF-457C-9575-8A09B6203C03}" dt="2026-02-06T06:54:23.174" v="67"/>
          <ac:spMkLst>
            <pc:docMk/>
            <pc:sldMk cId="0" sldId="260"/>
            <ac:spMk id="1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4:07.616" v="65"/>
          <ac:spMkLst>
            <pc:docMk/>
            <pc:sldMk cId="0" sldId="260"/>
            <ac:spMk id="1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4:39.604" v="69"/>
          <ac:spMkLst>
            <pc:docMk/>
            <pc:sldMk cId="0" sldId="260"/>
            <ac:spMk id="1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5:15.014" v="73" actId="20577"/>
          <ac:spMkLst>
            <pc:docMk/>
            <pc:sldMk cId="0" sldId="260"/>
            <ac:spMk id="1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5:25.040" v="74"/>
          <ac:spMkLst>
            <pc:docMk/>
            <pc:sldMk cId="0" sldId="260"/>
            <ac:spMk id="1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5:31.220" v="75"/>
          <ac:spMkLst>
            <pc:docMk/>
            <pc:sldMk cId="0" sldId="260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4:31.803" v="68"/>
          <ac:spMkLst>
            <pc:docMk/>
            <pc:sldMk cId="0" sldId="260"/>
            <ac:spMk id="2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4:15.333" v="66"/>
          <ac:spMkLst>
            <pc:docMk/>
            <pc:sldMk cId="0" sldId="260"/>
            <ac:spMk id="2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5:09.778" v="72"/>
          <ac:spMkLst>
            <pc:docMk/>
            <pc:sldMk cId="0" sldId="260"/>
            <ac:spMk id="2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4:50.851" v="70"/>
          <ac:spMkLst>
            <pc:docMk/>
            <pc:sldMk cId="0" sldId="260"/>
            <ac:spMk id="3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3:47.927" v="63"/>
          <ac:spMkLst>
            <pc:docMk/>
            <pc:sldMk cId="0" sldId="260"/>
            <ac:spMk id="32" creationId="{00000000-0000-0000-0000-000000000000}"/>
          </ac:spMkLst>
        </pc:spChg>
        <pc:grpChg chg="mod">
          <ac:chgData name="玲大 中村" userId="1a7de7d354f4b5d1" providerId="LiveId" clId="{77D6E796-5ACF-457C-9575-8A09B6203C03}" dt="2026-02-06T06:53:53.513" v="64" actId="1076"/>
          <ac:grpSpMkLst>
            <pc:docMk/>
            <pc:sldMk cId="0" sldId="260"/>
            <ac:grpSpMk id="33" creationId="{00000000-0000-0000-0000-000000000000}"/>
          </ac:grpSpMkLst>
        </pc:grpChg>
      </pc:sldChg>
      <pc:sldChg chg="modSp mod">
        <pc:chgData name="玲大 中村" userId="1a7de7d354f4b5d1" providerId="LiveId" clId="{77D6E796-5ACF-457C-9575-8A09B6203C03}" dt="2026-02-06T07:01:18.066" v="132" actId="1076"/>
        <pc:sldMkLst>
          <pc:docMk/>
          <pc:sldMk cId="0" sldId="261"/>
        </pc:sldMkLst>
        <pc:spChg chg="mod">
          <ac:chgData name="玲大 中村" userId="1a7de7d354f4b5d1" providerId="LiveId" clId="{77D6E796-5ACF-457C-9575-8A09B6203C03}" dt="2026-02-06T06:56:17.370" v="80" actId="1076"/>
          <ac:spMkLst>
            <pc:docMk/>
            <pc:sldMk cId="0" sldId="261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5:42.312" v="76"/>
          <ac:spMkLst>
            <pc:docMk/>
            <pc:sldMk cId="0" sldId="261"/>
            <ac:spMk id="4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6:38.428" v="84" actId="20577"/>
          <ac:spMkLst>
            <pc:docMk/>
            <pc:sldMk cId="0" sldId="261"/>
            <ac:spMk id="4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6:23.502" v="81"/>
          <ac:spMkLst>
            <pc:docMk/>
            <pc:sldMk cId="0" sldId="261"/>
            <ac:spMk id="4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7:07.724" v="88"/>
          <ac:spMkLst>
            <pc:docMk/>
            <pc:sldMk cId="0" sldId="261"/>
            <ac:spMk id="4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7:26.662" v="94" actId="20577"/>
          <ac:spMkLst>
            <pc:docMk/>
            <pc:sldMk cId="0" sldId="261"/>
            <ac:spMk id="4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7:00.974" v="87" actId="1076"/>
          <ac:spMkLst>
            <pc:docMk/>
            <pc:sldMk cId="0" sldId="261"/>
            <ac:spMk id="4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8:36.909" v="105" actId="1076"/>
          <ac:spMkLst>
            <pc:docMk/>
            <pc:sldMk cId="0" sldId="261"/>
            <ac:spMk id="5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8:07.215" v="101" actId="20577"/>
          <ac:spMkLst>
            <pc:docMk/>
            <pc:sldMk cId="0" sldId="261"/>
            <ac:spMk id="5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8:47.563" v="108" actId="1076"/>
          <ac:spMkLst>
            <pc:docMk/>
            <pc:sldMk cId="0" sldId="261"/>
            <ac:spMk id="5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9:02.073" v="111" actId="14100"/>
          <ac:spMkLst>
            <pc:docMk/>
            <pc:sldMk cId="0" sldId="261"/>
            <ac:spMk id="5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7:42.296" v="97" actId="1076"/>
          <ac:spMkLst>
            <pc:docMk/>
            <pc:sldMk cId="0" sldId="261"/>
            <ac:spMk id="5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8:26.792" v="104" actId="1076"/>
          <ac:spMkLst>
            <pc:docMk/>
            <pc:sldMk cId="0" sldId="261"/>
            <ac:spMk id="5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9:42.930" v="117" actId="20577"/>
          <ac:spMkLst>
            <pc:docMk/>
            <pc:sldMk cId="0" sldId="261"/>
            <ac:spMk id="9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6:59:29.077" v="114" actId="1076"/>
          <ac:spMkLst>
            <pc:docMk/>
            <pc:sldMk cId="0" sldId="261"/>
            <ac:spMk id="9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1:13.706" v="131" actId="1076"/>
          <ac:spMkLst>
            <pc:docMk/>
            <pc:sldMk cId="0" sldId="261"/>
            <ac:spMk id="9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0:14.698" v="121" actId="20577"/>
          <ac:spMkLst>
            <pc:docMk/>
            <pc:sldMk cId="0" sldId="261"/>
            <ac:spMk id="9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1:09.469" v="130" actId="1076"/>
          <ac:spMkLst>
            <pc:docMk/>
            <pc:sldMk cId="0" sldId="261"/>
            <ac:spMk id="9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0:37.815" v="125" actId="20577"/>
          <ac:spMkLst>
            <pc:docMk/>
            <pc:sldMk cId="0" sldId="261"/>
            <ac:spMk id="9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1:18.066" v="132" actId="1076"/>
          <ac:spMkLst>
            <pc:docMk/>
            <pc:sldMk cId="0" sldId="261"/>
            <ac:spMk id="10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1:03.879" v="129" actId="20577"/>
          <ac:spMkLst>
            <pc:docMk/>
            <pc:sldMk cId="0" sldId="261"/>
            <ac:spMk id="101" creationId="{00000000-0000-0000-0000-000000000000}"/>
          </ac:spMkLst>
        </pc:spChg>
        <pc:grpChg chg="mod">
          <ac:chgData name="玲大 中村" userId="1a7de7d354f4b5d1" providerId="LiveId" clId="{77D6E796-5ACF-457C-9575-8A09B6203C03}" dt="2026-02-06T06:55:54.906" v="77" actId="1076"/>
          <ac:grpSpMkLst>
            <pc:docMk/>
            <pc:sldMk cId="0" sldId="261"/>
            <ac:grpSpMk id="7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1DA14-8660-D94B-913C-819490047241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AFBB4-E6F8-5D49-A0CC-E8DABFD29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18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AFBB4-E6F8-5D49-A0CC-E8DABFD297F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22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50171" y="437689"/>
            <a:ext cx="9907637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>
                    <a:alpha val="69804"/>
                  </a:srgbClr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BUSINESS PLANS</a:t>
            </a:r>
          </a:p>
        </p:txBody>
      </p:sp>
      <p:sp>
        <p:nvSpPr>
          <p:cNvPr id="4" name="AutoShape 4"/>
          <p:cNvSpPr/>
          <p:nvPr/>
        </p:nvSpPr>
        <p:spPr>
          <a:xfrm>
            <a:off x="10909399" y="1325737"/>
            <a:ext cx="737860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" name="AutoShape 5"/>
          <p:cNvSpPr/>
          <p:nvPr/>
        </p:nvSpPr>
        <p:spPr>
          <a:xfrm>
            <a:off x="0" y="9239250"/>
            <a:ext cx="18288000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" name="TextBox 6"/>
          <p:cNvSpPr txBox="1"/>
          <p:nvPr/>
        </p:nvSpPr>
        <p:spPr>
          <a:xfrm>
            <a:off x="915925" y="3563016"/>
            <a:ext cx="8444099" cy="1049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ja-JP" altLang="en-US" sz="60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股份有限公司〇〇〇〇〇</a:t>
            </a:r>
            <a:endParaRPr lang="en-US" sz="60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3674" y="4571318"/>
            <a:ext cx="7846926" cy="2038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9"/>
              </a:lnSpc>
              <a:spcBef>
                <a:spcPct val="0"/>
              </a:spcBef>
            </a:pPr>
            <a:r>
              <a:rPr lang="ja-JP" altLang="en-US" sz="11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事业计划书</a:t>
            </a:r>
            <a:endParaRPr lang="en-US" sz="11999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909399" y="3953755"/>
            <a:ext cx="6349901" cy="2650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－事业概要 </a:t>
            </a:r>
            <a: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[P2]</a:t>
            </a:r>
            <a:b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</a:br>
            <a:r>
              <a:rPr lang="ja-JP" altLang="en-US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－目的・目标</a:t>
            </a:r>
            <a: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[P3]</a:t>
            </a:r>
            <a:b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</a:br>
            <a:r>
              <a:rPr lang="ja-JP" altLang="en-US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－市场分析・战略</a:t>
            </a:r>
            <a: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[P4]</a:t>
            </a:r>
            <a:b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</a:br>
            <a:r>
              <a:rPr lang="ja-JP" altLang="en-US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－产品・服务特点</a:t>
            </a:r>
            <a: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[P5]</a:t>
            </a:r>
            <a:b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</a:br>
            <a:r>
              <a:rPr lang="ja-JP" altLang="en-US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－执行日程</a:t>
            </a:r>
            <a: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[P6]</a:t>
            </a:r>
            <a:endParaRPr lang="en-US" sz="2999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7281" y="881160"/>
            <a:ext cx="8014424" cy="8898169"/>
            <a:chOff x="-20695" y="-238125"/>
            <a:chExt cx="2110795" cy="2343551"/>
          </a:xfrm>
        </p:grpSpPr>
        <p:sp>
          <p:nvSpPr>
            <p:cNvPr id="4" name="Freeform 4"/>
            <p:cNvSpPr>
              <a:spLocks/>
            </p:cNvSpPr>
            <p:nvPr/>
          </p:nvSpPr>
          <p:spPr>
            <a:xfrm>
              <a:off x="-20695" y="-77889"/>
              <a:ext cx="2110795" cy="2183315"/>
            </a:xfrm>
            <a:custGeom>
              <a:avLst/>
              <a:gdLst/>
              <a:ahLst/>
              <a:cxnLst/>
              <a:rect l="l" t="t" r="r" b="b"/>
              <a:pathLst>
                <a:path w="2090100" h="2105426">
                  <a:moveTo>
                    <a:pt x="19511" y="0"/>
                  </a:moveTo>
                  <a:lnTo>
                    <a:pt x="2070589" y="0"/>
                  </a:lnTo>
                  <a:cubicBezTo>
                    <a:pt x="2075763" y="0"/>
                    <a:pt x="2080726" y="2056"/>
                    <a:pt x="2084385" y="5715"/>
                  </a:cubicBezTo>
                  <a:cubicBezTo>
                    <a:pt x="2088044" y="9374"/>
                    <a:pt x="2090100" y="14337"/>
                    <a:pt x="2090100" y="19511"/>
                  </a:cubicBezTo>
                  <a:lnTo>
                    <a:pt x="2090100" y="2085915"/>
                  </a:lnTo>
                  <a:cubicBezTo>
                    <a:pt x="2090100" y="2096690"/>
                    <a:pt x="2081364" y="2105426"/>
                    <a:pt x="2070589" y="2105426"/>
                  </a:cubicBezTo>
                  <a:lnTo>
                    <a:pt x="19511" y="2105426"/>
                  </a:lnTo>
                  <a:cubicBezTo>
                    <a:pt x="8735" y="2105426"/>
                    <a:pt x="0" y="2096690"/>
                    <a:pt x="0" y="2085915"/>
                  </a:cubicBezTo>
                  <a:lnTo>
                    <a:pt x="0" y="19511"/>
                  </a:lnTo>
                  <a:cubicBezTo>
                    <a:pt x="0" y="8735"/>
                    <a:pt x="8735" y="0"/>
                    <a:pt x="195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2090100" cy="2343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36976" y="867706"/>
            <a:ext cx="9227351" cy="6116773"/>
            <a:chOff x="0" y="-238125"/>
            <a:chExt cx="2430249" cy="1611002"/>
          </a:xfrm>
        </p:grpSpPr>
        <p:sp>
          <p:nvSpPr>
            <p:cNvPr id="7" name="Freeform 7"/>
            <p:cNvSpPr/>
            <p:nvPr/>
          </p:nvSpPr>
          <p:spPr>
            <a:xfrm>
              <a:off x="0" y="-74346"/>
              <a:ext cx="2430249" cy="1447223"/>
            </a:xfrm>
            <a:custGeom>
              <a:avLst/>
              <a:gdLst/>
              <a:ahLst/>
              <a:cxnLst/>
              <a:rect l="l" t="t" r="r" b="b"/>
              <a:pathLst>
                <a:path w="2430249" h="1372877">
                  <a:moveTo>
                    <a:pt x="16780" y="0"/>
                  </a:moveTo>
                  <a:lnTo>
                    <a:pt x="2413469" y="0"/>
                  </a:lnTo>
                  <a:cubicBezTo>
                    <a:pt x="2422736" y="0"/>
                    <a:pt x="2430249" y="7513"/>
                    <a:pt x="2430249" y="16780"/>
                  </a:cubicBezTo>
                  <a:lnTo>
                    <a:pt x="2430249" y="1356096"/>
                  </a:lnTo>
                  <a:cubicBezTo>
                    <a:pt x="2430249" y="1360547"/>
                    <a:pt x="2428481" y="1364815"/>
                    <a:pt x="2425334" y="1367962"/>
                  </a:cubicBezTo>
                  <a:cubicBezTo>
                    <a:pt x="2422187" y="1371109"/>
                    <a:pt x="2417919" y="1372877"/>
                    <a:pt x="2413469" y="1372877"/>
                  </a:cubicBezTo>
                  <a:lnTo>
                    <a:pt x="16780" y="1372877"/>
                  </a:lnTo>
                  <a:cubicBezTo>
                    <a:pt x="12330" y="1372877"/>
                    <a:pt x="8062" y="1371109"/>
                    <a:pt x="4915" y="1367962"/>
                  </a:cubicBezTo>
                  <a:cubicBezTo>
                    <a:pt x="1768" y="1364815"/>
                    <a:pt x="0" y="1360547"/>
                    <a:pt x="0" y="1356096"/>
                  </a:cubicBezTo>
                  <a:lnTo>
                    <a:pt x="0" y="16780"/>
                  </a:lnTo>
                  <a:cubicBezTo>
                    <a:pt x="0" y="12330"/>
                    <a:pt x="1768" y="8062"/>
                    <a:pt x="4915" y="4915"/>
                  </a:cubicBezTo>
                  <a:cubicBezTo>
                    <a:pt x="8062" y="1768"/>
                    <a:pt x="12330" y="0"/>
                    <a:pt x="1678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38125"/>
              <a:ext cx="2430249" cy="1611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36976" y="7279753"/>
            <a:ext cx="9227351" cy="2486121"/>
            <a:chOff x="0" y="0"/>
            <a:chExt cx="2430249" cy="6547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0249" cy="654781"/>
            </a:xfrm>
            <a:custGeom>
              <a:avLst/>
              <a:gdLst/>
              <a:ahLst/>
              <a:cxnLst/>
              <a:rect l="l" t="t" r="r" b="b"/>
              <a:pathLst>
                <a:path w="2430249" h="654781">
                  <a:moveTo>
                    <a:pt x="16780" y="0"/>
                  </a:moveTo>
                  <a:lnTo>
                    <a:pt x="2413469" y="0"/>
                  </a:lnTo>
                  <a:cubicBezTo>
                    <a:pt x="2422736" y="0"/>
                    <a:pt x="2430249" y="7513"/>
                    <a:pt x="2430249" y="16780"/>
                  </a:cubicBezTo>
                  <a:lnTo>
                    <a:pt x="2430249" y="638001"/>
                  </a:lnTo>
                  <a:cubicBezTo>
                    <a:pt x="2430249" y="642451"/>
                    <a:pt x="2428481" y="646719"/>
                    <a:pt x="2425334" y="649866"/>
                  </a:cubicBezTo>
                  <a:cubicBezTo>
                    <a:pt x="2422187" y="653013"/>
                    <a:pt x="2417919" y="654781"/>
                    <a:pt x="2413469" y="654781"/>
                  </a:cubicBezTo>
                  <a:lnTo>
                    <a:pt x="16780" y="654781"/>
                  </a:lnTo>
                  <a:cubicBezTo>
                    <a:pt x="12330" y="654781"/>
                    <a:pt x="8062" y="653013"/>
                    <a:pt x="4915" y="649866"/>
                  </a:cubicBezTo>
                  <a:cubicBezTo>
                    <a:pt x="1768" y="646719"/>
                    <a:pt x="0" y="642451"/>
                    <a:pt x="0" y="638001"/>
                  </a:cubicBezTo>
                  <a:lnTo>
                    <a:pt x="0" y="16780"/>
                  </a:lnTo>
                  <a:cubicBezTo>
                    <a:pt x="0" y="12330"/>
                    <a:pt x="1768" y="8062"/>
                    <a:pt x="4915" y="4915"/>
                  </a:cubicBezTo>
                  <a:cubicBezTo>
                    <a:pt x="8062" y="1768"/>
                    <a:pt x="12330" y="0"/>
                    <a:pt x="1678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38125"/>
              <a:ext cx="2430249" cy="892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5915" y="2582005"/>
            <a:ext cx="7235834" cy="549275"/>
            <a:chOff x="0" y="0"/>
            <a:chExt cx="1905734" cy="1446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05734" cy="144665"/>
            </a:xfrm>
            <a:custGeom>
              <a:avLst/>
              <a:gdLst/>
              <a:ahLst/>
              <a:cxnLst/>
              <a:rect l="l" t="t" r="r" b="b"/>
              <a:pathLst>
                <a:path w="1905734" h="144665">
                  <a:moveTo>
                    <a:pt x="12839" y="0"/>
                  </a:moveTo>
                  <a:lnTo>
                    <a:pt x="1892895" y="0"/>
                  </a:lnTo>
                  <a:cubicBezTo>
                    <a:pt x="1896300" y="0"/>
                    <a:pt x="1899566" y="1353"/>
                    <a:pt x="1901974" y="3761"/>
                  </a:cubicBezTo>
                  <a:cubicBezTo>
                    <a:pt x="1904382" y="6168"/>
                    <a:pt x="1905734" y="9434"/>
                    <a:pt x="1905734" y="12839"/>
                  </a:cubicBezTo>
                  <a:lnTo>
                    <a:pt x="1905734" y="131826"/>
                  </a:lnTo>
                  <a:cubicBezTo>
                    <a:pt x="1905734" y="135231"/>
                    <a:pt x="1904382" y="138497"/>
                    <a:pt x="1901974" y="140904"/>
                  </a:cubicBezTo>
                  <a:cubicBezTo>
                    <a:pt x="1899566" y="143312"/>
                    <a:pt x="1896300" y="144665"/>
                    <a:pt x="1892895" y="144665"/>
                  </a:cubicBezTo>
                  <a:lnTo>
                    <a:pt x="12839" y="144665"/>
                  </a:lnTo>
                  <a:cubicBezTo>
                    <a:pt x="9434" y="144665"/>
                    <a:pt x="6168" y="143312"/>
                    <a:pt x="3761" y="140904"/>
                  </a:cubicBezTo>
                  <a:cubicBezTo>
                    <a:pt x="1353" y="138497"/>
                    <a:pt x="0" y="135231"/>
                    <a:pt x="0" y="131826"/>
                  </a:cubicBezTo>
                  <a:lnTo>
                    <a:pt x="0" y="12839"/>
                  </a:lnTo>
                  <a:cubicBezTo>
                    <a:pt x="0" y="9434"/>
                    <a:pt x="1353" y="6168"/>
                    <a:pt x="3761" y="3761"/>
                  </a:cubicBezTo>
                  <a:cubicBezTo>
                    <a:pt x="6168" y="1353"/>
                    <a:pt x="9434" y="0"/>
                    <a:pt x="1283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28600"/>
              <a:ext cx="1905734" cy="373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95914" y="5026343"/>
            <a:ext cx="159008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业务内容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43806" y="1790700"/>
            <a:ext cx="1542194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公司信息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972313" y="1790700"/>
            <a:ext cx="4362687" cy="425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zh-CN" altLang="en-US" sz="2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企业愿景</a:t>
            </a:r>
            <a:r>
              <a:rPr lang="en-US" altLang="zh-CN" sz="2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/</a:t>
            </a:r>
            <a:r>
              <a:rPr lang="zh-CN" altLang="en-US" sz="2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使命</a:t>
            </a:r>
            <a:endParaRPr lang="en-US" sz="26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003974" y="7578312"/>
            <a:ext cx="280702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CN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业务拓展国家</a:t>
            </a:r>
            <a:r>
              <a:rPr lang="en-US" altLang="zh-CN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/</a:t>
            </a:r>
            <a:r>
              <a:rPr lang="zh-CN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地区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028309" y="8210071"/>
            <a:ext cx="8871256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新加坡、香港、台湾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97625" y="5782310"/>
            <a:ext cx="7187944" cy="77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从事冲绳县产食品的出口及当地销售业务。尤其以亚洲市场日益高涨的健康意识为契机，积极拓展冲绳食品的市场需求。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003974" y="2505790"/>
            <a:ext cx="8868169" cy="36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以向世界传播冲绳丰富饮食文化为使命，通过高品质食品倡导健康生活方式。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695915" y="3212243"/>
            <a:ext cx="7235834" cy="549275"/>
            <a:chOff x="0" y="0"/>
            <a:chExt cx="1905734" cy="14466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05734" cy="144665"/>
            </a:xfrm>
            <a:custGeom>
              <a:avLst/>
              <a:gdLst/>
              <a:ahLst/>
              <a:cxnLst/>
              <a:rect l="l" t="t" r="r" b="b"/>
              <a:pathLst>
                <a:path w="1905734" h="144665">
                  <a:moveTo>
                    <a:pt x="12839" y="0"/>
                  </a:moveTo>
                  <a:lnTo>
                    <a:pt x="1892895" y="0"/>
                  </a:lnTo>
                  <a:cubicBezTo>
                    <a:pt x="1896300" y="0"/>
                    <a:pt x="1899566" y="1353"/>
                    <a:pt x="1901974" y="3761"/>
                  </a:cubicBezTo>
                  <a:cubicBezTo>
                    <a:pt x="1904382" y="6168"/>
                    <a:pt x="1905734" y="9434"/>
                    <a:pt x="1905734" y="12839"/>
                  </a:cubicBezTo>
                  <a:lnTo>
                    <a:pt x="1905734" y="131826"/>
                  </a:lnTo>
                  <a:cubicBezTo>
                    <a:pt x="1905734" y="135231"/>
                    <a:pt x="1904382" y="138497"/>
                    <a:pt x="1901974" y="140904"/>
                  </a:cubicBezTo>
                  <a:cubicBezTo>
                    <a:pt x="1899566" y="143312"/>
                    <a:pt x="1896300" y="144665"/>
                    <a:pt x="1892895" y="144665"/>
                  </a:cubicBezTo>
                  <a:lnTo>
                    <a:pt x="12839" y="144665"/>
                  </a:lnTo>
                  <a:cubicBezTo>
                    <a:pt x="9434" y="144665"/>
                    <a:pt x="6168" y="143312"/>
                    <a:pt x="3761" y="140904"/>
                  </a:cubicBezTo>
                  <a:cubicBezTo>
                    <a:pt x="1353" y="138497"/>
                    <a:pt x="0" y="135231"/>
                    <a:pt x="0" y="131826"/>
                  </a:cubicBezTo>
                  <a:lnTo>
                    <a:pt x="0" y="12839"/>
                  </a:lnTo>
                  <a:cubicBezTo>
                    <a:pt x="0" y="9434"/>
                    <a:pt x="1353" y="6168"/>
                    <a:pt x="3761" y="3761"/>
                  </a:cubicBezTo>
                  <a:cubicBezTo>
                    <a:pt x="6168" y="1353"/>
                    <a:pt x="9434" y="0"/>
                    <a:pt x="1283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28600"/>
              <a:ext cx="1905734" cy="373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95915" y="3842480"/>
            <a:ext cx="7235834" cy="549275"/>
            <a:chOff x="0" y="0"/>
            <a:chExt cx="1905734" cy="14466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05734" cy="144665"/>
            </a:xfrm>
            <a:custGeom>
              <a:avLst/>
              <a:gdLst/>
              <a:ahLst/>
              <a:cxnLst/>
              <a:rect l="l" t="t" r="r" b="b"/>
              <a:pathLst>
                <a:path w="1905734" h="144665">
                  <a:moveTo>
                    <a:pt x="12839" y="0"/>
                  </a:moveTo>
                  <a:lnTo>
                    <a:pt x="1892895" y="0"/>
                  </a:lnTo>
                  <a:cubicBezTo>
                    <a:pt x="1896300" y="0"/>
                    <a:pt x="1899566" y="1353"/>
                    <a:pt x="1901974" y="3761"/>
                  </a:cubicBezTo>
                  <a:cubicBezTo>
                    <a:pt x="1904382" y="6168"/>
                    <a:pt x="1905734" y="9434"/>
                    <a:pt x="1905734" y="12839"/>
                  </a:cubicBezTo>
                  <a:lnTo>
                    <a:pt x="1905734" y="131826"/>
                  </a:lnTo>
                  <a:cubicBezTo>
                    <a:pt x="1905734" y="135231"/>
                    <a:pt x="1904382" y="138497"/>
                    <a:pt x="1901974" y="140904"/>
                  </a:cubicBezTo>
                  <a:cubicBezTo>
                    <a:pt x="1899566" y="143312"/>
                    <a:pt x="1896300" y="144665"/>
                    <a:pt x="1892895" y="144665"/>
                  </a:cubicBezTo>
                  <a:lnTo>
                    <a:pt x="12839" y="144665"/>
                  </a:lnTo>
                  <a:cubicBezTo>
                    <a:pt x="9434" y="144665"/>
                    <a:pt x="6168" y="143312"/>
                    <a:pt x="3761" y="140904"/>
                  </a:cubicBezTo>
                  <a:cubicBezTo>
                    <a:pt x="1353" y="138497"/>
                    <a:pt x="0" y="135231"/>
                    <a:pt x="0" y="131826"/>
                  </a:cubicBezTo>
                  <a:lnTo>
                    <a:pt x="0" y="12839"/>
                  </a:lnTo>
                  <a:cubicBezTo>
                    <a:pt x="0" y="9434"/>
                    <a:pt x="1353" y="6168"/>
                    <a:pt x="3761" y="3761"/>
                  </a:cubicBezTo>
                  <a:cubicBezTo>
                    <a:pt x="6168" y="1353"/>
                    <a:pt x="9434" y="0"/>
                    <a:pt x="1283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28600"/>
              <a:ext cx="1905734" cy="373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45885" y="2667730"/>
            <a:ext cx="203256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公司名称</a:t>
            </a:r>
            <a:r>
              <a:rPr 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　　　｜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45885" y="3296063"/>
            <a:ext cx="2398464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代表人姓名</a:t>
            </a:r>
            <a:r>
              <a:rPr 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　　｜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45885" y="3928205"/>
            <a:ext cx="2203782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成立日期         </a:t>
            </a:r>
            <a:r>
              <a:rPr 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　｜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970636" y="2667730"/>
            <a:ext cx="4725564" cy="33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冲绳环球商事株式会社</a:t>
            </a:r>
            <a:endParaRPr lang="en-US" sz="20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970637" y="3297968"/>
            <a:ext cx="1753762" cy="33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冲绳太郎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970637" y="3928205"/>
            <a:ext cx="4725563" cy="33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2015</a:t>
            </a: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6</a:t>
            </a: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r>
              <a:rPr lang="en-US" altLang="ja-JP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10</a:t>
            </a: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日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463937" y="-95992"/>
            <a:ext cx="4562553" cy="177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515"/>
              </a:lnSpc>
              <a:spcBef>
                <a:spcPct val="0"/>
              </a:spcBef>
            </a:pPr>
            <a:r>
              <a:rPr lang="en-US" sz="10368" b="1" u="none" strike="noStrike">
                <a:solidFill>
                  <a:srgbClr val="FFFFFF">
                    <a:alpha val="19608"/>
                  </a:srgbClr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ABOUT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2868356" y="523172"/>
            <a:ext cx="453698" cy="471979"/>
            <a:chOff x="0" y="0"/>
            <a:chExt cx="444912" cy="46283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44912" cy="462839"/>
            </a:xfrm>
            <a:custGeom>
              <a:avLst/>
              <a:gdLst/>
              <a:ahLst/>
              <a:cxnLst/>
              <a:rect l="l" t="t" r="r" b="b"/>
              <a:pathLst>
                <a:path w="444912" h="462839">
                  <a:moveTo>
                    <a:pt x="0" y="0"/>
                  </a:moveTo>
                  <a:lnTo>
                    <a:pt x="241712" y="0"/>
                  </a:lnTo>
                  <a:lnTo>
                    <a:pt x="444912" y="231420"/>
                  </a:lnTo>
                  <a:lnTo>
                    <a:pt x="241712" y="462839"/>
                  </a:lnTo>
                  <a:lnTo>
                    <a:pt x="0" y="462839"/>
                  </a:lnTo>
                  <a:lnTo>
                    <a:pt x="203200" y="23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77800" y="-238125"/>
              <a:ext cx="190912" cy="70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37282" y="419100"/>
            <a:ext cx="2133600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ja-JP" altLang="en-US" sz="42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公司信息</a:t>
            </a:r>
            <a:endParaRPr lang="en-US" sz="42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7282" y="1493465"/>
            <a:ext cx="8609612" cy="5172199"/>
            <a:chOff x="0" y="0"/>
            <a:chExt cx="2267552" cy="13622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7552" cy="1362225"/>
            </a:xfrm>
            <a:custGeom>
              <a:avLst/>
              <a:gdLst/>
              <a:ahLst/>
              <a:cxnLst/>
              <a:rect l="l" t="t" r="r" b="b"/>
              <a:pathLst>
                <a:path w="2267552" h="1362225">
                  <a:moveTo>
                    <a:pt x="17984" y="0"/>
                  </a:moveTo>
                  <a:lnTo>
                    <a:pt x="2249568" y="0"/>
                  </a:lnTo>
                  <a:cubicBezTo>
                    <a:pt x="2254338" y="0"/>
                    <a:pt x="2258912" y="1895"/>
                    <a:pt x="2262285" y="5267"/>
                  </a:cubicBezTo>
                  <a:cubicBezTo>
                    <a:pt x="2265657" y="8640"/>
                    <a:pt x="2267552" y="13215"/>
                    <a:pt x="2267552" y="17984"/>
                  </a:cubicBezTo>
                  <a:lnTo>
                    <a:pt x="2267552" y="1344241"/>
                  </a:lnTo>
                  <a:cubicBezTo>
                    <a:pt x="2267552" y="1354173"/>
                    <a:pt x="2259500" y="1362225"/>
                    <a:pt x="2249568" y="1362225"/>
                  </a:cubicBezTo>
                  <a:lnTo>
                    <a:pt x="17984" y="1362225"/>
                  </a:lnTo>
                  <a:cubicBezTo>
                    <a:pt x="13215" y="1362225"/>
                    <a:pt x="8640" y="1360330"/>
                    <a:pt x="5267" y="1356958"/>
                  </a:cubicBezTo>
                  <a:cubicBezTo>
                    <a:pt x="1895" y="1353585"/>
                    <a:pt x="0" y="1349011"/>
                    <a:pt x="0" y="1344241"/>
                  </a:cubicBezTo>
                  <a:lnTo>
                    <a:pt x="0" y="17984"/>
                  </a:lnTo>
                  <a:cubicBezTo>
                    <a:pt x="0" y="8052"/>
                    <a:pt x="8052" y="0"/>
                    <a:pt x="1798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2267552" cy="1600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41105" y="1493465"/>
            <a:ext cx="8623222" cy="2389622"/>
            <a:chOff x="0" y="0"/>
            <a:chExt cx="2271137" cy="6293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1137" cy="629365"/>
            </a:xfrm>
            <a:custGeom>
              <a:avLst/>
              <a:gdLst/>
              <a:ahLst/>
              <a:cxnLst/>
              <a:rect l="l" t="t" r="r" b="b"/>
              <a:pathLst>
                <a:path w="2271137" h="629365">
                  <a:moveTo>
                    <a:pt x="17956" y="0"/>
                  </a:moveTo>
                  <a:lnTo>
                    <a:pt x="2253181" y="0"/>
                  </a:lnTo>
                  <a:cubicBezTo>
                    <a:pt x="2257943" y="0"/>
                    <a:pt x="2262510" y="1892"/>
                    <a:pt x="2265877" y="5259"/>
                  </a:cubicBezTo>
                  <a:cubicBezTo>
                    <a:pt x="2269245" y="8627"/>
                    <a:pt x="2271137" y="13194"/>
                    <a:pt x="2271137" y="17956"/>
                  </a:cubicBezTo>
                  <a:lnTo>
                    <a:pt x="2271137" y="611409"/>
                  </a:lnTo>
                  <a:cubicBezTo>
                    <a:pt x="2271137" y="621326"/>
                    <a:pt x="2263097" y="629365"/>
                    <a:pt x="2253181" y="629365"/>
                  </a:cubicBezTo>
                  <a:lnTo>
                    <a:pt x="17956" y="629365"/>
                  </a:lnTo>
                  <a:cubicBezTo>
                    <a:pt x="13194" y="629365"/>
                    <a:pt x="8627" y="627474"/>
                    <a:pt x="5259" y="624106"/>
                  </a:cubicBezTo>
                  <a:cubicBezTo>
                    <a:pt x="1892" y="620739"/>
                    <a:pt x="0" y="616172"/>
                    <a:pt x="0" y="611409"/>
                  </a:cubicBezTo>
                  <a:lnTo>
                    <a:pt x="0" y="17956"/>
                  </a:lnTo>
                  <a:cubicBezTo>
                    <a:pt x="0" y="13194"/>
                    <a:pt x="1892" y="8627"/>
                    <a:pt x="5259" y="5259"/>
                  </a:cubicBezTo>
                  <a:cubicBezTo>
                    <a:pt x="8627" y="1892"/>
                    <a:pt x="13194" y="0"/>
                    <a:pt x="1795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38125"/>
              <a:ext cx="2271137" cy="867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95915" y="1740985"/>
            <a:ext cx="2626028" cy="43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海外拓展目的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0" name="TextBox 10"/>
          <p:cNvSpPr txBox="1">
            <a:spLocks/>
          </p:cNvSpPr>
          <p:nvPr/>
        </p:nvSpPr>
        <p:spPr>
          <a:xfrm>
            <a:off x="9657702" y="1893745"/>
            <a:ext cx="360000" cy="160043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ja-JP" altLang="en-US" sz="2600" b="1" spc="234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短期目标</a:t>
            </a:r>
            <a:endParaRPr lang="en-US" sz="2600" b="1" spc="234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37282" y="7602684"/>
            <a:ext cx="17627045" cy="1837362"/>
            <a:chOff x="0" y="0"/>
            <a:chExt cx="4642514" cy="4839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42514" cy="483914"/>
            </a:xfrm>
            <a:custGeom>
              <a:avLst/>
              <a:gdLst/>
              <a:ahLst/>
              <a:cxnLst/>
              <a:rect l="l" t="t" r="r" b="b"/>
              <a:pathLst>
                <a:path w="4642514" h="483914">
                  <a:moveTo>
                    <a:pt x="8784" y="0"/>
                  </a:moveTo>
                  <a:lnTo>
                    <a:pt x="4633730" y="0"/>
                  </a:lnTo>
                  <a:cubicBezTo>
                    <a:pt x="4638581" y="0"/>
                    <a:pt x="4642514" y="3933"/>
                    <a:pt x="4642514" y="8784"/>
                  </a:cubicBezTo>
                  <a:lnTo>
                    <a:pt x="4642514" y="475130"/>
                  </a:lnTo>
                  <a:cubicBezTo>
                    <a:pt x="4642514" y="477460"/>
                    <a:pt x="4641588" y="479694"/>
                    <a:pt x="4639941" y="481341"/>
                  </a:cubicBezTo>
                  <a:cubicBezTo>
                    <a:pt x="4638294" y="482989"/>
                    <a:pt x="4636060" y="483914"/>
                    <a:pt x="4633730" y="483914"/>
                  </a:cubicBezTo>
                  <a:lnTo>
                    <a:pt x="8784" y="483914"/>
                  </a:lnTo>
                  <a:cubicBezTo>
                    <a:pt x="3933" y="483914"/>
                    <a:pt x="0" y="479981"/>
                    <a:pt x="0" y="475130"/>
                  </a:cubicBezTo>
                  <a:lnTo>
                    <a:pt x="0" y="8784"/>
                  </a:lnTo>
                  <a:cubicBezTo>
                    <a:pt x="0" y="6454"/>
                    <a:pt x="925" y="4220"/>
                    <a:pt x="2573" y="2573"/>
                  </a:cubicBezTo>
                  <a:cubicBezTo>
                    <a:pt x="4220" y="925"/>
                    <a:pt x="6454" y="0"/>
                    <a:pt x="878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38125"/>
              <a:ext cx="4642514" cy="722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95915" y="8374209"/>
            <a:ext cx="16983889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新加坡市场份额达</a:t>
            </a:r>
            <a:r>
              <a:rPr lang="en-US" altLang="zh-CN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5%</a:t>
            </a: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，三年后销售额达</a:t>
            </a:r>
            <a:r>
              <a:rPr lang="en-US" altLang="zh-CN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亿日元。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574629" y="1862776"/>
            <a:ext cx="7215789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在新加坡与当地合作伙伴签约，首年实现</a:t>
            </a:r>
            <a:r>
              <a:rPr lang="en-US" altLang="zh-CN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1500</a:t>
            </a: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万日元销售额。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5915" y="2406537"/>
            <a:ext cx="8035590" cy="140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通过出口及当地销售冲绳产食品开拓新市场，实现收益基础多元化。尤其在健康意识高涨的背景下，通过扩大亚洲市场对冲绳产食品的需求，提升品牌价值，实现可持续增长。同时，通过获取当地市场份额，为冲绳经济注入活力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9341105" y="4276043"/>
            <a:ext cx="8623222" cy="2389622"/>
            <a:chOff x="0" y="0"/>
            <a:chExt cx="2271137" cy="62936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71137" cy="629365"/>
            </a:xfrm>
            <a:custGeom>
              <a:avLst/>
              <a:gdLst/>
              <a:ahLst/>
              <a:cxnLst/>
              <a:rect l="l" t="t" r="r" b="b"/>
              <a:pathLst>
                <a:path w="2271137" h="629365">
                  <a:moveTo>
                    <a:pt x="17956" y="0"/>
                  </a:moveTo>
                  <a:lnTo>
                    <a:pt x="2253181" y="0"/>
                  </a:lnTo>
                  <a:cubicBezTo>
                    <a:pt x="2257943" y="0"/>
                    <a:pt x="2262510" y="1892"/>
                    <a:pt x="2265877" y="5259"/>
                  </a:cubicBezTo>
                  <a:cubicBezTo>
                    <a:pt x="2269245" y="8627"/>
                    <a:pt x="2271137" y="13194"/>
                    <a:pt x="2271137" y="17956"/>
                  </a:cubicBezTo>
                  <a:lnTo>
                    <a:pt x="2271137" y="611409"/>
                  </a:lnTo>
                  <a:cubicBezTo>
                    <a:pt x="2271137" y="621326"/>
                    <a:pt x="2263097" y="629365"/>
                    <a:pt x="2253181" y="629365"/>
                  </a:cubicBezTo>
                  <a:lnTo>
                    <a:pt x="17956" y="629365"/>
                  </a:lnTo>
                  <a:cubicBezTo>
                    <a:pt x="13194" y="629365"/>
                    <a:pt x="8627" y="627474"/>
                    <a:pt x="5259" y="624106"/>
                  </a:cubicBezTo>
                  <a:cubicBezTo>
                    <a:pt x="1892" y="620739"/>
                    <a:pt x="0" y="616172"/>
                    <a:pt x="0" y="611409"/>
                  </a:cubicBezTo>
                  <a:lnTo>
                    <a:pt x="0" y="17956"/>
                  </a:lnTo>
                  <a:cubicBezTo>
                    <a:pt x="0" y="13194"/>
                    <a:pt x="1892" y="8627"/>
                    <a:pt x="5259" y="5259"/>
                  </a:cubicBezTo>
                  <a:cubicBezTo>
                    <a:pt x="8627" y="1892"/>
                    <a:pt x="13194" y="0"/>
                    <a:pt x="1795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38125"/>
              <a:ext cx="2271137" cy="867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651745" y="4666169"/>
            <a:ext cx="360000" cy="160043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 algn="dist">
              <a:spcBef>
                <a:spcPct val="0"/>
              </a:spcBef>
            </a:pPr>
            <a:r>
              <a:rPr lang="ja-JP" altLang="en-US" sz="2600" b="1" spc="234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长期目标</a:t>
            </a:r>
            <a:endParaRPr lang="en-US" sz="2600" b="1" u="none" strike="noStrike" spc="234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514952" y="4645353"/>
            <a:ext cx="7275466" cy="36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三年内拓展至亚洲五国，力争达成</a:t>
            </a:r>
            <a:r>
              <a:rPr lang="en-US" altLang="zh-CN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亿日元总销售额。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0267302" y="1788610"/>
            <a:ext cx="0" cy="1799332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3" name="AutoShape 23"/>
          <p:cNvSpPr/>
          <p:nvPr/>
        </p:nvSpPr>
        <p:spPr>
          <a:xfrm>
            <a:off x="10267302" y="4571187"/>
            <a:ext cx="0" cy="1799332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" name="TextBox 24"/>
          <p:cNvSpPr txBox="1"/>
          <p:nvPr/>
        </p:nvSpPr>
        <p:spPr>
          <a:xfrm>
            <a:off x="695914" y="7838566"/>
            <a:ext cx="3002021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CN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具体量化目标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402424" y="-60499"/>
            <a:ext cx="3885576" cy="177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515"/>
              </a:lnSpc>
              <a:spcBef>
                <a:spcPct val="0"/>
              </a:spcBef>
            </a:pPr>
            <a:r>
              <a:rPr lang="en-US" sz="10368" b="1" u="none" strike="noStrike" dirty="0">
                <a:solidFill>
                  <a:srgbClr val="FFFFFF">
                    <a:alpha val="19608"/>
                  </a:srgbClr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GOAL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321943" y="546196"/>
            <a:ext cx="453698" cy="471979"/>
            <a:chOff x="0" y="0"/>
            <a:chExt cx="444912" cy="46283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4912" cy="462839"/>
            </a:xfrm>
            <a:custGeom>
              <a:avLst/>
              <a:gdLst/>
              <a:ahLst/>
              <a:cxnLst/>
              <a:rect l="l" t="t" r="r" b="b"/>
              <a:pathLst>
                <a:path w="444912" h="462839">
                  <a:moveTo>
                    <a:pt x="0" y="0"/>
                  </a:moveTo>
                  <a:lnTo>
                    <a:pt x="241712" y="0"/>
                  </a:lnTo>
                  <a:lnTo>
                    <a:pt x="444912" y="231420"/>
                  </a:lnTo>
                  <a:lnTo>
                    <a:pt x="241712" y="462839"/>
                  </a:lnTo>
                  <a:lnTo>
                    <a:pt x="0" y="462839"/>
                  </a:lnTo>
                  <a:lnTo>
                    <a:pt x="203200" y="23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77800" y="-238125"/>
              <a:ext cx="190912" cy="70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7" name="TextBox 30">
            <a:extLst>
              <a:ext uri="{FF2B5EF4-FFF2-40B4-BE49-F238E27FC236}">
                <a16:creationId xmlns:a16="http://schemas.microsoft.com/office/drawing/2014/main" id="{0FD89142-0A6D-45CE-9AA7-1424B31E9493}"/>
              </a:ext>
            </a:extLst>
          </p:cNvPr>
          <p:cNvSpPr txBox="1"/>
          <p:nvPr/>
        </p:nvSpPr>
        <p:spPr>
          <a:xfrm>
            <a:off x="337282" y="419100"/>
            <a:ext cx="3733800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ja-JP" altLang="en-US" sz="42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目的・目标</a:t>
            </a:r>
            <a:endParaRPr lang="en-US" altLang="ja-JP" sz="42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3673" y="1502990"/>
            <a:ext cx="17640655" cy="4637861"/>
            <a:chOff x="0" y="0"/>
            <a:chExt cx="4646098" cy="12214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6099" cy="1221494"/>
            </a:xfrm>
            <a:custGeom>
              <a:avLst/>
              <a:gdLst/>
              <a:ahLst/>
              <a:cxnLst/>
              <a:rect l="l" t="t" r="r" b="b"/>
              <a:pathLst>
                <a:path w="4646099" h="1221494">
                  <a:moveTo>
                    <a:pt x="8777" y="0"/>
                  </a:moveTo>
                  <a:lnTo>
                    <a:pt x="4637321" y="0"/>
                  </a:lnTo>
                  <a:cubicBezTo>
                    <a:pt x="4642169" y="0"/>
                    <a:pt x="4646099" y="3930"/>
                    <a:pt x="4646099" y="8777"/>
                  </a:cubicBezTo>
                  <a:lnTo>
                    <a:pt x="4646099" y="1212717"/>
                  </a:lnTo>
                  <a:cubicBezTo>
                    <a:pt x="4646099" y="1217565"/>
                    <a:pt x="4642169" y="1221494"/>
                    <a:pt x="4637321" y="1221494"/>
                  </a:cubicBezTo>
                  <a:lnTo>
                    <a:pt x="8777" y="1221494"/>
                  </a:lnTo>
                  <a:cubicBezTo>
                    <a:pt x="3930" y="1221494"/>
                    <a:pt x="0" y="1217565"/>
                    <a:pt x="0" y="1212717"/>
                  </a:cubicBezTo>
                  <a:lnTo>
                    <a:pt x="0" y="8777"/>
                  </a:lnTo>
                  <a:cubicBezTo>
                    <a:pt x="0" y="3930"/>
                    <a:pt x="3930" y="0"/>
                    <a:pt x="877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4646098" cy="1459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3673" y="5484370"/>
            <a:ext cx="8082249" cy="4399164"/>
            <a:chOff x="0" y="-238125"/>
            <a:chExt cx="2128658" cy="1158627"/>
          </a:xfrm>
        </p:grpSpPr>
        <p:sp>
          <p:nvSpPr>
            <p:cNvPr id="7" name="Freeform 7"/>
            <p:cNvSpPr/>
            <p:nvPr/>
          </p:nvSpPr>
          <p:spPr>
            <a:xfrm>
              <a:off x="0" y="122026"/>
              <a:ext cx="2128658" cy="798476"/>
            </a:xfrm>
            <a:custGeom>
              <a:avLst/>
              <a:gdLst/>
              <a:ahLst/>
              <a:cxnLst/>
              <a:rect l="l" t="t" r="r" b="b"/>
              <a:pathLst>
                <a:path w="2128658" h="920502">
                  <a:moveTo>
                    <a:pt x="19158" y="0"/>
                  </a:moveTo>
                  <a:lnTo>
                    <a:pt x="2109501" y="0"/>
                  </a:lnTo>
                  <a:cubicBezTo>
                    <a:pt x="2120081" y="0"/>
                    <a:pt x="2128658" y="8577"/>
                    <a:pt x="2128658" y="19158"/>
                  </a:cubicBezTo>
                  <a:lnTo>
                    <a:pt x="2128658" y="901345"/>
                  </a:lnTo>
                  <a:cubicBezTo>
                    <a:pt x="2128658" y="911925"/>
                    <a:pt x="2120081" y="920502"/>
                    <a:pt x="2109501" y="920502"/>
                  </a:cubicBezTo>
                  <a:lnTo>
                    <a:pt x="19158" y="920502"/>
                  </a:lnTo>
                  <a:cubicBezTo>
                    <a:pt x="8577" y="920502"/>
                    <a:pt x="0" y="911925"/>
                    <a:pt x="0" y="901345"/>
                  </a:cubicBezTo>
                  <a:lnTo>
                    <a:pt x="0" y="19158"/>
                  </a:lnTo>
                  <a:cubicBezTo>
                    <a:pt x="0" y="8577"/>
                    <a:pt x="8577" y="0"/>
                    <a:pt x="19158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38125"/>
              <a:ext cx="2128658" cy="11586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865287" y="5484370"/>
            <a:ext cx="8082249" cy="4399164"/>
            <a:chOff x="0" y="-238125"/>
            <a:chExt cx="2128658" cy="1158627"/>
          </a:xfrm>
        </p:grpSpPr>
        <p:sp>
          <p:nvSpPr>
            <p:cNvPr id="10" name="Freeform 10"/>
            <p:cNvSpPr/>
            <p:nvPr/>
          </p:nvSpPr>
          <p:spPr>
            <a:xfrm>
              <a:off x="0" y="122026"/>
              <a:ext cx="2128658" cy="798476"/>
            </a:xfrm>
            <a:custGeom>
              <a:avLst/>
              <a:gdLst/>
              <a:ahLst/>
              <a:cxnLst/>
              <a:rect l="l" t="t" r="r" b="b"/>
              <a:pathLst>
                <a:path w="2128658" h="920502">
                  <a:moveTo>
                    <a:pt x="19158" y="0"/>
                  </a:moveTo>
                  <a:lnTo>
                    <a:pt x="2109501" y="0"/>
                  </a:lnTo>
                  <a:cubicBezTo>
                    <a:pt x="2120081" y="0"/>
                    <a:pt x="2128658" y="8577"/>
                    <a:pt x="2128658" y="19158"/>
                  </a:cubicBezTo>
                  <a:lnTo>
                    <a:pt x="2128658" y="901345"/>
                  </a:lnTo>
                  <a:cubicBezTo>
                    <a:pt x="2128658" y="911925"/>
                    <a:pt x="2120081" y="920502"/>
                    <a:pt x="2109501" y="920502"/>
                  </a:cubicBezTo>
                  <a:lnTo>
                    <a:pt x="19158" y="920502"/>
                  </a:lnTo>
                  <a:cubicBezTo>
                    <a:pt x="8577" y="920502"/>
                    <a:pt x="0" y="911925"/>
                    <a:pt x="0" y="901345"/>
                  </a:cubicBezTo>
                  <a:lnTo>
                    <a:pt x="0" y="19158"/>
                  </a:lnTo>
                  <a:cubicBezTo>
                    <a:pt x="0" y="8577"/>
                    <a:pt x="8577" y="0"/>
                    <a:pt x="19158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38125"/>
              <a:ext cx="2128658" cy="11586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40985" y="5306601"/>
            <a:ext cx="14391861" cy="549275"/>
            <a:chOff x="0" y="0"/>
            <a:chExt cx="3790449" cy="1446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90449" cy="144665"/>
            </a:xfrm>
            <a:custGeom>
              <a:avLst/>
              <a:gdLst/>
              <a:ahLst/>
              <a:cxnLst/>
              <a:rect l="l" t="t" r="r" b="b"/>
              <a:pathLst>
                <a:path w="3790449" h="144665">
                  <a:moveTo>
                    <a:pt x="6455" y="0"/>
                  </a:moveTo>
                  <a:lnTo>
                    <a:pt x="3783993" y="0"/>
                  </a:lnTo>
                  <a:cubicBezTo>
                    <a:pt x="3787559" y="0"/>
                    <a:pt x="3790449" y="2890"/>
                    <a:pt x="3790449" y="6455"/>
                  </a:cubicBezTo>
                  <a:lnTo>
                    <a:pt x="3790449" y="138210"/>
                  </a:lnTo>
                  <a:cubicBezTo>
                    <a:pt x="3790449" y="141775"/>
                    <a:pt x="3787559" y="144665"/>
                    <a:pt x="3783993" y="144665"/>
                  </a:cubicBezTo>
                  <a:lnTo>
                    <a:pt x="6455" y="144665"/>
                  </a:lnTo>
                  <a:cubicBezTo>
                    <a:pt x="2890" y="144665"/>
                    <a:pt x="0" y="141775"/>
                    <a:pt x="0" y="138210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38125"/>
              <a:ext cx="3790449" cy="382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40985" y="2686950"/>
            <a:ext cx="14391861" cy="549275"/>
            <a:chOff x="0" y="0"/>
            <a:chExt cx="3790449" cy="14466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0449" cy="144665"/>
            </a:xfrm>
            <a:custGeom>
              <a:avLst/>
              <a:gdLst/>
              <a:ahLst/>
              <a:cxnLst/>
              <a:rect l="l" t="t" r="r" b="b"/>
              <a:pathLst>
                <a:path w="3790449" h="144665">
                  <a:moveTo>
                    <a:pt x="6455" y="0"/>
                  </a:moveTo>
                  <a:lnTo>
                    <a:pt x="3783993" y="0"/>
                  </a:lnTo>
                  <a:cubicBezTo>
                    <a:pt x="3787559" y="0"/>
                    <a:pt x="3790449" y="2890"/>
                    <a:pt x="3790449" y="6455"/>
                  </a:cubicBezTo>
                  <a:lnTo>
                    <a:pt x="3790449" y="138210"/>
                  </a:lnTo>
                  <a:cubicBezTo>
                    <a:pt x="3790449" y="141775"/>
                    <a:pt x="3787559" y="144665"/>
                    <a:pt x="3783993" y="144665"/>
                  </a:cubicBezTo>
                  <a:lnTo>
                    <a:pt x="6455" y="144665"/>
                  </a:lnTo>
                  <a:cubicBezTo>
                    <a:pt x="2890" y="144665"/>
                    <a:pt x="0" y="141775"/>
                    <a:pt x="0" y="138210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38125"/>
              <a:ext cx="3790449" cy="382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280058" y="571500"/>
            <a:ext cx="453698" cy="471979"/>
            <a:chOff x="0" y="0"/>
            <a:chExt cx="444912" cy="46283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4912" cy="462839"/>
            </a:xfrm>
            <a:custGeom>
              <a:avLst/>
              <a:gdLst/>
              <a:ahLst/>
              <a:cxnLst/>
              <a:rect l="l" t="t" r="r" b="b"/>
              <a:pathLst>
                <a:path w="444912" h="462839">
                  <a:moveTo>
                    <a:pt x="0" y="0"/>
                  </a:moveTo>
                  <a:lnTo>
                    <a:pt x="241712" y="0"/>
                  </a:lnTo>
                  <a:lnTo>
                    <a:pt x="444912" y="231420"/>
                  </a:lnTo>
                  <a:lnTo>
                    <a:pt x="241712" y="462839"/>
                  </a:lnTo>
                  <a:lnTo>
                    <a:pt x="0" y="462839"/>
                  </a:lnTo>
                  <a:lnTo>
                    <a:pt x="203200" y="23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7800" y="-238125"/>
              <a:ext cx="190912" cy="70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240985" y="3397919"/>
            <a:ext cx="14391861" cy="549275"/>
            <a:chOff x="0" y="0"/>
            <a:chExt cx="3790449" cy="14466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90449" cy="144665"/>
            </a:xfrm>
            <a:custGeom>
              <a:avLst/>
              <a:gdLst/>
              <a:ahLst/>
              <a:cxnLst/>
              <a:rect l="l" t="t" r="r" b="b"/>
              <a:pathLst>
                <a:path w="3790449" h="144665">
                  <a:moveTo>
                    <a:pt x="6455" y="0"/>
                  </a:moveTo>
                  <a:lnTo>
                    <a:pt x="3783993" y="0"/>
                  </a:lnTo>
                  <a:cubicBezTo>
                    <a:pt x="3787559" y="0"/>
                    <a:pt x="3790449" y="2890"/>
                    <a:pt x="3790449" y="6455"/>
                  </a:cubicBezTo>
                  <a:lnTo>
                    <a:pt x="3790449" y="138210"/>
                  </a:lnTo>
                  <a:cubicBezTo>
                    <a:pt x="3790449" y="141775"/>
                    <a:pt x="3787559" y="144665"/>
                    <a:pt x="3783993" y="144665"/>
                  </a:cubicBezTo>
                  <a:lnTo>
                    <a:pt x="6455" y="144665"/>
                  </a:lnTo>
                  <a:cubicBezTo>
                    <a:pt x="2890" y="144665"/>
                    <a:pt x="0" y="141775"/>
                    <a:pt x="0" y="138210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38125"/>
              <a:ext cx="3790449" cy="382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240985" y="4103541"/>
            <a:ext cx="14391861" cy="1041134"/>
            <a:chOff x="0" y="0"/>
            <a:chExt cx="3790449" cy="2742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790449" cy="274208"/>
            </a:xfrm>
            <a:custGeom>
              <a:avLst/>
              <a:gdLst/>
              <a:ahLst/>
              <a:cxnLst/>
              <a:rect l="l" t="t" r="r" b="b"/>
              <a:pathLst>
                <a:path w="3790449" h="274208">
                  <a:moveTo>
                    <a:pt x="6455" y="0"/>
                  </a:moveTo>
                  <a:lnTo>
                    <a:pt x="3783993" y="0"/>
                  </a:lnTo>
                  <a:cubicBezTo>
                    <a:pt x="3787559" y="0"/>
                    <a:pt x="3790449" y="2890"/>
                    <a:pt x="3790449" y="6455"/>
                  </a:cubicBezTo>
                  <a:lnTo>
                    <a:pt x="3790449" y="267753"/>
                  </a:lnTo>
                  <a:cubicBezTo>
                    <a:pt x="3790449" y="271318"/>
                    <a:pt x="3787559" y="274208"/>
                    <a:pt x="3783993" y="274208"/>
                  </a:cubicBezTo>
                  <a:lnTo>
                    <a:pt x="6455" y="274208"/>
                  </a:lnTo>
                  <a:cubicBezTo>
                    <a:pt x="2890" y="274208"/>
                    <a:pt x="0" y="271318"/>
                    <a:pt x="0" y="267753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38125"/>
              <a:ext cx="3790449" cy="512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95915" y="1871531"/>
            <a:ext cx="1590084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市场调研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462574" y="2772675"/>
            <a:ext cx="1104904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市场调研　新加坡有机食品市场规模截至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2023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年约为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500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亿日元，预计每年增长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5%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240608" y="7040252"/>
            <a:ext cx="1495680" cy="425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战略规划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37282" y="419100"/>
            <a:ext cx="3733800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CN" altLang="en-US" sz="42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市场分析与战略</a:t>
            </a:r>
            <a:endParaRPr lang="en-US" sz="42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985895" y="-114300"/>
            <a:ext cx="11992041" cy="177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515"/>
              </a:lnSpc>
              <a:spcBef>
                <a:spcPct val="0"/>
              </a:spcBef>
            </a:pPr>
            <a:r>
              <a:rPr lang="en-US" sz="10368" b="1" dirty="0">
                <a:solidFill>
                  <a:srgbClr val="FFFFFF">
                    <a:alpha val="19608"/>
                  </a:srgbClr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MARKET ANALYSIS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181603" y="7646537"/>
            <a:ext cx="7451243" cy="77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结合市场分析结果，明确企业产品与服务的拓展路径。提出建立竞争优势、定价策略、渠道开拓等具体战略方案。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95914" y="2772675"/>
            <a:ext cx="1209085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市场调研</a:t>
            </a:r>
            <a:endParaRPr lang="en-US" sz="20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95915" y="3483644"/>
            <a:ext cx="221358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目标客户群体</a:t>
            </a:r>
            <a:endParaRPr lang="en-US" sz="20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95915" y="4279791"/>
            <a:ext cx="221358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竞争对手概况</a:t>
            </a:r>
            <a:endParaRPr lang="en-US" sz="20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695915" y="5392326"/>
            <a:ext cx="2531462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当地消费者需求</a:t>
            </a:r>
            <a:endParaRPr lang="en-US" sz="20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462574" y="3483644"/>
            <a:ext cx="13988162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25</a:t>
            </a: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～</a:t>
            </a:r>
            <a:r>
              <a:rPr lang="en-US" altLang="zh-CN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45</a:t>
            </a: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岁健康意识强烈的富裕阶层女性，尤其以白领职员及高收入家庭主妇为主要目标群体。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462574" y="4284384"/>
            <a:ext cx="13988163" cy="33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A</a:t>
            </a: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公司（有机食品专业连锁店）、</a:t>
            </a:r>
            <a:r>
              <a:rPr lang="en-US" altLang="zh-CN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B</a:t>
            </a:r>
            <a:r>
              <a:rPr lang="zh-CN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公司（擅长线上销售的本土企业）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3462574" y="5392326"/>
            <a:ext cx="13682426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随着健康意识提升，日本有机食品需求持续增长，消费者尤其重视产品安全性与高品质。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698598" y="7040252"/>
            <a:ext cx="1587401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市场分析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695915" y="7646537"/>
            <a:ext cx="7410367" cy="77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基于数据与调研结果，分析市场动向、增长潜力、挑战及机遇。预测业务前景，明确风险与机遇。</a:t>
            </a:r>
            <a:endParaRPr lang="ja-JP" altLang="en-US" sz="2000" b="0" i="0" dirty="0">
              <a:solidFill>
                <a:srgbClr val="222222"/>
              </a:solidFill>
              <a:effectLst/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grpSp>
        <p:nvGrpSpPr>
          <p:cNvPr id="42" name="Group 42"/>
          <p:cNvGrpSpPr/>
          <p:nvPr/>
        </p:nvGrpSpPr>
        <p:grpSpPr>
          <a:xfrm rot="-5400000">
            <a:off x="8531030" y="8187731"/>
            <a:ext cx="1359295" cy="570255"/>
            <a:chOff x="0" y="0"/>
            <a:chExt cx="593109" cy="218806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593109" cy="218806"/>
            </a:xfrm>
            <a:custGeom>
              <a:avLst/>
              <a:gdLst/>
              <a:ahLst/>
              <a:cxnLst/>
              <a:rect l="l" t="t" r="r" b="b"/>
              <a:pathLst>
                <a:path w="593109" h="218806">
                  <a:moveTo>
                    <a:pt x="296555" y="218806"/>
                  </a:moveTo>
                  <a:lnTo>
                    <a:pt x="593109" y="0"/>
                  </a:lnTo>
                  <a:lnTo>
                    <a:pt x="0" y="0"/>
                  </a:lnTo>
                  <a:lnTo>
                    <a:pt x="296555" y="218806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92673" y="-222496"/>
              <a:ext cx="407763" cy="339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3673" y="1493465"/>
            <a:ext cx="17640655" cy="8423241"/>
            <a:chOff x="0" y="0"/>
            <a:chExt cx="4646098" cy="2218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6099" cy="2218467"/>
            </a:xfrm>
            <a:custGeom>
              <a:avLst/>
              <a:gdLst/>
              <a:ahLst/>
              <a:cxnLst/>
              <a:rect l="l" t="t" r="r" b="b"/>
              <a:pathLst>
                <a:path w="4646099" h="2218467">
                  <a:moveTo>
                    <a:pt x="8777" y="0"/>
                  </a:moveTo>
                  <a:lnTo>
                    <a:pt x="4637321" y="0"/>
                  </a:lnTo>
                  <a:cubicBezTo>
                    <a:pt x="4642169" y="0"/>
                    <a:pt x="4646099" y="3930"/>
                    <a:pt x="4646099" y="8777"/>
                  </a:cubicBezTo>
                  <a:lnTo>
                    <a:pt x="4646099" y="2209689"/>
                  </a:lnTo>
                  <a:cubicBezTo>
                    <a:pt x="4646099" y="2214537"/>
                    <a:pt x="4642169" y="2218467"/>
                    <a:pt x="4637321" y="2218467"/>
                  </a:cubicBezTo>
                  <a:lnTo>
                    <a:pt x="8777" y="2218467"/>
                  </a:lnTo>
                  <a:cubicBezTo>
                    <a:pt x="3930" y="2218467"/>
                    <a:pt x="0" y="2214537"/>
                    <a:pt x="0" y="2209689"/>
                  </a:cubicBezTo>
                  <a:lnTo>
                    <a:pt x="0" y="8777"/>
                  </a:lnTo>
                  <a:cubicBezTo>
                    <a:pt x="0" y="3930"/>
                    <a:pt x="3930" y="0"/>
                    <a:pt x="877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4646098" cy="2456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5915" y="3867755"/>
            <a:ext cx="16896169" cy="1466871"/>
            <a:chOff x="0" y="0"/>
            <a:chExt cx="4450020" cy="3863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50020" cy="386336"/>
            </a:xfrm>
            <a:custGeom>
              <a:avLst/>
              <a:gdLst/>
              <a:ahLst/>
              <a:cxnLst/>
              <a:rect l="l" t="t" r="r" b="b"/>
              <a:pathLst>
                <a:path w="4450020" h="386336">
                  <a:moveTo>
                    <a:pt x="9164" y="0"/>
                  </a:moveTo>
                  <a:lnTo>
                    <a:pt x="4440856" y="0"/>
                  </a:lnTo>
                  <a:cubicBezTo>
                    <a:pt x="4445917" y="0"/>
                    <a:pt x="4450020" y="4103"/>
                    <a:pt x="4450020" y="9164"/>
                  </a:cubicBezTo>
                  <a:lnTo>
                    <a:pt x="4450020" y="377172"/>
                  </a:lnTo>
                  <a:cubicBezTo>
                    <a:pt x="4450020" y="382233"/>
                    <a:pt x="4445917" y="386336"/>
                    <a:pt x="4440856" y="386336"/>
                  </a:cubicBezTo>
                  <a:lnTo>
                    <a:pt x="9164" y="386336"/>
                  </a:lnTo>
                  <a:cubicBezTo>
                    <a:pt x="4103" y="386336"/>
                    <a:pt x="0" y="382233"/>
                    <a:pt x="0" y="377172"/>
                  </a:cubicBezTo>
                  <a:lnTo>
                    <a:pt x="0" y="9164"/>
                  </a:lnTo>
                  <a:cubicBezTo>
                    <a:pt x="0" y="4103"/>
                    <a:pt x="4103" y="0"/>
                    <a:pt x="9164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38125"/>
              <a:ext cx="4450020" cy="624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5915" y="8604534"/>
            <a:ext cx="16896169" cy="1018570"/>
            <a:chOff x="0" y="0"/>
            <a:chExt cx="4450020" cy="2682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50020" cy="268265"/>
            </a:xfrm>
            <a:custGeom>
              <a:avLst/>
              <a:gdLst/>
              <a:ahLst/>
              <a:cxnLst/>
              <a:rect l="l" t="t" r="r" b="b"/>
              <a:pathLst>
                <a:path w="4450020" h="268265">
                  <a:moveTo>
                    <a:pt x="9164" y="0"/>
                  </a:moveTo>
                  <a:lnTo>
                    <a:pt x="4440856" y="0"/>
                  </a:lnTo>
                  <a:cubicBezTo>
                    <a:pt x="4445917" y="0"/>
                    <a:pt x="4450020" y="4103"/>
                    <a:pt x="4450020" y="9164"/>
                  </a:cubicBezTo>
                  <a:lnTo>
                    <a:pt x="4450020" y="259101"/>
                  </a:lnTo>
                  <a:cubicBezTo>
                    <a:pt x="4450020" y="264162"/>
                    <a:pt x="4445917" y="268265"/>
                    <a:pt x="4440856" y="268265"/>
                  </a:cubicBezTo>
                  <a:lnTo>
                    <a:pt x="9164" y="268265"/>
                  </a:lnTo>
                  <a:cubicBezTo>
                    <a:pt x="4103" y="268265"/>
                    <a:pt x="0" y="264162"/>
                    <a:pt x="0" y="259101"/>
                  </a:cubicBezTo>
                  <a:lnTo>
                    <a:pt x="0" y="9164"/>
                  </a:lnTo>
                  <a:cubicBezTo>
                    <a:pt x="0" y="4103"/>
                    <a:pt x="4103" y="0"/>
                    <a:pt x="9164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38125"/>
              <a:ext cx="4450020" cy="506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5915" y="2322292"/>
            <a:ext cx="16896169" cy="630428"/>
            <a:chOff x="0" y="0"/>
            <a:chExt cx="4450020" cy="1660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50020" cy="166039"/>
            </a:xfrm>
            <a:custGeom>
              <a:avLst/>
              <a:gdLst/>
              <a:ahLst/>
              <a:cxnLst/>
              <a:rect l="l" t="t" r="r" b="b"/>
              <a:pathLst>
                <a:path w="4450020" h="166039">
                  <a:moveTo>
                    <a:pt x="9164" y="0"/>
                  </a:moveTo>
                  <a:lnTo>
                    <a:pt x="4440856" y="0"/>
                  </a:lnTo>
                  <a:cubicBezTo>
                    <a:pt x="4445917" y="0"/>
                    <a:pt x="4450020" y="4103"/>
                    <a:pt x="4450020" y="9164"/>
                  </a:cubicBezTo>
                  <a:lnTo>
                    <a:pt x="4450020" y="156875"/>
                  </a:lnTo>
                  <a:cubicBezTo>
                    <a:pt x="4450020" y="161936"/>
                    <a:pt x="4445917" y="166039"/>
                    <a:pt x="4440856" y="166039"/>
                  </a:cubicBezTo>
                  <a:lnTo>
                    <a:pt x="9164" y="166039"/>
                  </a:lnTo>
                  <a:cubicBezTo>
                    <a:pt x="4103" y="166039"/>
                    <a:pt x="0" y="161936"/>
                    <a:pt x="0" y="156875"/>
                  </a:cubicBezTo>
                  <a:lnTo>
                    <a:pt x="0" y="9164"/>
                  </a:lnTo>
                  <a:cubicBezTo>
                    <a:pt x="0" y="4103"/>
                    <a:pt x="4103" y="0"/>
                    <a:pt x="9164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38125"/>
              <a:ext cx="4450020" cy="404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43806" y="3238470"/>
            <a:ext cx="3828194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CN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产品</a:t>
            </a:r>
            <a:r>
              <a:rPr lang="en-US" altLang="zh-CN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·</a:t>
            </a:r>
            <a:r>
              <a:rPr lang="zh-CN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服务概要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43806" y="1724211"/>
            <a:ext cx="2837594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CN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产品</a:t>
            </a:r>
            <a:r>
              <a:rPr lang="en-US" altLang="zh-CN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·</a:t>
            </a:r>
            <a:r>
              <a:rPr lang="zh-CN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服务名称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43806" y="5974641"/>
            <a:ext cx="88929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ja-JP" altLang="en-US" sz="2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特点</a:t>
            </a:r>
            <a:endParaRPr lang="en-US" sz="26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815523" y="5941621"/>
            <a:ext cx="2610658" cy="895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zh-CN" altLang="en-US" sz="2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与竞品的</a:t>
            </a:r>
            <a:br>
              <a:rPr lang="en-US" altLang="zh-CN" sz="2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</a:br>
            <a:r>
              <a:rPr lang="zh-CN" altLang="en-US" sz="2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差异化优势</a:t>
            </a:r>
            <a:endParaRPr lang="en-US" sz="26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43806" y="7975248"/>
            <a:ext cx="5540022" cy="43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CN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面向当地市场的定制化内容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1041" y="8688369"/>
            <a:ext cx="16632921" cy="36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说明如何根据当地文化与消费者需求调整产品服务。展示融入当地市场特色改良的具体改进点。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81724" y="3968750"/>
            <a:ext cx="16430607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推出冲绳县产有机草本茶“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Okinawa Pure Tea”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。采用无农药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·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无添加工艺，面向高端酒店及咖啡馆供应。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28974" y="2467127"/>
            <a:ext cx="10755070" cy="33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冲绳纯茶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1524543" y="5817796"/>
            <a:ext cx="6067542" cy="1852653"/>
            <a:chOff x="0" y="0"/>
            <a:chExt cx="1598036" cy="48794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598036" cy="487941"/>
            </a:xfrm>
            <a:custGeom>
              <a:avLst/>
              <a:gdLst/>
              <a:ahLst/>
              <a:cxnLst/>
              <a:rect l="l" t="t" r="r" b="b"/>
              <a:pathLst>
                <a:path w="1598036" h="487941">
                  <a:moveTo>
                    <a:pt x="25519" y="0"/>
                  </a:moveTo>
                  <a:lnTo>
                    <a:pt x="1572517" y="0"/>
                  </a:lnTo>
                  <a:cubicBezTo>
                    <a:pt x="1586610" y="0"/>
                    <a:pt x="1598036" y="11425"/>
                    <a:pt x="1598036" y="25519"/>
                  </a:cubicBezTo>
                  <a:lnTo>
                    <a:pt x="1598036" y="462422"/>
                  </a:lnTo>
                  <a:cubicBezTo>
                    <a:pt x="1598036" y="476516"/>
                    <a:pt x="1586610" y="487941"/>
                    <a:pt x="1572517" y="487941"/>
                  </a:cubicBezTo>
                  <a:lnTo>
                    <a:pt x="25519" y="487941"/>
                  </a:lnTo>
                  <a:cubicBezTo>
                    <a:pt x="11425" y="487941"/>
                    <a:pt x="0" y="476516"/>
                    <a:pt x="0" y="462422"/>
                  </a:cubicBezTo>
                  <a:lnTo>
                    <a:pt x="0" y="25519"/>
                  </a:lnTo>
                  <a:cubicBezTo>
                    <a:pt x="0" y="11425"/>
                    <a:pt x="11425" y="0"/>
                    <a:pt x="2551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38125"/>
              <a:ext cx="1598036" cy="726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684044" y="5913046"/>
            <a:ext cx="5809679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通过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100%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冲绳原料、高品质香气风味、环保包装等特性，与竞品形成差异化，打造环保型品牌。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808386" y="5812219"/>
            <a:ext cx="6067542" cy="1852653"/>
            <a:chOff x="0" y="0"/>
            <a:chExt cx="1598036" cy="48794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598036" cy="487941"/>
            </a:xfrm>
            <a:custGeom>
              <a:avLst/>
              <a:gdLst/>
              <a:ahLst/>
              <a:cxnLst/>
              <a:rect l="l" t="t" r="r" b="b"/>
              <a:pathLst>
                <a:path w="1598036" h="487941">
                  <a:moveTo>
                    <a:pt x="25519" y="0"/>
                  </a:moveTo>
                  <a:lnTo>
                    <a:pt x="1572517" y="0"/>
                  </a:lnTo>
                  <a:cubicBezTo>
                    <a:pt x="1586610" y="0"/>
                    <a:pt x="1598036" y="11425"/>
                    <a:pt x="1598036" y="25519"/>
                  </a:cubicBezTo>
                  <a:lnTo>
                    <a:pt x="1598036" y="462422"/>
                  </a:lnTo>
                  <a:cubicBezTo>
                    <a:pt x="1598036" y="476516"/>
                    <a:pt x="1586610" y="487941"/>
                    <a:pt x="1572517" y="487941"/>
                  </a:cubicBezTo>
                  <a:lnTo>
                    <a:pt x="25519" y="487941"/>
                  </a:lnTo>
                  <a:cubicBezTo>
                    <a:pt x="11425" y="487941"/>
                    <a:pt x="0" y="476516"/>
                    <a:pt x="0" y="462422"/>
                  </a:cubicBezTo>
                  <a:lnTo>
                    <a:pt x="0" y="25519"/>
                  </a:lnTo>
                  <a:cubicBezTo>
                    <a:pt x="0" y="11425"/>
                    <a:pt x="11425" y="0"/>
                    <a:pt x="2551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38125"/>
              <a:ext cx="1598036" cy="726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031119" y="5932910"/>
            <a:ext cx="5749026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记载产品或服务的特性、技术、设计、功能等独特性。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208191" y="-134704"/>
            <a:ext cx="6761386" cy="1773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515"/>
              </a:lnSpc>
              <a:spcBef>
                <a:spcPct val="0"/>
              </a:spcBef>
            </a:pPr>
            <a:r>
              <a:rPr lang="en-US" sz="10368" b="1" u="none" strike="noStrike" dirty="0">
                <a:solidFill>
                  <a:srgbClr val="FFFFFF">
                    <a:alpha val="19608"/>
                  </a:srgbClr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FEATURES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37282" y="419046"/>
            <a:ext cx="5334000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CN" altLang="en-US" sz="42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产品</a:t>
            </a:r>
            <a:r>
              <a:rPr lang="en-US" altLang="zh-CN" sz="42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·</a:t>
            </a:r>
            <a:r>
              <a:rPr lang="zh-CN" altLang="en-US" sz="42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服务特点</a:t>
            </a:r>
            <a:endParaRPr lang="en-US" sz="42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4345151" y="518797"/>
            <a:ext cx="453698" cy="471979"/>
            <a:chOff x="0" y="0"/>
            <a:chExt cx="444912" cy="46283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44912" cy="462839"/>
            </a:xfrm>
            <a:custGeom>
              <a:avLst/>
              <a:gdLst/>
              <a:ahLst/>
              <a:cxnLst/>
              <a:rect l="l" t="t" r="r" b="b"/>
              <a:pathLst>
                <a:path w="444912" h="462839">
                  <a:moveTo>
                    <a:pt x="0" y="0"/>
                  </a:moveTo>
                  <a:lnTo>
                    <a:pt x="241712" y="0"/>
                  </a:lnTo>
                  <a:lnTo>
                    <a:pt x="444912" y="231420"/>
                  </a:lnTo>
                  <a:lnTo>
                    <a:pt x="241712" y="462839"/>
                  </a:lnTo>
                  <a:lnTo>
                    <a:pt x="0" y="462839"/>
                  </a:lnTo>
                  <a:lnTo>
                    <a:pt x="203200" y="23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77800" y="-238125"/>
              <a:ext cx="190912" cy="70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3673" y="1493465"/>
            <a:ext cx="4262539" cy="915866"/>
            <a:chOff x="0" y="0"/>
            <a:chExt cx="1122644" cy="2412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981737" y="-114300"/>
            <a:ext cx="6987927" cy="177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515"/>
              </a:lnSpc>
              <a:spcBef>
                <a:spcPct val="0"/>
              </a:spcBef>
            </a:pPr>
            <a:r>
              <a:rPr lang="en-US" sz="10368" b="1" dirty="0">
                <a:solidFill>
                  <a:srgbClr val="FFFFFF">
                    <a:alpha val="19608"/>
                  </a:srgbClr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SCHEDULE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62510" y="536295"/>
            <a:ext cx="453698" cy="471979"/>
            <a:chOff x="0" y="0"/>
            <a:chExt cx="444912" cy="4628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4912" cy="462839"/>
            </a:xfrm>
            <a:custGeom>
              <a:avLst/>
              <a:gdLst/>
              <a:ahLst/>
              <a:cxnLst/>
              <a:rect l="l" t="t" r="r" b="b"/>
              <a:pathLst>
                <a:path w="444912" h="462839">
                  <a:moveTo>
                    <a:pt x="0" y="0"/>
                  </a:moveTo>
                  <a:lnTo>
                    <a:pt x="241712" y="0"/>
                  </a:lnTo>
                  <a:lnTo>
                    <a:pt x="444912" y="231420"/>
                  </a:lnTo>
                  <a:lnTo>
                    <a:pt x="241712" y="462839"/>
                  </a:lnTo>
                  <a:lnTo>
                    <a:pt x="0" y="462839"/>
                  </a:lnTo>
                  <a:lnTo>
                    <a:pt x="203200" y="23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7800" y="-238125"/>
              <a:ext cx="190912" cy="70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783044" y="1493465"/>
            <a:ext cx="4262539" cy="915866"/>
            <a:chOff x="0" y="0"/>
            <a:chExt cx="1122644" cy="241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42416" y="1493465"/>
            <a:ext cx="4262539" cy="915866"/>
            <a:chOff x="0" y="0"/>
            <a:chExt cx="1122644" cy="2412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701788" y="2518314"/>
            <a:ext cx="4262539" cy="2942779"/>
            <a:chOff x="0" y="0"/>
            <a:chExt cx="1122644" cy="77505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20480" y="2518314"/>
            <a:ext cx="4262539" cy="2942779"/>
            <a:chOff x="0" y="0"/>
            <a:chExt cx="1122644" cy="77505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87583" y="3359275"/>
            <a:ext cx="3722164" cy="1784225"/>
            <a:chOff x="0" y="0"/>
            <a:chExt cx="980323" cy="46991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783044" y="2518314"/>
            <a:ext cx="4262539" cy="2942779"/>
            <a:chOff x="0" y="0"/>
            <a:chExt cx="1122644" cy="77505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053232" y="3359275"/>
            <a:ext cx="3722164" cy="1784225"/>
            <a:chOff x="0" y="0"/>
            <a:chExt cx="980323" cy="46991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245609" y="2518314"/>
            <a:ext cx="4262539" cy="2942779"/>
            <a:chOff x="0" y="0"/>
            <a:chExt cx="1122644" cy="77505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521834" y="3359275"/>
            <a:ext cx="3722164" cy="1784225"/>
            <a:chOff x="0" y="0"/>
            <a:chExt cx="980323" cy="46991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984398" y="3359275"/>
            <a:ext cx="3722164" cy="1784225"/>
            <a:chOff x="0" y="0"/>
            <a:chExt cx="980323" cy="46991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701788" y="1495461"/>
            <a:ext cx="4262539" cy="915866"/>
            <a:chOff x="0" y="0"/>
            <a:chExt cx="1122644" cy="24121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148323" y="1698549"/>
            <a:ext cx="2634289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2025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4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6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337282" y="419046"/>
            <a:ext cx="4267200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ja-JP" altLang="en-US" sz="42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执行计划</a:t>
            </a:r>
            <a:endParaRPr lang="en-US" sz="42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804215" y="3665220"/>
            <a:ext cx="3301454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・实地考察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・消费者问卷调查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・竞争对手分析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794666" y="2723657"/>
            <a:ext cx="1634334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市场调研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428636" y="2723657"/>
            <a:ext cx="3159483" cy="43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zh-CN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销售渠道拓展</a:t>
            </a:r>
            <a:endParaRPr lang="en-US" altLang="ja-JP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5269864" y="3665220"/>
            <a:ext cx="3522334" cy="6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・与当地零售店、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电商平台签订合作协议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5559398" y="1698548"/>
            <a:ext cx="265493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2025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7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9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0442142" y="2734144"/>
            <a:ext cx="186308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试销阶段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9738464" y="3665220"/>
            <a:ext cx="2861919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・向目标客户群提供样品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・社交媒体推广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4276535" y="2736356"/>
            <a:ext cx="3137888" cy="425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正式销售・品牌确立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4201029" y="3665220"/>
            <a:ext cx="2639169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・广告投放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・提升品牌本地知名度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0022092" y="1698547"/>
            <a:ext cx="2933928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2025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10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12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4576889" y="1698546"/>
            <a:ext cx="2537181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2026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3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grpSp>
        <p:nvGrpSpPr>
          <p:cNvPr id="56" name="Group 56"/>
          <p:cNvGrpSpPr/>
          <p:nvPr/>
        </p:nvGrpSpPr>
        <p:grpSpPr>
          <a:xfrm>
            <a:off x="340475" y="5949079"/>
            <a:ext cx="4262539" cy="915866"/>
            <a:chOff x="0" y="0"/>
            <a:chExt cx="1122644" cy="241216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4799847" y="5949079"/>
            <a:ext cx="4262539" cy="915866"/>
            <a:chOff x="0" y="0"/>
            <a:chExt cx="1122644" cy="241216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9259218" y="5949079"/>
            <a:ext cx="4262539" cy="915866"/>
            <a:chOff x="0" y="0"/>
            <a:chExt cx="1122644" cy="241216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3718590" y="6973927"/>
            <a:ext cx="4262539" cy="2942779"/>
            <a:chOff x="0" y="0"/>
            <a:chExt cx="1122644" cy="775053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337282" y="6973927"/>
            <a:ext cx="4262539" cy="2942779"/>
            <a:chOff x="0" y="0"/>
            <a:chExt cx="1122644" cy="775053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604386" y="7814889"/>
            <a:ext cx="3722164" cy="1784225"/>
            <a:chOff x="0" y="0"/>
            <a:chExt cx="980323" cy="469919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4799847" y="6973927"/>
            <a:ext cx="4262539" cy="2942779"/>
            <a:chOff x="0" y="0"/>
            <a:chExt cx="1122644" cy="775053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5070034" y="7814889"/>
            <a:ext cx="3722164" cy="1784225"/>
            <a:chOff x="0" y="0"/>
            <a:chExt cx="980323" cy="469919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9262411" y="6973927"/>
            <a:ext cx="4262539" cy="2942779"/>
            <a:chOff x="0" y="0"/>
            <a:chExt cx="1122644" cy="775053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9538636" y="7814889"/>
            <a:ext cx="3722164" cy="1784225"/>
            <a:chOff x="0" y="0"/>
            <a:chExt cx="980323" cy="469919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4001200" y="7814889"/>
            <a:ext cx="3722164" cy="1784225"/>
            <a:chOff x="0" y="0"/>
            <a:chExt cx="980323" cy="469919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13718590" y="5951075"/>
            <a:ext cx="4262539" cy="915866"/>
            <a:chOff x="0" y="0"/>
            <a:chExt cx="1122644" cy="241216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2" name="TextBox 92"/>
          <p:cNvSpPr txBox="1"/>
          <p:nvPr/>
        </p:nvSpPr>
        <p:spPr>
          <a:xfrm>
            <a:off x="821017" y="6194941"/>
            <a:ext cx="344965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3" name="TextBox 93"/>
          <p:cNvSpPr txBox="1"/>
          <p:nvPr/>
        </p:nvSpPr>
        <p:spPr>
          <a:xfrm>
            <a:off x="821017" y="8084820"/>
            <a:ext cx="1648951" cy="936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altLang="ja-JP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4" name="TextBox 94"/>
          <p:cNvSpPr txBox="1"/>
          <p:nvPr/>
        </p:nvSpPr>
        <p:spPr>
          <a:xfrm>
            <a:off x="1745844" y="7179270"/>
            <a:ext cx="143924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第五阶段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5" name="TextBox 95"/>
          <p:cNvSpPr txBox="1"/>
          <p:nvPr/>
        </p:nvSpPr>
        <p:spPr>
          <a:xfrm>
            <a:off x="5977322" y="7190208"/>
            <a:ext cx="181908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第六阶段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5286666" y="8084820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7" name="TextBox 97"/>
          <p:cNvSpPr txBox="1"/>
          <p:nvPr/>
        </p:nvSpPr>
        <p:spPr>
          <a:xfrm>
            <a:off x="5286666" y="6194941"/>
            <a:ext cx="3488730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8" name="TextBox 98"/>
          <p:cNvSpPr txBox="1"/>
          <p:nvPr/>
        </p:nvSpPr>
        <p:spPr>
          <a:xfrm>
            <a:off x="10476577" y="7179270"/>
            <a:ext cx="1846282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第七阶段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9" name="TextBox 99"/>
          <p:cNvSpPr txBox="1"/>
          <p:nvPr/>
        </p:nvSpPr>
        <p:spPr>
          <a:xfrm>
            <a:off x="9755268" y="8084820"/>
            <a:ext cx="1600200" cy="93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00" name="TextBox 100"/>
          <p:cNvSpPr txBox="1"/>
          <p:nvPr/>
        </p:nvSpPr>
        <p:spPr>
          <a:xfrm>
            <a:off x="14960622" y="7175016"/>
            <a:ext cx="1803319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第八阶段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01" name="TextBox 101"/>
          <p:cNvSpPr txBox="1"/>
          <p:nvPr/>
        </p:nvSpPr>
        <p:spPr>
          <a:xfrm>
            <a:off x="14217832" y="8084820"/>
            <a:ext cx="1600200" cy="93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02" name="TextBox 102"/>
          <p:cNvSpPr txBox="1"/>
          <p:nvPr/>
        </p:nvSpPr>
        <p:spPr>
          <a:xfrm>
            <a:off x="9755268" y="6194941"/>
            <a:ext cx="3488730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03" name="TextBox 103"/>
          <p:cNvSpPr txBox="1"/>
          <p:nvPr/>
        </p:nvSpPr>
        <p:spPr>
          <a:xfrm>
            <a:off x="14167304" y="6194941"/>
            <a:ext cx="343489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template_business_blue</Template>
  <TotalTime>369</TotalTime>
  <Words>525</Words>
  <Application>Microsoft Office PowerPoint</Application>
  <PresentationFormat>ユーザー設定</PresentationFormat>
  <Paragraphs>83</Paragraphs>
  <Slides>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Noto Sans JP Bold</vt:lpstr>
      <vt:lpstr>Arial</vt:lpstr>
      <vt:lpstr>Noto Sans JP</vt:lpstr>
      <vt:lpstr>Calibri</vt:lpstr>
      <vt:lpstr>游ゴシック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玲大 中村</dc:creator>
  <cp:lastModifiedBy>玲大 中村</cp:lastModifiedBy>
  <cp:revision>1</cp:revision>
  <dcterms:created xsi:type="dcterms:W3CDTF">2026-02-06T00:52:25Z</dcterms:created>
  <dcterms:modified xsi:type="dcterms:W3CDTF">2026-02-06T07:01:26Z</dcterms:modified>
  <dc:identifier>DAGeG9D4deo</dc:identifier>
</cp:coreProperties>
</file>